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12.xml" ContentType="application/vnd.openxmlformats-officedocument.drawingml.chart+xml"/>
  <Override PartName="/ppt/charts/style7.xml" ContentType="application/vnd.ms-office.chartstyle+xml"/>
  <Override PartName="/ppt/charts/colors7.xml" ContentType="application/vnd.ms-office.chartcolorstyle+xml"/>
  <Override PartName="/ppt/charts/chart13.xml" ContentType="application/vnd.openxmlformats-officedocument.drawingml.chart+xml"/>
  <Override PartName="/ppt/charts/style8.xml" ContentType="application/vnd.ms-office.chartstyle+xml"/>
  <Override PartName="/ppt/charts/colors8.xml" ContentType="application/vnd.ms-office.chartcolorstyle+xml"/>
  <Override PartName="/ppt/charts/chart14.xml" ContentType="application/vnd.openxmlformats-officedocument.drawingml.chart+xml"/>
  <Override PartName="/ppt/charts/style9.xml" ContentType="application/vnd.ms-office.chartstyle+xml"/>
  <Override PartName="/ppt/charts/colors9.xml" ContentType="application/vnd.ms-office.chartcolorstyle+xml"/>
  <Override PartName="/ppt/charts/chart1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321" r:id="rId21"/>
    <p:sldId id="322" r:id="rId22"/>
    <p:sldId id="323" r:id="rId23"/>
    <p:sldId id="324" r:id="rId24"/>
    <p:sldId id="325" r:id="rId25"/>
    <p:sldId id="326" r:id="rId26"/>
    <p:sldId id="274" r:id="rId27"/>
    <p:sldId id="275" r:id="rId28"/>
    <p:sldId id="277" r:id="rId29"/>
    <p:sldId id="278" r:id="rId30"/>
    <p:sldId id="279" r:id="rId31"/>
    <p:sldId id="327" r:id="rId32"/>
    <p:sldId id="280" r:id="rId33"/>
    <p:sldId id="281" r:id="rId34"/>
    <p:sldId id="283" r:id="rId35"/>
    <p:sldId id="284" r:id="rId36"/>
    <p:sldId id="285" r:id="rId37"/>
    <p:sldId id="328" r:id="rId38"/>
    <p:sldId id="286" r:id="rId39"/>
    <p:sldId id="287" r:id="rId40"/>
    <p:sldId id="288" r:id="rId41"/>
    <p:sldId id="289" r:id="rId42"/>
    <p:sldId id="290" r:id="rId43"/>
    <p:sldId id="291" r:id="rId44"/>
    <p:sldId id="292" r:id="rId45"/>
    <p:sldId id="293" r:id="rId46"/>
    <p:sldId id="294" r:id="rId47"/>
    <p:sldId id="295" r:id="rId48"/>
    <p:sldId id="296" r:id="rId49"/>
    <p:sldId id="298" r:id="rId50"/>
    <p:sldId id="299" r:id="rId51"/>
    <p:sldId id="300" r:id="rId52"/>
    <p:sldId id="301" r:id="rId53"/>
    <p:sldId id="302" r:id="rId54"/>
    <p:sldId id="304" r:id="rId55"/>
    <p:sldId id="305" r:id="rId56"/>
    <p:sldId id="306" r:id="rId57"/>
    <p:sldId id="303" r:id="rId58"/>
    <p:sldId id="307" r:id="rId59"/>
    <p:sldId id="308" r:id="rId60"/>
    <p:sldId id="309" r:id="rId61"/>
    <p:sldId id="310" r:id="rId62"/>
    <p:sldId id="311" r:id="rId63"/>
    <p:sldId id="312" r:id="rId64"/>
    <p:sldId id="313" r:id="rId65"/>
    <p:sldId id="314" r:id="rId66"/>
    <p:sldId id="315" r:id="rId67"/>
    <p:sldId id="316" r:id="rId68"/>
    <p:sldId id="317" r:id="rId69"/>
    <p:sldId id="297" r:id="rId70"/>
    <p:sldId id="318" r:id="rId71"/>
    <p:sldId id="319" r:id="rId72"/>
    <p:sldId id="320" r:id="rId73"/>
    <p:sldId id="329" r:id="rId74"/>
    <p:sldId id="33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37" autoAdjust="0"/>
    <p:restoredTop sz="94660"/>
  </p:normalViewPr>
  <p:slideViewPr>
    <p:cSldViewPr snapToGrid="0">
      <p:cViewPr varScale="1">
        <p:scale>
          <a:sx n="78" d="100"/>
          <a:sy n="78" d="100"/>
        </p:scale>
        <p:origin x="355"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5.xml"/><Relationship Id="rId1" Type="http://schemas.microsoft.com/office/2011/relationships/chartStyle" Target="style5.xml"/></Relationships>
</file>

<file path=ppt/charts/_rels/chart11.xml.rels><?xml version="1.0" encoding="UTF-8" standalone="yes"?>
<Relationships xmlns="http://schemas.openxmlformats.org/package/2006/relationships"><Relationship Id="rId3" Type="http://schemas.openxmlformats.org/officeDocument/2006/relationships/oleObject" Target="file:///D:\EV%20and%20Non-Ev.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13.xml.rels><?xml version="1.0" encoding="UTF-8" standalone="yes"?>
<Relationships xmlns="http://schemas.openxmlformats.org/package/2006/relationships"><Relationship Id="rId3" Type="http://schemas.openxmlformats.org/officeDocument/2006/relationships/oleObject" Target="file:///D:\EV%20and%20Non-Ev.xlsx" TargetMode="External"/><Relationship Id="rId2" Type="http://schemas.microsoft.com/office/2011/relationships/chartColorStyle" Target="colors8.xml"/><Relationship Id="rId1" Type="http://schemas.microsoft.com/office/2011/relationships/chartStyle" Target="style8.xml"/></Relationships>
</file>

<file path=ppt/charts/_rels/chart14.xml.rels><?xml version="1.0" encoding="UTF-8" standalone="yes"?>
<Relationships xmlns="http://schemas.openxmlformats.org/package/2006/relationships"><Relationship Id="rId3" Type="http://schemas.openxmlformats.org/officeDocument/2006/relationships/oleObject" Target="file:///D:\EV%20and%20Non-Ev.xlsx" TargetMode="External"/><Relationship Id="rId2" Type="http://schemas.microsoft.com/office/2011/relationships/chartColorStyle" Target="colors9.xml"/><Relationship Id="rId1" Type="http://schemas.microsoft.com/office/2011/relationships/chartStyle" Target="style9.xml"/></Relationships>
</file>

<file path=ppt/charts/_rels/chart15.xml.rels><?xml version="1.0" encoding="UTF-8" standalone="yes"?>
<Relationships xmlns="http://schemas.openxmlformats.org/package/2006/relationships"><Relationship Id="rId1" Type="http://schemas.openxmlformats.org/officeDocument/2006/relationships/oleObject" Target="Book3"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assenger%20and%20freigh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assenger%20and%20freigh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9.xml.rels><?xml version="1.0" encoding="UTF-8" standalone="yes"?>
<Relationships xmlns="http://schemas.openxmlformats.org/package/2006/relationships"><Relationship Id="rId1" Type="http://schemas.openxmlformats.org/officeDocument/2006/relationships/oleObject" Target="file:///C:\Users\ASUS\Documents\air2.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00" b="1" i="0" u="none" strike="noStrike" kern="1200" baseline="0">
                <a:solidFill>
                  <a:schemeClr val="dk1">
                    <a:lumMod val="75000"/>
                    <a:lumOff val="25000"/>
                  </a:schemeClr>
                </a:solidFill>
                <a:latin typeface="+mn-lt"/>
                <a:ea typeface="+mn-ea"/>
                <a:cs typeface="+mn-cs"/>
              </a:defRPr>
            </a:pPr>
            <a:r>
              <a:rPr lang="en-IN" dirty="0"/>
              <a:t>Sector</a:t>
            </a:r>
            <a:r>
              <a:rPr lang="en-IN" baseline="0" dirty="0"/>
              <a:t> Wise Co2 Emissions (2022)</a:t>
            </a:r>
            <a:endParaRPr lang="en-IN" dirty="0"/>
          </a:p>
        </c:rich>
      </c:tx>
      <c:layout>
        <c:manualLayout>
          <c:xMode val="edge"/>
          <c:yMode val="edge"/>
          <c:x val="0.13904155730533682"/>
          <c:y val="2.3148148148148147E-2"/>
        </c:manualLayout>
      </c:layout>
      <c:overlay val="0"/>
      <c:spPr>
        <a:noFill/>
        <a:ln>
          <a:noFill/>
        </a:ln>
        <a:effectLst/>
      </c:spPr>
      <c:txPr>
        <a:bodyPr rot="0" spcFirstLastPara="1" vertOverflow="ellipsis" vert="horz" wrap="square" anchor="ctr" anchorCtr="1"/>
        <a:lstStyle/>
        <a:p>
          <a:pPr algn="ct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4994534319730471"/>
          <c:y val="0.16190572392991581"/>
          <c:w val="0.40973227778074855"/>
          <c:h val="0.74321677925631446"/>
        </c:manualLayout>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EC7-4CB2-957D-746DCDE09DD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EC7-4CB2-957D-746DCDE09DD7}"/>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EC7-4CB2-957D-746DCDE09DD7}"/>
              </c:ext>
            </c:extLst>
          </c:dPt>
          <c:dPt>
            <c:idx val="3"/>
            <c:bubble3D val="0"/>
            <c:explosion val="15"/>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EC7-4CB2-957D-746DCDE09DD7}"/>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0EC7-4CB2-957D-746DCDE09DD7}"/>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0EC7-4CB2-957D-746DCDE09DD7}"/>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0EC7-4CB2-957D-746DCDE09DD7}"/>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0EC7-4CB2-957D-746DCDE09DD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'CO2 emissions by sector - India'!$M$4:$T$4</c:f>
              <c:strCache>
                <c:ptCount val="8"/>
                <c:pt idx="0">
                  <c:v>Electricity and heat producers</c:v>
                </c:pt>
                <c:pt idx="1">
                  <c:v>Other energy industries</c:v>
                </c:pt>
                <c:pt idx="2">
                  <c:v>Industry</c:v>
                </c:pt>
                <c:pt idx="3">
                  <c:v>Transport</c:v>
                </c:pt>
                <c:pt idx="4">
                  <c:v>Residential</c:v>
                </c:pt>
                <c:pt idx="5">
                  <c:v>Commercial and public services</c:v>
                </c:pt>
                <c:pt idx="6">
                  <c:v>Agriculture</c:v>
                </c:pt>
                <c:pt idx="7">
                  <c:v>Final consumption not elsewhere specified</c:v>
                </c:pt>
              </c:strCache>
            </c:strRef>
          </c:cat>
          <c:val>
            <c:numRef>
              <c:f>'CO2 emissions by sector - India'!$M$5:$T$5</c:f>
              <c:numCache>
                <c:formatCode>General</c:formatCode>
                <c:ptCount val="8"/>
                <c:pt idx="0">
                  <c:v>1165.721</c:v>
                </c:pt>
                <c:pt idx="1">
                  <c:v>57.651000000000003</c:v>
                </c:pt>
                <c:pt idx="2">
                  <c:v>559.38800000000003</c:v>
                </c:pt>
                <c:pt idx="3">
                  <c:v>295.09300000000002</c:v>
                </c:pt>
                <c:pt idx="4">
                  <c:v>95.548000000000002</c:v>
                </c:pt>
                <c:pt idx="5">
                  <c:v>33.673999999999999</c:v>
                </c:pt>
                <c:pt idx="6">
                  <c:v>32.393999999999998</c:v>
                </c:pt>
                <c:pt idx="7">
                  <c:v>39.534999999999997</c:v>
                </c:pt>
              </c:numCache>
            </c:numRef>
          </c:val>
          <c:extLst>
            <c:ext xmlns:c16="http://schemas.microsoft.com/office/drawing/2014/chart" uri="{C3380CC4-5D6E-409C-BE32-E72D297353CC}">
              <c16:uniqueId val="{00000010-0EC7-4CB2-957D-746DCDE09DD7}"/>
            </c:ext>
          </c:extLst>
        </c:ser>
        <c:dLbls>
          <c:dLblPos val="bestFit"/>
          <c:showLegendKey val="0"/>
          <c:showVal val="0"/>
          <c:showCatName val="0"/>
          <c:showSerName val="0"/>
          <c:showPercent val="1"/>
          <c:showBubbleSize val="0"/>
          <c:showLeaderLines val="1"/>
        </c:dLbls>
        <c:firstSliceAng val="0"/>
      </c:pieChart>
      <c:spPr>
        <a:noFill/>
        <a:ln>
          <a:noFill/>
        </a:ln>
        <a:effectLst/>
      </c:spPr>
    </c:plotArea>
    <c:legend>
      <c:legendPos val="r"/>
      <c:legendEntry>
        <c:idx val="3"/>
        <c:txPr>
          <a:bodyPr rot="0" spcFirstLastPara="1" vertOverflow="ellipsis" vert="horz" wrap="square" anchor="ctr" anchorCtr="1"/>
          <a:lstStyle/>
          <a:p>
            <a:pPr>
              <a:defRPr sz="1600" b="0" i="0" u="none" strike="noStrike" kern="1200" baseline="0">
                <a:solidFill>
                  <a:schemeClr val="dk1">
                    <a:lumMod val="75000"/>
                    <a:lumOff val="25000"/>
                  </a:schemeClr>
                </a:solidFill>
                <a:highlight>
                  <a:srgbClr val="FFFF00"/>
                </a:highlight>
                <a:latin typeface="+mn-lt"/>
                <a:ea typeface="+mn-ea"/>
                <a:cs typeface="+mn-cs"/>
              </a:defRPr>
            </a:pPr>
            <a:endParaRPr lang="en-US"/>
          </a:p>
        </c:txPr>
      </c:legendEntry>
      <c:layout>
        <c:manualLayout>
          <c:xMode val="edge"/>
          <c:yMode val="edge"/>
          <c:x val="0.58090028136341088"/>
          <c:y val="0.14033487592456681"/>
          <c:w val="0.4102222842011608"/>
          <c:h val="0.829299413936490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6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spc="0" baseline="0">
                <a:solidFill>
                  <a:schemeClr val="tx1">
                    <a:lumMod val="50000"/>
                  </a:schemeClr>
                </a:solidFill>
                <a:latin typeface="+mn-lt"/>
                <a:ea typeface="+mn-ea"/>
                <a:cs typeface="+mn-cs"/>
              </a:defRPr>
            </a:pPr>
            <a:r>
              <a:rPr lang="en-US" b="1" dirty="0">
                <a:solidFill>
                  <a:schemeClr val="tx1">
                    <a:lumMod val="50000"/>
                  </a:schemeClr>
                </a:solidFill>
              </a:rPr>
              <a:t>Railway</a:t>
            </a:r>
            <a:r>
              <a:rPr lang="en-US" b="1" baseline="0" dirty="0">
                <a:solidFill>
                  <a:schemeClr val="tx1">
                    <a:lumMod val="50000"/>
                  </a:schemeClr>
                </a:solidFill>
              </a:rPr>
              <a:t> Total Route </a:t>
            </a:r>
            <a:r>
              <a:rPr lang="en-US" b="1" baseline="0" dirty="0" err="1">
                <a:solidFill>
                  <a:schemeClr val="tx1">
                    <a:lumMod val="50000"/>
                  </a:schemeClr>
                </a:solidFill>
              </a:rPr>
              <a:t>Killometers</a:t>
            </a:r>
            <a:endParaRPr lang="en-US" b="1" dirty="0">
              <a:solidFill>
                <a:schemeClr val="tx1">
                  <a:lumMod val="50000"/>
                </a:schemeClr>
              </a:solidFill>
            </a:endParaRPr>
          </a:p>
        </c:rich>
      </c:tx>
      <c:overlay val="0"/>
      <c:spPr>
        <a:noFill/>
        <a:ln>
          <a:noFill/>
        </a:ln>
        <a:effectLst/>
      </c:spPr>
      <c:txPr>
        <a:bodyPr rot="0" spcFirstLastPara="1" vertOverflow="ellipsis" vert="horz" wrap="square" anchor="ctr" anchorCtr="1"/>
        <a:lstStyle/>
        <a:p>
          <a:pPr>
            <a:defRPr lang="en-US" sz="1400" b="1" i="0" u="none" strike="noStrike" kern="1200" spc="0" baseline="0">
              <a:solidFill>
                <a:schemeClr val="tx1">
                  <a:lumMod val="50000"/>
                </a:schemeClr>
              </a:solidFill>
              <a:latin typeface="+mn-lt"/>
              <a:ea typeface="+mn-ea"/>
              <a:cs typeface="+mn-cs"/>
            </a:defRPr>
          </a:pPr>
          <a:endParaRPr lang="en-US"/>
        </a:p>
      </c:txPr>
    </c:title>
    <c:autoTitleDeleted val="0"/>
    <c:plotArea>
      <c:layout/>
      <c:lineChart>
        <c:grouping val="standard"/>
        <c:varyColors val="0"/>
        <c:ser>
          <c:idx val="0"/>
          <c:order val="0"/>
          <c:tx>
            <c:strRef>
              <c:f>Sheet1!$E$32</c:f>
              <c:strCache>
                <c:ptCount val="1"/>
                <c:pt idx="0">
                  <c:v>Actual</c:v>
                </c:pt>
              </c:strCache>
            </c:strRef>
          </c:tx>
          <c:spPr>
            <a:ln w="28575" cap="rnd">
              <a:solidFill>
                <a:schemeClr val="accent1"/>
              </a:solidFill>
              <a:round/>
            </a:ln>
            <a:effectLst/>
          </c:spPr>
          <c:marker>
            <c:symbol val="none"/>
          </c:marker>
          <c:cat>
            <c:numRef>
              <c:f>Sheet1!$D$33:$D$54</c:f>
              <c:numCache>
                <c:formatCode>General</c:formatCode>
                <c:ptCount val="22"/>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numCache>
            </c:numRef>
          </c:cat>
          <c:val>
            <c:numRef>
              <c:f>Sheet1!$E$33:$E$54</c:f>
              <c:numCache>
                <c:formatCode>0.00</c:formatCode>
                <c:ptCount val="22"/>
                <c:pt idx="0">
                  <c:v>63028</c:v>
                </c:pt>
                <c:pt idx="1">
                  <c:v>63140</c:v>
                </c:pt>
                <c:pt idx="2">
                  <c:v>63122</c:v>
                </c:pt>
                <c:pt idx="3">
                  <c:v>63221</c:v>
                </c:pt>
                <c:pt idx="4">
                  <c:v>63465</c:v>
                </c:pt>
                <c:pt idx="5">
                  <c:v>63332</c:v>
                </c:pt>
                <c:pt idx="6">
                  <c:v>63327</c:v>
                </c:pt>
                <c:pt idx="7">
                  <c:v>63273</c:v>
                </c:pt>
                <c:pt idx="8">
                  <c:v>64015</c:v>
                </c:pt>
                <c:pt idx="9">
                  <c:v>63974</c:v>
                </c:pt>
                <c:pt idx="10">
                  <c:v>64460</c:v>
                </c:pt>
                <c:pt idx="11">
                  <c:v>64600</c:v>
                </c:pt>
                <c:pt idx="12">
                  <c:v>65436</c:v>
                </c:pt>
                <c:pt idx="13">
                  <c:v>65808</c:v>
                </c:pt>
                <c:pt idx="14">
                  <c:v>66030</c:v>
                </c:pt>
                <c:pt idx="15">
                  <c:v>66687</c:v>
                </c:pt>
                <c:pt idx="16">
                  <c:v>67367.820000000007</c:v>
                </c:pt>
                <c:pt idx="17">
                  <c:v>68442.350000000006</c:v>
                </c:pt>
                <c:pt idx="18">
                  <c:v>67415.12</c:v>
                </c:pt>
                <c:pt idx="19">
                  <c:v>67955.63</c:v>
                </c:pt>
                <c:pt idx="20">
                  <c:v>68102.73</c:v>
                </c:pt>
                <c:pt idx="21">
                  <c:v>68042.8</c:v>
                </c:pt>
              </c:numCache>
            </c:numRef>
          </c:val>
          <c:smooth val="0"/>
          <c:extLst>
            <c:ext xmlns:c16="http://schemas.microsoft.com/office/drawing/2014/chart" uri="{C3380CC4-5D6E-409C-BE32-E72D297353CC}">
              <c16:uniqueId val="{00000000-B870-45CE-AA76-A343A2F47CB3}"/>
            </c:ext>
          </c:extLst>
        </c:ser>
        <c:dLbls>
          <c:showLegendKey val="0"/>
          <c:showVal val="0"/>
          <c:showCatName val="0"/>
          <c:showSerName val="0"/>
          <c:showPercent val="0"/>
          <c:showBubbleSize val="0"/>
        </c:dLbls>
        <c:smooth val="0"/>
        <c:axId val="1374131712"/>
        <c:axId val="1374123072"/>
      </c:lineChart>
      <c:catAx>
        <c:axId val="1374131712"/>
        <c:scaling>
          <c:orientation val="minMax"/>
        </c:scaling>
        <c:delete val="0"/>
        <c:axPos val="b"/>
        <c:title>
          <c:tx>
            <c:rich>
              <a:bodyPr rot="0" spcFirstLastPara="1" vertOverflow="ellipsis" vert="horz" wrap="square" anchor="ctr" anchorCtr="1"/>
              <a:lstStyle/>
              <a:p>
                <a:pPr>
                  <a:defRPr lang="en-US" sz="1000" b="1" i="0" u="none" strike="noStrike" kern="1200" baseline="0">
                    <a:solidFill>
                      <a:schemeClr val="tx1">
                        <a:lumMod val="50000"/>
                      </a:schemeClr>
                    </a:solidFill>
                    <a:latin typeface="+mn-lt"/>
                    <a:ea typeface="+mn-ea"/>
                    <a:cs typeface="+mn-cs"/>
                  </a:defRPr>
                </a:pPr>
                <a:r>
                  <a:rPr lang="en-IN" b="1" dirty="0">
                    <a:solidFill>
                      <a:schemeClr val="tx1">
                        <a:lumMod val="50000"/>
                      </a:schemeClr>
                    </a:solidFill>
                  </a:rPr>
                  <a:t>year</a:t>
                </a:r>
              </a:p>
            </c:rich>
          </c:tx>
          <c:overlay val="0"/>
          <c:spPr>
            <a:noFill/>
            <a:ln>
              <a:noFill/>
            </a:ln>
            <a:effectLst/>
          </c:spPr>
          <c:txPr>
            <a:bodyPr rot="0" spcFirstLastPara="1" vertOverflow="ellipsis" vert="horz" wrap="square" anchor="ctr" anchorCtr="1"/>
            <a:lstStyle/>
            <a:p>
              <a:pPr>
                <a:defRPr lang="en-US" sz="1000" b="1" i="0" u="none" strike="noStrike" kern="1200" baseline="0">
                  <a:solidFill>
                    <a:schemeClr val="tx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chemeClr val="tx1">
                    <a:lumMod val="65000"/>
                    <a:lumOff val="35000"/>
                  </a:schemeClr>
                </a:solidFill>
                <a:latin typeface="+mn-lt"/>
                <a:ea typeface="+mn-ea"/>
                <a:cs typeface="+mn-cs"/>
              </a:defRPr>
            </a:pPr>
            <a:endParaRPr lang="en-US"/>
          </a:p>
        </c:txPr>
        <c:crossAx val="1374123072"/>
        <c:crosses val="autoZero"/>
        <c:auto val="1"/>
        <c:lblAlgn val="ctr"/>
        <c:lblOffset val="100"/>
        <c:noMultiLvlLbl val="0"/>
      </c:catAx>
      <c:valAx>
        <c:axId val="137412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000" b="1" i="0" u="none" strike="noStrike" kern="1200" baseline="0">
                    <a:solidFill>
                      <a:schemeClr val="tx1">
                        <a:lumMod val="50000"/>
                      </a:schemeClr>
                    </a:solidFill>
                    <a:latin typeface="+mn-lt"/>
                    <a:ea typeface="+mn-ea"/>
                    <a:cs typeface="+mn-cs"/>
                  </a:defRPr>
                </a:pPr>
                <a:r>
                  <a:rPr lang="en-IN" b="1" dirty="0">
                    <a:solidFill>
                      <a:schemeClr val="tx1">
                        <a:lumMod val="50000"/>
                      </a:schemeClr>
                    </a:solidFill>
                  </a:rPr>
                  <a:t>Total</a:t>
                </a:r>
                <a:r>
                  <a:rPr lang="en-IN" b="1" baseline="0" dirty="0">
                    <a:solidFill>
                      <a:schemeClr val="tx1">
                        <a:lumMod val="50000"/>
                      </a:schemeClr>
                    </a:solidFill>
                  </a:rPr>
                  <a:t> Route Km</a:t>
                </a:r>
                <a:endParaRPr lang="en-IN" b="1" dirty="0">
                  <a:solidFill>
                    <a:schemeClr val="tx1">
                      <a:lumMod val="50000"/>
                    </a:schemeClr>
                  </a:solidFill>
                </a:endParaRPr>
              </a:p>
            </c:rich>
          </c:tx>
          <c:overlay val="0"/>
          <c:spPr>
            <a:noFill/>
            <a:ln>
              <a:noFill/>
            </a:ln>
            <a:effectLst/>
          </c:spPr>
          <c:txPr>
            <a:bodyPr rot="-5400000" spcFirstLastPara="1" vertOverflow="ellipsis" vert="horz" wrap="square" anchor="ctr" anchorCtr="1"/>
            <a:lstStyle/>
            <a:p>
              <a:pPr>
                <a:defRPr lang="en-US" sz="1000" b="1" i="0" u="none" strike="noStrike" kern="1200" baseline="0">
                  <a:solidFill>
                    <a:schemeClr val="tx1">
                      <a:lumMod val="50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en-US" sz="900" b="1" i="0" u="none" strike="noStrike" kern="1200" baseline="0">
                <a:solidFill>
                  <a:schemeClr val="tx1">
                    <a:lumMod val="65000"/>
                    <a:lumOff val="35000"/>
                  </a:schemeClr>
                </a:solidFill>
                <a:latin typeface="+mn-lt"/>
                <a:ea typeface="+mn-ea"/>
                <a:cs typeface="+mn-cs"/>
              </a:defRPr>
            </a:pPr>
            <a:endParaRPr lang="en-US"/>
          </a:p>
        </c:txPr>
        <c:crossAx val="137413171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0" b="0" i="0" u="none" strike="noStrike" kern="1200" spc="0" baseline="0">
                <a:solidFill>
                  <a:schemeClr val="tx1"/>
                </a:solidFill>
                <a:latin typeface="+mn-lt"/>
                <a:ea typeface="+mn-ea"/>
                <a:cs typeface="+mn-cs"/>
              </a:defRPr>
            </a:pPr>
            <a:r>
              <a:rPr lang="en-US">
                <a:solidFill>
                  <a:schemeClr val="tx1"/>
                </a:solidFill>
              </a:rPr>
              <a:t>Residual Plot</a:t>
            </a:r>
          </a:p>
        </c:rich>
      </c:tx>
      <c:overlay val="0"/>
      <c:spPr>
        <a:noFill/>
        <a:ln>
          <a:noFill/>
        </a:ln>
        <a:effectLst/>
      </c:spPr>
      <c:txPr>
        <a:bodyPr rot="0" spcFirstLastPara="1" vertOverflow="ellipsis" vert="horz" wrap="square" anchor="ctr" anchorCtr="1"/>
        <a:lstStyle/>
        <a:p>
          <a:pPr>
            <a:defRPr lang="en-US" sz="186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0130250579039098"/>
          <c:y val="0.27450968282949212"/>
          <c:w val="0.89869749420960898"/>
          <c:h val="0.68462220842003196"/>
        </c:manualLayout>
      </c:layout>
      <c:lineChart>
        <c:grouping val="standard"/>
        <c:varyColors val="0"/>
        <c:ser>
          <c:idx val="0"/>
          <c:order val="0"/>
          <c:tx>
            <c:strRef>
              <c:f>Sheet2!$E$9</c:f>
              <c:strCache>
                <c:ptCount val="1"/>
                <c:pt idx="0">
                  <c:v>model2</c:v>
                </c:pt>
              </c:strCache>
            </c:strRef>
          </c:tx>
          <c:spPr>
            <a:ln w="28575" cap="rnd">
              <a:solidFill>
                <a:schemeClr val="accent2"/>
              </a:solidFill>
              <a:round/>
            </a:ln>
            <a:effectLst/>
          </c:spPr>
          <c:marker>
            <c:symbol val="none"/>
          </c:marker>
          <c:val>
            <c:numRef>
              <c:f>Sheet2!$E$10:$E$30</c:f>
              <c:numCache>
                <c:formatCode>General</c:formatCode>
                <c:ptCount val="21"/>
                <c:pt idx="0">
                  <c:v>1.375E-2</c:v>
                </c:pt>
                <c:pt idx="1">
                  <c:v>9.6100000000000005E-3</c:v>
                </c:pt>
                <c:pt idx="2">
                  <c:v>8.6099999999999996E-3</c:v>
                </c:pt>
                <c:pt idx="3">
                  <c:v>8.7399999999999995E-3</c:v>
                </c:pt>
                <c:pt idx="4">
                  <c:v>1.5100000000000001E-3</c:v>
                </c:pt>
                <c:pt idx="5">
                  <c:v>-2.0000000000000002E-5</c:v>
                </c:pt>
                <c:pt idx="6">
                  <c:v>-3.5699999999999998E-3</c:v>
                </c:pt>
                <c:pt idx="7">
                  <c:v>5.8700000000000002E-3</c:v>
                </c:pt>
                <c:pt idx="8">
                  <c:v>-4.7499999999999999E-3</c:v>
                </c:pt>
                <c:pt idx="9">
                  <c:v>4.6000000000000001E-4</c:v>
                </c:pt>
                <c:pt idx="10">
                  <c:v>-4.81E-3</c:v>
                </c:pt>
                <c:pt idx="11">
                  <c:v>3.96E-3</c:v>
                </c:pt>
                <c:pt idx="12">
                  <c:v>-1.09E-3</c:v>
                </c:pt>
                <c:pt idx="13">
                  <c:v>-3.9899999999999996E-3</c:v>
                </c:pt>
                <c:pt idx="14">
                  <c:v>1.07E-3</c:v>
                </c:pt>
                <c:pt idx="15">
                  <c:v>2.33E-3</c:v>
                </c:pt>
                <c:pt idx="16">
                  <c:v>9.1199999999999996E-3</c:v>
                </c:pt>
                <c:pt idx="17">
                  <c:v>-1.856E-2</c:v>
                </c:pt>
                <c:pt idx="18">
                  <c:v>-3.96E-3</c:v>
                </c:pt>
                <c:pt idx="19">
                  <c:v>-9.4900000000000002E-3</c:v>
                </c:pt>
                <c:pt idx="20">
                  <c:v>-1.4460000000000001E-2</c:v>
                </c:pt>
              </c:numCache>
            </c:numRef>
          </c:val>
          <c:smooth val="0"/>
          <c:extLst>
            <c:ext xmlns:c16="http://schemas.microsoft.com/office/drawing/2014/chart" uri="{C3380CC4-5D6E-409C-BE32-E72D297353CC}">
              <c16:uniqueId val="{00000000-07AB-43F5-8480-ECBFED777E43}"/>
            </c:ext>
          </c:extLst>
        </c:ser>
        <c:dLbls>
          <c:showLegendKey val="0"/>
          <c:showVal val="0"/>
          <c:showCatName val="0"/>
          <c:showSerName val="0"/>
          <c:showPercent val="0"/>
          <c:showBubbleSize val="0"/>
        </c:dLbls>
        <c:smooth val="0"/>
        <c:axId val="2044022975"/>
        <c:axId val="2044007135"/>
      </c:lineChart>
      <c:catAx>
        <c:axId val="2044022975"/>
        <c:scaling>
          <c:orientation val="minMax"/>
        </c:scaling>
        <c:delete val="1"/>
        <c:axPos val="b"/>
        <c:majorTickMark val="none"/>
        <c:minorTickMark val="none"/>
        <c:tickLblPos val="nextTo"/>
        <c:crossAx val="2044007135"/>
        <c:crosses val="autoZero"/>
        <c:auto val="1"/>
        <c:lblAlgn val="ctr"/>
        <c:lblOffset val="100"/>
        <c:noMultiLvlLbl val="0"/>
      </c:catAx>
      <c:valAx>
        <c:axId val="2044007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solidFill>
                <a:latin typeface="+mn-lt"/>
                <a:ea typeface="+mn-ea"/>
                <a:cs typeface="+mn-cs"/>
              </a:defRPr>
            </a:pPr>
            <a:endParaRPr lang="en-US"/>
          </a:p>
        </c:txPr>
        <c:crossAx val="2044022975"/>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a:t>Actual vs predicted</a:t>
            </a:r>
          </a:p>
        </c:rich>
      </c:tx>
      <c:layout>
        <c:manualLayout>
          <c:xMode val="edge"/>
          <c:yMode val="edge"/>
          <c:x val="0.28691666666666665"/>
          <c:y val="2.314814814814814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132028112449801"/>
          <c:y val="0.23335702828813065"/>
          <c:w val="0.81324471112797636"/>
          <c:h val="0.523209025955089"/>
        </c:manualLayout>
      </c:layout>
      <c:lineChart>
        <c:grouping val="standard"/>
        <c:varyColors val="0"/>
        <c:ser>
          <c:idx val="0"/>
          <c:order val="0"/>
          <c:tx>
            <c:strRef>
              <c:f>Sheet3!$O$2</c:f>
              <c:strCache>
                <c:ptCount val="1"/>
                <c:pt idx="0">
                  <c:v>Actual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Sheet3!$N$4:$N$33</c:f>
              <c:numCache>
                <c:formatCode>General</c:formatCode>
                <c:ptCount val="3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numCache>
            </c:numRef>
          </c:cat>
          <c:val>
            <c:numRef>
              <c:f>Sheet3!$O$3:$O$24</c:f>
              <c:numCache>
                <c:formatCode>0.00</c:formatCode>
                <c:ptCount val="22"/>
                <c:pt idx="0">
                  <c:v>63028</c:v>
                </c:pt>
                <c:pt idx="1">
                  <c:v>63140</c:v>
                </c:pt>
                <c:pt idx="2">
                  <c:v>63122</c:v>
                </c:pt>
                <c:pt idx="3">
                  <c:v>63221</c:v>
                </c:pt>
                <c:pt idx="4">
                  <c:v>63465</c:v>
                </c:pt>
                <c:pt idx="5">
                  <c:v>63332</c:v>
                </c:pt>
                <c:pt idx="6">
                  <c:v>63327</c:v>
                </c:pt>
                <c:pt idx="7">
                  <c:v>63273</c:v>
                </c:pt>
                <c:pt idx="8">
                  <c:v>64015</c:v>
                </c:pt>
                <c:pt idx="9">
                  <c:v>63974</c:v>
                </c:pt>
                <c:pt idx="10">
                  <c:v>64460</c:v>
                </c:pt>
                <c:pt idx="11">
                  <c:v>64600</c:v>
                </c:pt>
                <c:pt idx="12">
                  <c:v>65436</c:v>
                </c:pt>
                <c:pt idx="13">
                  <c:v>65808</c:v>
                </c:pt>
                <c:pt idx="14">
                  <c:v>66030</c:v>
                </c:pt>
                <c:pt idx="15">
                  <c:v>66687</c:v>
                </c:pt>
                <c:pt idx="16">
                  <c:v>67367.820000000007</c:v>
                </c:pt>
                <c:pt idx="17">
                  <c:v>68442.350000000006</c:v>
                </c:pt>
                <c:pt idx="18">
                  <c:v>67415.12</c:v>
                </c:pt>
                <c:pt idx="19">
                  <c:v>67955.63</c:v>
                </c:pt>
                <c:pt idx="20">
                  <c:v>68102.73000000001</c:v>
                </c:pt>
                <c:pt idx="21">
                  <c:v>68042.8</c:v>
                </c:pt>
              </c:numCache>
            </c:numRef>
          </c:val>
          <c:smooth val="0"/>
          <c:extLst>
            <c:ext xmlns:c16="http://schemas.microsoft.com/office/drawing/2014/chart" uri="{C3380CC4-5D6E-409C-BE32-E72D297353CC}">
              <c16:uniqueId val="{00000000-659E-45E5-B8DF-32E6B188C79B}"/>
            </c:ext>
          </c:extLst>
        </c:ser>
        <c:ser>
          <c:idx val="1"/>
          <c:order val="1"/>
          <c:tx>
            <c:strRef>
              <c:f>Sheet3!$U$2</c:f>
              <c:strCache>
                <c:ptCount val="1"/>
                <c:pt idx="0">
                  <c:v>Predicted</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Sheet3!$N$4:$N$33</c:f>
              <c:numCache>
                <c:formatCode>General</c:formatCode>
                <c:ptCount val="3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numCache>
            </c:numRef>
          </c:cat>
          <c:val>
            <c:numRef>
              <c:f>Sheet3!$U$3:$U$32</c:f>
              <c:numCache>
                <c:formatCode>General</c:formatCode>
                <c:ptCount val="30"/>
                <c:pt idx="0">
                  <c:v>62858.409011435397</c:v>
                </c:pt>
                <c:pt idx="1">
                  <c:v>63040.332566395002</c:v>
                </c:pt>
                <c:pt idx="2">
                  <c:v>63139.383623258029</c:v>
                </c:pt>
                <c:pt idx="3">
                  <c:v>63313.2558930171</c:v>
                </c:pt>
                <c:pt idx="4">
                  <c:v>63581.638193832747</c:v>
                </c:pt>
                <c:pt idx="5">
                  <c:v>63607.075936319663</c:v>
                </c:pt>
                <c:pt idx="6">
                  <c:v>63715.299929741843</c:v>
                </c:pt>
                <c:pt idx="7">
                  <c:v>63791.804183029046</c:v>
                </c:pt>
                <c:pt idx="8">
                  <c:v>64384.615899043609</c:v>
                </c:pt>
                <c:pt idx="9">
                  <c:v>64470.949114684416</c:v>
                </c:pt>
                <c:pt idx="10">
                  <c:v>64899.162620679715</c:v>
                </c:pt>
                <c:pt idx="11">
                  <c:v>65103.917302251823</c:v>
                </c:pt>
                <c:pt idx="12">
                  <c:v>65758.880134486681</c:v>
                </c:pt>
                <c:pt idx="13">
                  <c:v>66114.938579793627</c:v>
                </c:pt>
                <c:pt idx="14">
                  <c:v>66374.617777726642</c:v>
                </c:pt>
                <c:pt idx="15">
                  <c:v>66915.773794111796</c:v>
                </c:pt>
                <c:pt idx="16">
                  <c:v>67471.461846395759</c:v>
                </c:pt>
                <c:pt idx="17">
                  <c:v>68281.216971541071</c:v>
                </c:pt>
                <c:pt idx="18">
                  <c:v>67739.178564557282</c:v>
                </c:pt>
                <c:pt idx="19">
                  <c:v>68206.830992765375</c:v>
                </c:pt>
                <c:pt idx="20">
                  <c:v>68421.337040332059</c:v>
                </c:pt>
                <c:pt idx="21">
                  <c:v>68661.231290018113</c:v>
                </c:pt>
                <c:pt idx="22">
                  <c:v>68979.180074735457</c:v>
                </c:pt>
                <c:pt idx="23">
                  <c:v>69297.908198735808</c:v>
                </c:pt>
                <c:pt idx="24">
                  <c:v>69618.805235990731</c:v>
                </c:pt>
                <c:pt idx="25">
                  <c:v>69941.188247515121</c:v>
                </c:pt>
                <c:pt idx="26">
                  <c:v>70265.06411439339</c:v>
                </c:pt>
                <c:pt idx="27">
                  <c:v>70589.733848705699</c:v>
                </c:pt>
                <c:pt idx="28">
                  <c:v>70916.612928341012</c:v>
                </c:pt>
                <c:pt idx="29">
                  <c:v>71245.005683221811</c:v>
                </c:pt>
              </c:numCache>
            </c:numRef>
          </c:val>
          <c:smooth val="0"/>
          <c:extLst>
            <c:ext xmlns:c16="http://schemas.microsoft.com/office/drawing/2014/chart" uri="{C3380CC4-5D6E-409C-BE32-E72D297353CC}">
              <c16:uniqueId val="{00000001-659E-45E5-B8DF-32E6B188C79B}"/>
            </c:ext>
          </c:extLst>
        </c:ser>
        <c:dLbls>
          <c:showLegendKey val="0"/>
          <c:showVal val="0"/>
          <c:showCatName val="0"/>
          <c:showSerName val="0"/>
          <c:showPercent val="0"/>
          <c:showBubbleSize val="0"/>
        </c:dLbls>
        <c:marker val="1"/>
        <c:smooth val="0"/>
        <c:axId val="606195711"/>
        <c:axId val="606202431"/>
      </c:lineChart>
      <c:catAx>
        <c:axId val="60619571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a:t>year</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606202431"/>
        <c:crosses val="autoZero"/>
        <c:auto val="1"/>
        <c:lblAlgn val="ctr"/>
        <c:lblOffset val="100"/>
        <c:noMultiLvlLbl val="0"/>
      </c:catAx>
      <c:valAx>
        <c:axId val="60620243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a:t>total</a:t>
                </a:r>
                <a:r>
                  <a:rPr lang="en-IN" baseline="0"/>
                  <a:t> route kms</a:t>
                </a:r>
                <a:endParaRPr lang="en-IN"/>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19571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30" b="1" i="0" u="none" strike="noStrike" kern="1200" baseline="0">
                <a:solidFill>
                  <a:schemeClr val="tx1"/>
                </a:solidFill>
                <a:latin typeface="+mn-lt"/>
                <a:ea typeface="+mn-ea"/>
                <a:cs typeface="+mn-cs"/>
              </a:defRPr>
            </a:pPr>
            <a:r>
              <a:rPr lang="en-US">
                <a:solidFill>
                  <a:schemeClr val="tx1"/>
                </a:solidFill>
              </a:rPr>
              <a:t>Non_Electrified</a:t>
            </a:r>
          </a:p>
        </c:rich>
      </c:tx>
      <c:overlay val="0"/>
      <c:spPr>
        <a:noFill/>
        <a:ln>
          <a:noFill/>
        </a:ln>
        <a:effectLst/>
      </c:spPr>
      <c:txPr>
        <a:bodyPr rot="0" spcFirstLastPara="1" vertOverflow="ellipsis" vert="horz" wrap="square" anchor="ctr" anchorCtr="1"/>
        <a:lstStyle/>
        <a:p>
          <a:pPr>
            <a:defRPr lang="en-US" sz="2130" b="1" i="0" u="none" strike="noStrike" kern="120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strRef>
              <c:f>non_electrified!$B$2</c:f>
              <c:strCache>
                <c:ptCount val="1"/>
                <c:pt idx="0">
                  <c:v>non_electrified</c:v>
                </c:pt>
              </c:strCache>
            </c:strRef>
          </c:tx>
          <c:spPr>
            <a:ln w="95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non_electrified!$A$3:$A$24</c:f>
              <c:numCache>
                <c:formatCode>General</c:formatCode>
                <c:ptCount val="22"/>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numCache>
            </c:numRef>
          </c:xVal>
          <c:yVal>
            <c:numRef>
              <c:f>non_electrified!$B$3:$B$24</c:f>
              <c:numCache>
                <c:formatCode>General</c:formatCode>
                <c:ptCount val="22"/>
                <c:pt idx="0">
                  <c:v>48172</c:v>
                </c:pt>
                <c:pt idx="1">
                  <c:v>47146</c:v>
                </c:pt>
                <c:pt idx="2">
                  <c:v>46850</c:v>
                </c:pt>
                <c:pt idx="3">
                  <c:v>46445</c:v>
                </c:pt>
                <c:pt idx="4">
                  <c:v>45970</c:v>
                </c:pt>
                <c:pt idx="5">
                  <c:v>45425</c:v>
                </c:pt>
                <c:pt idx="6">
                  <c:v>45541</c:v>
                </c:pt>
                <c:pt idx="7">
                  <c:v>44999</c:v>
                </c:pt>
                <c:pt idx="8">
                  <c:v>45456</c:v>
                </c:pt>
                <c:pt idx="9">
                  <c:v>45047</c:v>
                </c:pt>
                <c:pt idx="10">
                  <c:v>44853</c:v>
                </c:pt>
                <c:pt idx="11">
                  <c:v>44325</c:v>
                </c:pt>
                <c:pt idx="12">
                  <c:v>44552</c:v>
                </c:pt>
                <c:pt idx="13">
                  <c:v>44194</c:v>
                </c:pt>
                <c:pt idx="14">
                  <c:v>43806</c:v>
                </c:pt>
                <c:pt idx="15">
                  <c:v>43132</c:v>
                </c:pt>
                <c:pt idx="16">
                  <c:v>42000.54</c:v>
                </c:pt>
                <c:pt idx="17">
                  <c:v>39066.660000000003</c:v>
                </c:pt>
                <c:pt idx="18">
                  <c:v>33096.480000000003</c:v>
                </c:pt>
                <c:pt idx="19">
                  <c:v>28626.75</c:v>
                </c:pt>
                <c:pt idx="20">
                  <c:v>23300.54</c:v>
                </c:pt>
                <c:pt idx="21">
                  <c:v>17648.46</c:v>
                </c:pt>
              </c:numCache>
            </c:numRef>
          </c:yVal>
          <c:smooth val="0"/>
          <c:extLst>
            <c:ext xmlns:c16="http://schemas.microsoft.com/office/drawing/2014/chart" uri="{C3380CC4-5D6E-409C-BE32-E72D297353CC}">
              <c16:uniqueId val="{00000000-CEFE-4862-87E6-032E7B99F671}"/>
            </c:ext>
          </c:extLst>
        </c:ser>
        <c:dLbls>
          <c:showLegendKey val="0"/>
          <c:showVal val="0"/>
          <c:showCatName val="0"/>
          <c:showSerName val="0"/>
          <c:showPercent val="0"/>
          <c:showBubbleSize val="0"/>
        </c:dLbls>
        <c:axId val="1046009392"/>
        <c:axId val="1046004112"/>
      </c:scatterChart>
      <c:valAx>
        <c:axId val="1046009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crossAx val="1046004112"/>
        <c:crosses val="autoZero"/>
        <c:crossBetween val="midCat"/>
      </c:valAx>
      <c:valAx>
        <c:axId val="104600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crossAx val="1046009392"/>
        <c:crosses val="autoZero"/>
        <c:crossBetween val="midCat"/>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600" b="1">
                <a:solidFill>
                  <a:schemeClr val="tx1"/>
                </a:solidFill>
                <a:latin typeface="Times New Roman" panose="02020603050405020304" pitchFamily="18" charset="0"/>
                <a:cs typeface="Times New Roman" panose="02020603050405020304" pitchFamily="18" charset="0"/>
              </a:rPr>
              <a:t>Residuals</a:t>
            </a:r>
            <a:r>
              <a:rPr lang="en-US" sz="1600" b="1" baseline="0">
                <a:solidFill>
                  <a:schemeClr val="tx1"/>
                </a:solidFill>
                <a:latin typeface="Times New Roman" panose="02020603050405020304" pitchFamily="18" charset="0"/>
                <a:cs typeface="Times New Roman" panose="02020603050405020304" pitchFamily="18" charset="0"/>
              </a:rPr>
              <a:t> from Brown's Exponential</a:t>
            </a:r>
            <a:endParaRPr lang="en-US" sz="1600" b="1">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214933333333333"/>
          <c:y val="0"/>
        </c:manualLayout>
      </c:layout>
      <c:overlay val="0"/>
      <c:spPr>
        <a:noFill/>
        <a:ln>
          <a:noFill/>
        </a:ln>
        <a:effectLst/>
      </c:spPr>
      <c:txPr>
        <a:bodyPr rot="0" spcFirstLastPara="1" vertOverflow="ellipsis" vert="horz" wrap="square" anchor="ctr" anchorCtr="1"/>
        <a:lstStyle/>
        <a:p>
          <a:pPr>
            <a:defRPr lang="en-US" sz="160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non_electrified!$J$2</c:f>
              <c:strCache>
                <c:ptCount val="1"/>
                <c:pt idx="0">
                  <c:v>Nresidual Lnelectrified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non_electrified!$J$3:$J$24</c:f>
              <c:numCache>
                <c:formatCode>General</c:formatCode>
                <c:ptCount val="22"/>
                <c:pt idx="0">
                  <c:v>0</c:v>
                </c:pt>
                <c:pt idx="1">
                  <c:v>0</c:v>
                </c:pt>
                <c:pt idx="2">
                  <c:v>0.02</c:v>
                </c:pt>
                <c:pt idx="3">
                  <c:v>0</c:v>
                </c:pt>
                <c:pt idx="4">
                  <c:v>0</c:v>
                </c:pt>
                <c:pt idx="5">
                  <c:v>0</c:v>
                </c:pt>
                <c:pt idx="6">
                  <c:v>0.01</c:v>
                </c:pt>
                <c:pt idx="7">
                  <c:v>-0.01</c:v>
                </c:pt>
                <c:pt idx="8">
                  <c:v>0.02</c:v>
                </c:pt>
                <c:pt idx="9">
                  <c:v>-0.02</c:v>
                </c:pt>
                <c:pt idx="10">
                  <c:v>0</c:v>
                </c:pt>
                <c:pt idx="11">
                  <c:v>-0.01</c:v>
                </c:pt>
                <c:pt idx="12">
                  <c:v>0.02</c:v>
                </c:pt>
                <c:pt idx="13">
                  <c:v>-0.01</c:v>
                </c:pt>
                <c:pt idx="14">
                  <c:v>0</c:v>
                </c:pt>
                <c:pt idx="15">
                  <c:v>-0.01</c:v>
                </c:pt>
                <c:pt idx="16">
                  <c:v>-0.01</c:v>
                </c:pt>
                <c:pt idx="17">
                  <c:v>-0.05</c:v>
                </c:pt>
                <c:pt idx="18">
                  <c:v>-0.09</c:v>
                </c:pt>
                <c:pt idx="19">
                  <c:v>0.02</c:v>
                </c:pt>
                <c:pt idx="20">
                  <c:v>-0.06</c:v>
                </c:pt>
                <c:pt idx="21">
                  <c:v>-7.0000000000000007E-2</c:v>
                </c:pt>
              </c:numCache>
            </c:numRef>
          </c:val>
          <c:smooth val="0"/>
          <c:extLst>
            <c:ext xmlns:c16="http://schemas.microsoft.com/office/drawing/2014/chart" uri="{C3380CC4-5D6E-409C-BE32-E72D297353CC}">
              <c16:uniqueId val="{00000000-79B9-4DA7-AD59-851BBE109A7F}"/>
            </c:ext>
          </c:extLst>
        </c:ser>
        <c:dLbls>
          <c:showLegendKey val="0"/>
          <c:showVal val="0"/>
          <c:showCatName val="0"/>
          <c:showSerName val="0"/>
          <c:showPercent val="0"/>
          <c:showBubbleSize val="0"/>
        </c:dLbls>
        <c:marker val="1"/>
        <c:smooth val="0"/>
        <c:axId val="34231408"/>
        <c:axId val="34259728"/>
      </c:lineChart>
      <c:catAx>
        <c:axId val="34231408"/>
        <c:scaling>
          <c:orientation val="minMax"/>
        </c:scaling>
        <c:delete val="1"/>
        <c:axPos val="b"/>
        <c:majorTickMark val="none"/>
        <c:minorTickMark val="none"/>
        <c:tickLblPos val="nextTo"/>
        <c:crossAx val="34259728"/>
        <c:crosses val="autoZero"/>
        <c:auto val="1"/>
        <c:lblAlgn val="ctr"/>
        <c:lblOffset val="100"/>
        <c:noMultiLvlLbl val="0"/>
      </c:catAx>
      <c:valAx>
        <c:axId val="34259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4231408"/>
        <c:crosses val="autoZero"/>
        <c:crossBetween val="between"/>
      </c:valAx>
      <c:spPr>
        <a:noFill/>
        <a:ln w="25400">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en-US" sz="2000" b="0" i="0" u="none" strike="noStrike" kern="1200" spc="0" baseline="0">
                <a:solidFill>
                  <a:schemeClr val="tx1">
                    <a:lumMod val="50000"/>
                  </a:schemeClr>
                </a:solidFill>
                <a:latin typeface="Times New Roman" pitchFamily="18" charset="0"/>
                <a:ea typeface="+mn-ea"/>
                <a:cs typeface="Times New Roman" pitchFamily="18" charset="0"/>
              </a:defRPr>
            </a:pPr>
            <a:r>
              <a:rPr lang="en-US" sz="2000" dirty="0">
                <a:solidFill>
                  <a:schemeClr val="tx1">
                    <a:lumMod val="50000"/>
                  </a:schemeClr>
                </a:solidFill>
                <a:latin typeface="Times New Roman" pitchFamily="18" charset="0"/>
                <a:cs typeface="Times New Roman" pitchFamily="18" charset="0"/>
              </a:rPr>
              <a:t>Predicted Freight share in 2030</a:t>
            </a:r>
          </a:p>
        </c:rich>
      </c:tx>
      <c:layout>
        <c:manualLayout>
          <c:xMode val="edge"/>
          <c:yMode val="edge"/>
          <c:x val="0.14236111111111099"/>
          <c:y val="3.18761384335155E-2"/>
        </c:manualLayout>
      </c:layout>
      <c:overlay val="0"/>
      <c:spPr>
        <a:noFill/>
        <a:ln>
          <a:noFill/>
        </a:ln>
        <a:effectLst/>
      </c:spPr>
    </c:title>
    <c:autoTitleDeleted val="0"/>
    <c:view3D>
      <c:rotX val="30"/>
      <c:rotY val="0"/>
      <c:depthPercent val="100"/>
      <c:rAngAx val="0"/>
    </c:view3D>
    <c:floor>
      <c:thickness val="0"/>
      <c:spPr>
        <a:noFill/>
        <a:effectLst/>
      </c:spPr>
    </c:floor>
    <c:sideWall>
      <c:thickness val="0"/>
      <c:spPr>
        <a:noFill/>
        <a:effectLst/>
      </c:spPr>
    </c:sideWall>
    <c:backWall>
      <c:thickness val="0"/>
      <c:spPr>
        <a:noFill/>
        <a:effectLst/>
      </c:spPr>
    </c:backWall>
    <c:plotArea>
      <c:layout>
        <c:manualLayout>
          <c:layoutTarget val="inner"/>
          <c:xMode val="edge"/>
          <c:yMode val="edge"/>
          <c:x val="0.11808976487567045"/>
          <c:y val="0.3331438784145026"/>
          <c:w val="0.76944444444444404"/>
          <c:h val="0.62053842228054801"/>
        </c:manualLayout>
      </c:layout>
      <c:pie3DChart>
        <c:varyColors val="1"/>
        <c:ser>
          <c:idx val="0"/>
          <c:order val="0"/>
          <c:spPr>
            <a:scene3d>
              <a:camera prst="orthographicFront"/>
              <a:lightRig rig="threePt" dir="t"/>
            </a:scene3d>
            <a:sp3d contourW="9525"/>
          </c:spPr>
          <c:explosion val="12"/>
          <c:dPt>
            <c:idx val="0"/>
            <c:bubble3D val="0"/>
            <c:spPr>
              <a:solidFill>
                <a:schemeClr val="accent1"/>
              </a:solidFill>
              <a:ln>
                <a:noFill/>
              </a:ln>
              <a:effectLst/>
            </c:spPr>
            <c:extLst>
              <c:ext xmlns:c16="http://schemas.microsoft.com/office/drawing/2014/chart" uri="{C3380CC4-5D6E-409C-BE32-E72D297353CC}">
                <c16:uniqueId val="{00000001-8377-4ED3-87F5-449876E31C28}"/>
              </c:ext>
            </c:extLst>
          </c:dPt>
          <c:dPt>
            <c:idx val="1"/>
            <c:bubble3D val="0"/>
            <c:spPr>
              <a:solidFill>
                <a:schemeClr val="accent2"/>
              </a:solidFill>
              <a:ln>
                <a:noFill/>
              </a:ln>
              <a:effectLst/>
            </c:spPr>
            <c:extLst>
              <c:ext xmlns:c16="http://schemas.microsoft.com/office/drawing/2014/chart" uri="{C3380CC4-5D6E-409C-BE32-E72D297353CC}">
                <c16:uniqueId val="{00000003-8377-4ED3-87F5-449876E31C28}"/>
              </c:ext>
            </c:extLst>
          </c:dPt>
          <c:dPt>
            <c:idx val="2"/>
            <c:bubble3D val="0"/>
            <c:spPr>
              <a:solidFill>
                <a:schemeClr val="accent3"/>
              </a:solidFill>
              <a:ln>
                <a:noFill/>
              </a:ln>
              <a:effectLst/>
            </c:spPr>
            <c:extLst>
              <c:ext xmlns:c16="http://schemas.microsoft.com/office/drawing/2014/chart" uri="{C3380CC4-5D6E-409C-BE32-E72D297353CC}">
                <c16:uniqueId val="{00000005-8377-4ED3-87F5-449876E31C28}"/>
              </c:ext>
            </c:extLst>
          </c:dPt>
          <c:dLbls>
            <c:spPr>
              <a:noFill/>
              <a:ln>
                <a:noFill/>
              </a:ln>
              <a:effectLst/>
            </c:spPr>
            <c:txPr>
              <a:bodyPr rot="0" spcFirstLastPara="0" vertOverflow="ellipsis" vert="horz" wrap="square" lIns="38100" tIns="19050" rIns="38100" bIns="19050" anchor="ctr" anchorCtr="1"/>
              <a:lstStyle/>
              <a:p>
                <a:pPr>
                  <a:defRPr lang="en-US" sz="1600" b="0" i="0" u="none" strike="noStrike" kern="1200" baseline="0">
                    <a:solidFill>
                      <a:schemeClr val="tx1">
                        <a:lumMod val="50000"/>
                      </a:schemeClr>
                    </a:solidFill>
                    <a:latin typeface="Times New Roman" pitchFamily="18" charset="0"/>
                    <a:ea typeface="+mn-ea"/>
                    <a:cs typeface="Times New Roman" pitchFamily="18" charset="0"/>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Sheet1!$A$2:$C$2</c:f>
              <c:strCache>
                <c:ptCount val="3"/>
                <c:pt idx="0">
                  <c:v>Road</c:v>
                </c:pt>
                <c:pt idx="1">
                  <c:v>Railway</c:v>
                </c:pt>
                <c:pt idx="2">
                  <c:v>Air</c:v>
                </c:pt>
              </c:strCache>
            </c:strRef>
          </c:cat>
          <c:val>
            <c:numRef>
              <c:f>Sheet1!$A$4:$C$4</c:f>
              <c:numCache>
                <c:formatCode>0.00%</c:formatCode>
                <c:ptCount val="3"/>
                <c:pt idx="0">
                  <c:v>0.78910464118679402</c:v>
                </c:pt>
                <c:pt idx="1">
                  <c:v>0.21079772057364299</c:v>
                </c:pt>
                <c:pt idx="2">
                  <c:v>9.7638239563589997E-5</c:v>
                </c:pt>
              </c:numCache>
            </c:numRef>
          </c:val>
          <c:extLst>
            <c:ext xmlns:c16="http://schemas.microsoft.com/office/drawing/2014/chart" uri="{C3380CC4-5D6E-409C-BE32-E72D297353CC}">
              <c16:uniqueId val="{00000006-8377-4ED3-87F5-449876E31C28}"/>
            </c:ext>
          </c:extLst>
        </c:ser>
        <c:dLbls>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w="28575" cmpd="sng">
      <a:solidFill>
        <a:schemeClr val="tx1"/>
      </a:solidFill>
      <a:prstDash val="solid"/>
    </a:ln>
    <a:effectLst/>
  </c:spPr>
  <c:txPr>
    <a:bodyPr/>
    <a:lstStyle/>
    <a:p>
      <a:pPr>
        <a:defRPr lang="en-US">
          <a:solidFill>
            <a:schemeClr val="tx1">
              <a:lumMod val="50000"/>
            </a:schemeClr>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80" b="1" i="0" u="none" strike="noStrike" kern="1200" spc="0" baseline="0">
                <a:solidFill>
                  <a:schemeClr val="tx1">
                    <a:lumMod val="50000"/>
                  </a:schemeClr>
                </a:solidFill>
                <a:latin typeface="Times New Roman" panose="02020603050405020304" pitchFamily="18" charset="0"/>
                <a:ea typeface="+mn-ea"/>
                <a:cs typeface="Times New Roman" panose="02020603050405020304" pitchFamily="18" charset="0"/>
              </a:defRPr>
            </a:pPr>
            <a:r>
              <a:rPr lang="en-GB" altLang="en-IN" sz="1680" b="1" dirty="0">
                <a:solidFill>
                  <a:schemeClr val="tx1">
                    <a:lumMod val="50000"/>
                  </a:schemeClr>
                </a:solidFill>
                <a:latin typeface="Times New Roman" panose="02020603050405020304" pitchFamily="18" charset="0"/>
                <a:cs typeface="Times New Roman" panose="02020603050405020304" pitchFamily="18" charset="0"/>
              </a:rPr>
              <a:t>                </a:t>
            </a:r>
            <a:r>
              <a:rPr lang="en-GB" sz="1680" b="1" dirty="0">
                <a:solidFill>
                  <a:schemeClr val="tx1">
                    <a:lumMod val="50000"/>
                  </a:schemeClr>
                </a:solidFill>
                <a:latin typeface="Times New Roman" panose="02020603050405020304" pitchFamily="18" charset="0"/>
                <a:cs typeface="Times New Roman" panose="02020603050405020304" pitchFamily="18" charset="0"/>
              </a:rPr>
              <a:t>AVERAGE FREIGHT TRAIN SPEED  </a:t>
            </a:r>
          </a:p>
        </c:rich>
      </c:tx>
      <c:layout>
        <c:manualLayout>
          <c:xMode val="edge"/>
          <c:yMode val="edge"/>
          <c:x val="0.23935002195871799"/>
          <c:y val="2.27272727272727E-2"/>
        </c:manualLayout>
      </c:layout>
      <c:overlay val="0"/>
      <c:spPr>
        <a:noFill/>
        <a:ln>
          <a:noFill/>
        </a:ln>
        <a:effectLst/>
      </c:spPr>
      <c:txPr>
        <a:bodyPr rot="0" spcFirstLastPara="1" vertOverflow="ellipsis" vert="horz" wrap="square" anchor="ctr" anchorCtr="1"/>
        <a:lstStyle/>
        <a:p>
          <a:pPr>
            <a:defRPr lang="en-US" sz="1680" b="1" i="0" u="none" strike="noStrike" kern="1200" spc="0" baseline="0">
              <a:solidFill>
                <a:schemeClr val="tx1">
                  <a:lumMod val="50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0"/>
          <c:order val="0"/>
          <c:tx>
            <c:strRef>
              <c:f>Sheet1!$B$4:$B$5</c:f>
              <c:strCache>
                <c:ptCount val="1"/>
                <c:pt idx="0">
                  <c:v>Diesel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Sheet1!$A$6:$A$16</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Sheet1!$B$6:$B$16</c:f>
              <c:numCache>
                <c:formatCode>General</c:formatCode>
                <c:ptCount val="11"/>
                <c:pt idx="0">
                  <c:v>23.3</c:v>
                </c:pt>
                <c:pt idx="1">
                  <c:v>23.8</c:v>
                </c:pt>
                <c:pt idx="2">
                  <c:v>24.3</c:v>
                </c:pt>
                <c:pt idx="3">
                  <c:v>22.7</c:v>
                </c:pt>
                <c:pt idx="4">
                  <c:v>23</c:v>
                </c:pt>
                <c:pt idx="5">
                  <c:v>23.3</c:v>
                </c:pt>
                <c:pt idx="6">
                  <c:v>22.7</c:v>
                </c:pt>
                <c:pt idx="7">
                  <c:v>22.3</c:v>
                </c:pt>
                <c:pt idx="8">
                  <c:v>23.4</c:v>
                </c:pt>
                <c:pt idx="9">
                  <c:v>40.6</c:v>
                </c:pt>
                <c:pt idx="10">
                  <c:v>36.5</c:v>
                </c:pt>
              </c:numCache>
            </c:numRef>
          </c:val>
          <c:smooth val="0"/>
          <c:extLst>
            <c:ext xmlns:c16="http://schemas.microsoft.com/office/drawing/2014/chart" uri="{C3380CC4-5D6E-409C-BE32-E72D297353CC}">
              <c16:uniqueId val="{00000000-136A-4534-9771-7AE62B7DB3B4}"/>
            </c:ext>
          </c:extLst>
        </c:ser>
        <c:ser>
          <c:idx val="1"/>
          <c:order val="1"/>
          <c:tx>
            <c:strRef>
              <c:f>Sheet1!$C$4:$C$5</c:f>
              <c:strCache>
                <c:ptCount val="1"/>
                <c:pt idx="0">
                  <c:v>Electric</c:v>
                </c:pt>
              </c:strCache>
            </c:strRef>
          </c:tx>
          <c:spPr>
            <a:ln w="28575" cap="rnd">
              <a:solidFill>
                <a:schemeClr val="accent2">
                  <a:lumMod val="75000"/>
                </a:schemeClr>
              </a:solidFill>
              <a:round/>
            </a:ln>
            <a:effectLst/>
          </c:spPr>
          <c:marker>
            <c:symbol val="circle"/>
            <c:size val="5"/>
            <c:spPr>
              <a:solidFill>
                <a:schemeClr val="accent2"/>
              </a:solidFill>
              <a:ln w="9525">
                <a:solidFill>
                  <a:schemeClr val="accent2"/>
                </a:solidFill>
              </a:ln>
              <a:effectLst/>
            </c:spPr>
          </c:marker>
          <c:cat>
            <c:strRef>
              <c:f>Sheet1!$A$6:$A$16</c:f>
              <c:strCache>
                <c:ptCount val="11"/>
                <c:pt idx="0">
                  <c:v>2011-12</c:v>
                </c:pt>
                <c:pt idx="1">
                  <c:v>2012-13</c:v>
                </c:pt>
                <c:pt idx="2">
                  <c:v>2013-14</c:v>
                </c:pt>
                <c:pt idx="3">
                  <c:v>2014-15</c:v>
                </c:pt>
                <c:pt idx="4">
                  <c:v>2015-16</c:v>
                </c:pt>
                <c:pt idx="5">
                  <c:v>2016-17</c:v>
                </c:pt>
                <c:pt idx="6">
                  <c:v>2017-18</c:v>
                </c:pt>
                <c:pt idx="7">
                  <c:v>2018-19</c:v>
                </c:pt>
                <c:pt idx="8">
                  <c:v>2019-20</c:v>
                </c:pt>
                <c:pt idx="9">
                  <c:v>2020-21</c:v>
                </c:pt>
                <c:pt idx="10">
                  <c:v>2021-22</c:v>
                </c:pt>
              </c:strCache>
            </c:strRef>
          </c:cat>
          <c:val>
            <c:numRef>
              <c:f>Sheet1!$C$6:$C$16</c:f>
              <c:numCache>
                <c:formatCode>General</c:formatCode>
                <c:ptCount val="11"/>
                <c:pt idx="0">
                  <c:v>26</c:v>
                </c:pt>
                <c:pt idx="1">
                  <c:v>26.5</c:v>
                </c:pt>
                <c:pt idx="2">
                  <c:v>26.9</c:v>
                </c:pt>
                <c:pt idx="3">
                  <c:v>24.5</c:v>
                </c:pt>
                <c:pt idx="4">
                  <c:v>23.7</c:v>
                </c:pt>
                <c:pt idx="5">
                  <c:v>24</c:v>
                </c:pt>
                <c:pt idx="6">
                  <c:v>23.6</c:v>
                </c:pt>
                <c:pt idx="7">
                  <c:v>23.8</c:v>
                </c:pt>
                <c:pt idx="8">
                  <c:v>25.4</c:v>
                </c:pt>
                <c:pt idx="9">
                  <c:v>45.8</c:v>
                </c:pt>
                <c:pt idx="10">
                  <c:v>38.1</c:v>
                </c:pt>
              </c:numCache>
            </c:numRef>
          </c:val>
          <c:smooth val="0"/>
          <c:extLst>
            <c:ext xmlns:c16="http://schemas.microsoft.com/office/drawing/2014/chart" uri="{C3380CC4-5D6E-409C-BE32-E72D297353CC}">
              <c16:uniqueId val="{00000001-136A-4534-9771-7AE62B7DB3B4}"/>
            </c:ext>
          </c:extLst>
        </c:ser>
        <c:dLbls>
          <c:showLegendKey val="0"/>
          <c:showVal val="0"/>
          <c:showCatName val="0"/>
          <c:showSerName val="0"/>
          <c:showPercent val="0"/>
          <c:showBubbleSize val="0"/>
        </c:dLbls>
        <c:marker val="1"/>
        <c:smooth val="0"/>
        <c:axId val="1602521999"/>
        <c:axId val="1602527279"/>
      </c:lineChart>
      <c:catAx>
        <c:axId val="1602521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0" i="0" u="none" strike="noStrike" kern="1200" baseline="0">
                <a:solidFill>
                  <a:schemeClr val="tx1">
                    <a:lumMod val="50000"/>
                  </a:schemeClr>
                </a:solidFill>
                <a:latin typeface="+mn-lt"/>
                <a:ea typeface="+mn-ea"/>
                <a:cs typeface="+mn-cs"/>
              </a:defRPr>
            </a:pPr>
            <a:endParaRPr lang="en-US"/>
          </a:p>
        </c:txPr>
        <c:crossAx val="1602527279"/>
        <c:crosses val="autoZero"/>
        <c:auto val="1"/>
        <c:lblAlgn val="ctr"/>
        <c:lblOffset val="100"/>
        <c:noMultiLvlLbl val="0"/>
      </c:catAx>
      <c:valAx>
        <c:axId val="16025272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400" b="1" i="0" u="none" strike="noStrike" kern="1200" baseline="0">
                    <a:solidFill>
                      <a:schemeClr val="tx1">
                        <a:lumMod val="50000"/>
                      </a:schemeClr>
                    </a:solidFill>
                    <a:latin typeface="+mn-lt"/>
                    <a:ea typeface="+mn-ea"/>
                    <a:cs typeface="+mn-cs"/>
                  </a:defRPr>
                </a:pPr>
                <a:r>
                  <a:rPr lang="en-IN" sz="1400" b="1" dirty="0">
                    <a:solidFill>
                      <a:schemeClr val="tx1">
                        <a:lumMod val="50000"/>
                      </a:schemeClr>
                    </a:solidFill>
                  </a:rPr>
                  <a:t>Km/hr</a:t>
                </a:r>
              </a:p>
            </c:rich>
          </c:tx>
          <c:layout>
            <c:manualLayout>
              <c:xMode val="edge"/>
              <c:yMode val="edge"/>
              <c:x val="3.0326545150235699E-2"/>
              <c:y val="0.36468677469035399"/>
            </c:manualLayout>
          </c:layout>
          <c:overlay val="0"/>
          <c:spPr>
            <a:noFill/>
            <a:ln>
              <a:noFill/>
            </a:ln>
            <a:effectLst/>
          </c:spPr>
          <c:txPr>
            <a:bodyPr rot="-5400000" spcFirstLastPara="1" vertOverflow="ellipsis" vert="horz" wrap="square" anchor="ctr" anchorCtr="1"/>
            <a:lstStyle/>
            <a:p>
              <a:pPr>
                <a:defRPr lang="en-US" sz="1400" b="1" i="0" u="none" strike="noStrike" kern="1200" baseline="0">
                  <a:solidFill>
                    <a:schemeClr val="tx1">
                      <a:lumMod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400" b="1" i="0" u="none" strike="noStrike" kern="1200" baseline="0">
                <a:solidFill>
                  <a:schemeClr val="tx1">
                    <a:lumMod val="50000"/>
                  </a:schemeClr>
                </a:solidFill>
                <a:latin typeface="Times New Roman" panose="02020603050405020304" pitchFamily="18" charset="0"/>
                <a:ea typeface="+mn-ea"/>
                <a:cs typeface="Times New Roman" panose="02020603050405020304" pitchFamily="18" charset="0"/>
              </a:defRPr>
            </a:pPr>
            <a:endParaRPr lang="en-US"/>
          </a:p>
        </c:txPr>
        <c:crossAx val="160252199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lang="en-US" sz="1400" b="1" i="0" u="none" strike="noStrike" kern="1200" baseline="0">
                <a:solidFill>
                  <a:schemeClr val="tx1">
                    <a:lumMod val="50000"/>
                  </a:schemeClr>
                </a:solidFill>
                <a:latin typeface="Times New Roman" panose="02020603050405020304" pitchFamily="18" charset="0"/>
                <a:ea typeface="+mn-ea"/>
                <a:cs typeface="Times New Roman" panose="02020603050405020304" pitchFamily="18" charset="0"/>
              </a:defRPr>
            </a:pPr>
            <a:endParaRPr lang="en-US"/>
          </a:p>
        </c:txPr>
      </c:dTable>
      <c:spPr>
        <a:noFill/>
        <a:ln>
          <a:noFill/>
        </a:ln>
        <a:effectLst/>
      </c:spPr>
    </c:plotArea>
    <c:legend>
      <c:legendPos val="b"/>
      <c:legendEntry>
        <c:idx val="0"/>
        <c:txPr>
          <a:bodyPr rot="0" spcFirstLastPara="1" vertOverflow="ellipsis" vert="horz" wrap="square" anchor="ctr" anchorCtr="1"/>
          <a:lstStyle/>
          <a:p>
            <a:pPr>
              <a:defRPr lang="en-US" sz="1400" b="0" i="0" u="none" strike="noStrike" kern="1200" baseline="0">
                <a:solidFill>
                  <a:schemeClr val="tx1">
                    <a:lumMod val="50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en-US" sz="1400" b="0" i="0" u="none" strike="noStrike" kern="1200" baseline="0">
                <a:solidFill>
                  <a:schemeClr val="tx1">
                    <a:lumMod val="50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en-US" sz="1400" b="0" i="0" u="none" strike="noStrike" kern="1200" baseline="0">
              <a:solidFill>
                <a:schemeClr val="tx1">
                  <a:lumMod val="50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sz="1400">
          <a:solidFill>
            <a:schemeClr val="tx1">
              <a:lumMod val="50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a:t>FREIGHT TRANPORT</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Sheet6!$B$3</c:f>
              <c:strCache>
                <c:ptCount val="1"/>
                <c:pt idx="0">
                  <c:v>Road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invertIfNegative val="0"/>
          <c:cat>
            <c:strRef>
              <c:f>Sheet6!$A$4:$A$25</c:f>
              <c:strCache>
                <c:ptCount val="22"/>
                <c:pt idx="0">
                  <c:v>2000-2001</c:v>
                </c:pt>
                <c:pt idx="1">
                  <c:v>2001-2002</c:v>
                </c:pt>
                <c:pt idx="2">
                  <c:v>2002-2003</c:v>
                </c:pt>
                <c:pt idx="3">
                  <c:v>2003-2004</c:v>
                </c:pt>
                <c:pt idx="4">
                  <c:v>2004-2005</c:v>
                </c:pt>
                <c:pt idx="5">
                  <c:v>2005-2006</c:v>
                </c:pt>
                <c:pt idx="6">
                  <c:v>2006-2007</c:v>
                </c:pt>
                <c:pt idx="7">
                  <c:v>2007-2008</c:v>
                </c:pt>
                <c:pt idx="8">
                  <c:v>2008-2009</c:v>
                </c:pt>
                <c:pt idx="9">
                  <c:v>2009-2010</c:v>
                </c:pt>
                <c:pt idx="10">
                  <c:v>2010-2011</c:v>
                </c:pt>
                <c:pt idx="11">
                  <c:v>2011-2012</c:v>
                </c:pt>
                <c:pt idx="12">
                  <c:v>2012-2013</c:v>
                </c:pt>
                <c:pt idx="13">
                  <c:v>2013-2014</c:v>
                </c:pt>
                <c:pt idx="14">
                  <c:v>2014-2015</c:v>
                </c:pt>
                <c:pt idx="15">
                  <c:v>2015-2016</c:v>
                </c:pt>
                <c:pt idx="16">
                  <c:v>2016-2017</c:v>
                </c:pt>
                <c:pt idx="17">
                  <c:v>2017-2018</c:v>
                </c:pt>
                <c:pt idx="18">
                  <c:v>2018-2019</c:v>
                </c:pt>
                <c:pt idx="19">
                  <c:v>2019-2020</c:v>
                </c:pt>
                <c:pt idx="20">
                  <c:v>2020-2021</c:v>
                </c:pt>
                <c:pt idx="21">
                  <c:v>2021-2022</c:v>
                </c:pt>
              </c:strCache>
            </c:strRef>
          </c:cat>
          <c:val>
            <c:numRef>
              <c:f>Sheet6!$B$4:$B$25</c:f>
              <c:numCache>
                <c:formatCode>General</c:formatCode>
                <c:ptCount val="22"/>
                <c:pt idx="0">
                  <c:v>494000</c:v>
                </c:pt>
                <c:pt idx="1">
                  <c:v>515000</c:v>
                </c:pt>
                <c:pt idx="2">
                  <c:v>545000</c:v>
                </c:pt>
                <c:pt idx="3">
                  <c:v>595000</c:v>
                </c:pt>
                <c:pt idx="4">
                  <c:v>643000</c:v>
                </c:pt>
                <c:pt idx="5">
                  <c:v>728300</c:v>
                </c:pt>
                <c:pt idx="6">
                  <c:v>825900</c:v>
                </c:pt>
                <c:pt idx="7">
                  <c:v>933700</c:v>
                </c:pt>
                <c:pt idx="8">
                  <c:v>1021600</c:v>
                </c:pt>
                <c:pt idx="9">
                  <c:v>1144500</c:v>
                </c:pt>
                <c:pt idx="10">
                  <c:v>1287300</c:v>
                </c:pt>
                <c:pt idx="11">
                  <c:v>1407800</c:v>
                </c:pt>
                <c:pt idx="12">
                  <c:v>1516200</c:v>
                </c:pt>
                <c:pt idx="13">
                  <c:v>1652100</c:v>
                </c:pt>
                <c:pt idx="14">
                  <c:v>1823200</c:v>
                </c:pt>
                <c:pt idx="15">
                  <c:v>2027400</c:v>
                </c:pt>
                <c:pt idx="16">
                  <c:v>2260200</c:v>
                </c:pt>
                <c:pt idx="17">
                  <c:v>2485000</c:v>
                </c:pt>
                <c:pt idx="18">
                  <c:v>2697000</c:v>
                </c:pt>
                <c:pt idx="19">
                  <c:v>2927300</c:v>
                </c:pt>
              </c:numCache>
            </c:numRef>
          </c:val>
          <c:extLst>
            <c:ext xmlns:c16="http://schemas.microsoft.com/office/drawing/2014/chart" uri="{C3380CC4-5D6E-409C-BE32-E72D297353CC}">
              <c16:uniqueId val="{00000000-DCFA-4290-98A7-245B8FDFA8EA}"/>
            </c:ext>
          </c:extLst>
        </c:ser>
        <c:ser>
          <c:idx val="1"/>
          <c:order val="1"/>
          <c:tx>
            <c:strRef>
              <c:f>Sheet6!$C$3</c:f>
              <c:strCache>
                <c:ptCount val="1"/>
                <c:pt idx="0">
                  <c:v>Railway</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invertIfNegative val="0"/>
          <c:cat>
            <c:strRef>
              <c:f>Sheet6!$A$4:$A$25</c:f>
              <c:strCache>
                <c:ptCount val="22"/>
                <c:pt idx="0">
                  <c:v>2000-2001</c:v>
                </c:pt>
                <c:pt idx="1">
                  <c:v>2001-2002</c:v>
                </c:pt>
                <c:pt idx="2">
                  <c:v>2002-2003</c:v>
                </c:pt>
                <c:pt idx="3">
                  <c:v>2003-2004</c:v>
                </c:pt>
                <c:pt idx="4">
                  <c:v>2004-2005</c:v>
                </c:pt>
                <c:pt idx="5">
                  <c:v>2005-2006</c:v>
                </c:pt>
                <c:pt idx="6">
                  <c:v>2006-2007</c:v>
                </c:pt>
                <c:pt idx="7">
                  <c:v>2007-2008</c:v>
                </c:pt>
                <c:pt idx="8">
                  <c:v>2008-2009</c:v>
                </c:pt>
                <c:pt idx="9">
                  <c:v>2009-2010</c:v>
                </c:pt>
                <c:pt idx="10">
                  <c:v>2010-2011</c:v>
                </c:pt>
                <c:pt idx="11">
                  <c:v>2011-2012</c:v>
                </c:pt>
                <c:pt idx="12">
                  <c:v>2012-2013</c:v>
                </c:pt>
                <c:pt idx="13">
                  <c:v>2013-2014</c:v>
                </c:pt>
                <c:pt idx="14">
                  <c:v>2014-2015</c:v>
                </c:pt>
                <c:pt idx="15">
                  <c:v>2015-2016</c:v>
                </c:pt>
                <c:pt idx="16">
                  <c:v>2016-2017</c:v>
                </c:pt>
                <c:pt idx="17">
                  <c:v>2017-2018</c:v>
                </c:pt>
                <c:pt idx="18">
                  <c:v>2018-2019</c:v>
                </c:pt>
                <c:pt idx="19">
                  <c:v>2019-2020</c:v>
                </c:pt>
                <c:pt idx="20">
                  <c:v>2020-2021</c:v>
                </c:pt>
                <c:pt idx="21">
                  <c:v>2021-2022</c:v>
                </c:pt>
              </c:strCache>
            </c:strRef>
          </c:cat>
          <c:val>
            <c:numRef>
              <c:f>Sheet6!$C$4:$C$25</c:f>
              <c:numCache>
                <c:formatCode>0.00</c:formatCode>
                <c:ptCount val="22"/>
                <c:pt idx="0">
                  <c:v>312371</c:v>
                </c:pt>
                <c:pt idx="1">
                  <c:v>333228</c:v>
                </c:pt>
                <c:pt idx="2">
                  <c:v>353194</c:v>
                </c:pt>
                <c:pt idx="3">
                  <c:v>381241</c:v>
                </c:pt>
                <c:pt idx="4">
                  <c:v>407398</c:v>
                </c:pt>
                <c:pt idx="5">
                  <c:v>439596</c:v>
                </c:pt>
                <c:pt idx="6">
                  <c:v>480993</c:v>
                </c:pt>
                <c:pt idx="7">
                  <c:v>521371</c:v>
                </c:pt>
                <c:pt idx="8">
                  <c:v>551448</c:v>
                </c:pt>
                <c:pt idx="9">
                  <c:v>600548</c:v>
                </c:pt>
                <c:pt idx="10">
                  <c:v>625723</c:v>
                </c:pt>
                <c:pt idx="11">
                  <c:v>667607</c:v>
                </c:pt>
                <c:pt idx="12">
                  <c:v>649645</c:v>
                </c:pt>
                <c:pt idx="13">
                  <c:v>665810</c:v>
                </c:pt>
                <c:pt idx="14">
                  <c:v>681696</c:v>
                </c:pt>
                <c:pt idx="15">
                  <c:v>654481</c:v>
                </c:pt>
                <c:pt idx="16">
                  <c:v>620175</c:v>
                </c:pt>
                <c:pt idx="17">
                  <c:v>692916</c:v>
                </c:pt>
                <c:pt idx="18">
                  <c:v>738523</c:v>
                </c:pt>
                <c:pt idx="19">
                  <c:v>707665</c:v>
                </c:pt>
                <c:pt idx="20">
                  <c:v>719762</c:v>
                </c:pt>
                <c:pt idx="21">
                  <c:v>871816</c:v>
                </c:pt>
              </c:numCache>
            </c:numRef>
          </c:val>
          <c:extLst>
            <c:ext xmlns:c16="http://schemas.microsoft.com/office/drawing/2014/chart" uri="{C3380CC4-5D6E-409C-BE32-E72D297353CC}">
              <c16:uniqueId val="{00000001-DCFA-4290-98A7-245B8FDFA8EA}"/>
            </c:ext>
          </c:extLst>
        </c:ser>
        <c:ser>
          <c:idx val="2"/>
          <c:order val="2"/>
          <c:tx>
            <c:strRef>
              <c:f>Sheet6!$D$3</c:f>
              <c:strCache>
                <c:ptCount val="1"/>
                <c:pt idx="0">
                  <c:v>Air</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sp3d/>
          </c:spPr>
          <c:invertIfNegative val="0"/>
          <c:cat>
            <c:strRef>
              <c:f>Sheet6!$A$4:$A$25</c:f>
              <c:strCache>
                <c:ptCount val="22"/>
                <c:pt idx="0">
                  <c:v>2000-2001</c:v>
                </c:pt>
                <c:pt idx="1">
                  <c:v>2001-2002</c:v>
                </c:pt>
                <c:pt idx="2">
                  <c:v>2002-2003</c:v>
                </c:pt>
                <c:pt idx="3">
                  <c:v>2003-2004</c:v>
                </c:pt>
                <c:pt idx="4">
                  <c:v>2004-2005</c:v>
                </c:pt>
                <c:pt idx="5">
                  <c:v>2005-2006</c:v>
                </c:pt>
                <c:pt idx="6">
                  <c:v>2006-2007</c:v>
                </c:pt>
                <c:pt idx="7">
                  <c:v>2007-2008</c:v>
                </c:pt>
                <c:pt idx="8">
                  <c:v>2008-2009</c:v>
                </c:pt>
                <c:pt idx="9">
                  <c:v>2009-2010</c:v>
                </c:pt>
                <c:pt idx="10">
                  <c:v>2010-2011</c:v>
                </c:pt>
                <c:pt idx="11">
                  <c:v>2011-2012</c:v>
                </c:pt>
                <c:pt idx="12">
                  <c:v>2012-2013</c:v>
                </c:pt>
                <c:pt idx="13">
                  <c:v>2013-2014</c:v>
                </c:pt>
                <c:pt idx="14">
                  <c:v>2014-2015</c:v>
                </c:pt>
                <c:pt idx="15">
                  <c:v>2015-2016</c:v>
                </c:pt>
                <c:pt idx="16">
                  <c:v>2016-2017</c:v>
                </c:pt>
                <c:pt idx="17">
                  <c:v>2017-2018</c:v>
                </c:pt>
                <c:pt idx="18">
                  <c:v>2018-2019</c:v>
                </c:pt>
                <c:pt idx="19">
                  <c:v>2019-2020</c:v>
                </c:pt>
                <c:pt idx="20">
                  <c:v>2020-2021</c:v>
                </c:pt>
                <c:pt idx="21">
                  <c:v>2021-2022</c:v>
                </c:pt>
              </c:strCache>
            </c:strRef>
          </c:cat>
          <c:val>
            <c:numRef>
              <c:f>Sheet6!$D$4:$D$25</c:f>
              <c:numCache>
                <c:formatCode>General</c:formatCode>
                <c:ptCount val="22"/>
                <c:pt idx="0">
                  <c:v>547.65200000000004</c:v>
                </c:pt>
                <c:pt idx="1">
                  <c:v>515.37</c:v>
                </c:pt>
                <c:pt idx="2">
                  <c:v>546.34</c:v>
                </c:pt>
                <c:pt idx="3">
                  <c:v>579.85</c:v>
                </c:pt>
                <c:pt idx="4">
                  <c:v>708.47500000000002</c:v>
                </c:pt>
                <c:pt idx="5">
                  <c:v>774.04</c:v>
                </c:pt>
                <c:pt idx="6">
                  <c:v>842.55</c:v>
                </c:pt>
                <c:pt idx="7">
                  <c:v>967.68399999999997</c:v>
                </c:pt>
                <c:pt idx="8">
                  <c:v>1233.9369999999999</c:v>
                </c:pt>
                <c:pt idx="9">
                  <c:v>1235.1579999999999</c:v>
                </c:pt>
                <c:pt idx="10">
                  <c:v>1630.96414222155</c:v>
                </c:pt>
                <c:pt idx="11">
                  <c:v>1702.702702</c:v>
                </c:pt>
                <c:pt idx="12">
                  <c:v>1579.229879</c:v>
                </c:pt>
                <c:pt idx="13">
                  <c:v>1733.76172</c:v>
                </c:pt>
                <c:pt idx="14">
                  <c:v>1851.32674</c:v>
                </c:pt>
                <c:pt idx="15">
                  <c:v>1833.847614</c:v>
                </c:pt>
                <c:pt idx="16">
                  <c:v>1893.8815</c:v>
                </c:pt>
                <c:pt idx="17">
                  <c:v>2407.0981069999998</c:v>
                </c:pt>
                <c:pt idx="18">
                  <c:v>2703.9641738300002</c:v>
                </c:pt>
                <c:pt idx="19">
                  <c:v>1938.2325960000001</c:v>
                </c:pt>
                <c:pt idx="20">
                  <c:v>875.12284299999999</c:v>
                </c:pt>
                <c:pt idx="21">
                  <c:v>907.92904099999998</c:v>
                </c:pt>
              </c:numCache>
            </c:numRef>
          </c:val>
          <c:extLst>
            <c:ext xmlns:c16="http://schemas.microsoft.com/office/drawing/2014/chart" uri="{C3380CC4-5D6E-409C-BE32-E72D297353CC}">
              <c16:uniqueId val="{00000002-DCFA-4290-98A7-245B8FDFA8EA}"/>
            </c:ext>
          </c:extLst>
        </c:ser>
        <c:dLbls>
          <c:showLegendKey val="0"/>
          <c:showVal val="0"/>
          <c:showCatName val="0"/>
          <c:showSerName val="0"/>
          <c:showPercent val="0"/>
          <c:showBubbleSize val="0"/>
        </c:dLbls>
        <c:gapWidth val="150"/>
        <c:shape val="box"/>
        <c:axId val="1980173920"/>
        <c:axId val="1973439008"/>
        <c:axId val="0"/>
      </c:bar3DChart>
      <c:catAx>
        <c:axId val="198017392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73439008"/>
        <c:crosses val="autoZero"/>
        <c:auto val="1"/>
        <c:lblAlgn val="ctr"/>
        <c:lblOffset val="100"/>
        <c:noMultiLvlLbl val="0"/>
      </c:catAx>
      <c:valAx>
        <c:axId val="1973439008"/>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In Million Tonne Km</a:t>
                </a:r>
              </a:p>
              <a:p>
                <a:pPr>
                  <a:defRPr/>
                </a:pPr>
                <a:endParaRPr lang="en-IN"/>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8017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dk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Sheet6!$D$3</c:f>
              <c:strCache>
                <c:ptCount val="1"/>
                <c:pt idx="0">
                  <c:v>Air</c:v>
                </c:pt>
              </c:strCache>
            </c:strRef>
          </c:tx>
          <c:spPr>
            <a:solidFill>
              <a:schemeClr val="bg1">
                <a:lumMod val="65000"/>
              </a:schemeClr>
            </a:solidFill>
            <a:ln>
              <a:solidFill>
                <a:schemeClr val="bg1">
                  <a:lumMod val="50000"/>
                </a:schemeClr>
              </a:solidFill>
            </a:ln>
            <a:effectLst>
              <a:outerShdw blurRad="57150" dist="19050" dir="5400000" algn="ctr" rotWithShape="0">
                <a:srgbClr val="000000">
                  <a:alpha val="63000"/>
                </a:srgbClr>
              </a:outerShdw>
            </a:effectLst>
          </c:spPr>
          <c:invertIfNegative val="0"/>
          <c:cat>
            <c:strRef>
              <c:f>Sheet6!$A$4:$A$23</c:f>
              <c:strCache>
                <c:ptCount val="20"/>
                <c:pt idx="0">
                  <c:v>2000-2001</c:v>
                </c:pt>
                <c:pt idx="1">
                  <c:v>2001-2002</c:v>
                </c:pt>
                <c:pt idx="2">
                  <c:v>2002-2003</c:v>
                </c:pt>
                <c:pt idx="3">
                  <c:v>2003-2004</c:v>
                </c:pt>
                <c:pt idx="4">
                  <c:v>2004-2005</c:v>
                </c:pt>
                <c:pt idx="5">
                  <c:v>2005-2006</c:v>
                </c:pt>
                <c:pt idx="6">
                  <c:v>2006-2007</c:v>
                </c:pt>
                <c:pt idx="7">
                  <c:v>2007-2008</c:v>
                </c:pt>
                <c:pt idx="8">
                  <c:v>2008-2009</c:v>
                </c:pt>
                <c:pt idx="9">
                  <c:v>2009-2010</c:v>
                </c:pt>
                <c:pt idx="10">
                  <c:v>2010-2011</c:v>
                </c:pt>
                <c:pt idx="11">
                  <c:v>2011-2012</c:v>
                </c:pt>
                <c:pt idx="12">
                  <c:v>2012-2013</c:v>
                </c:pt>
                <c:pt idx="13">
                  <c:v>2013-2014</c:v>
                </c:pt>
                <c:pt idx="14">
                  <c:v>2014-2015</c:v>
                </c:pt>
                <c:pt idx="15">
                  <c:v>2015-2016</c:v>
                </c:pt>
                <c:pt idx="16">
                  <c:v>2016-2017</c:v>
                </c:pt>
                <c:pt idx="17">
                  <c:v>2017-2018</c:v>
                </c:pt>
                <c:pt idx="18">
                  <c:v>2018-2019</c:v>
                </c:pt>
                <c:pt idx="19">
                  <c:v>2019-2020</c:v>
                </c:pt>
              </c:strCache>
            </c:strRef>
          </c:cat>
          <c:val>
            <c:numRef>
              <c:f>Sheet6!$D$4:$D$23</c:f>
              <c:numCache>
                <c:formatCode>General</c:formatCode>
                <c:ptCount val="20"/>
                <c:pt idx="0">
                  <c:v>547.65200000000004</c:v>
                </c:pt>
                <c:pt idx="1">
                  <c:v>515.37</c:v>
                </c:pt>
                <c:pt idx="2">
                  <c:v>546.34</c:v>
                </c:pt>
                <c:pt idx="3">
                  <c:v>579.85</c:v>
                </c:pt>
                <c:pt idx="4">
                  <c:v>708.47500000000002</c:v>
                </c:pt>
                <c:pt idx="5">
                  <c:v>774.04</c:v>
                </c:pt>
                <c:pt idx="6">
                  <c:v>842.55</c:v>
                </c:pt>
                <c:pt idx="7">
                  <c:v>967.68399999999997</c:v>
                </c:pt>
                <c:pt idx="8">
                  <c:v>1233.9369999999999</c:v>
                </c:pt>
                <c:pt idx="9">
                  <c:v>1235.1579999999999</c:v>
                </c:pt>
                <c:pt idx="10">
                  <c:v>1630.96414222155</c:v>
                </c:pt>
                <c:pt idx="11">
                  <c:v>1702.702702</c:v>
                </c:pt>
                <c:pt idx="12">
                  <c:v>1579.229879</c:v>
                </c:pt>
                <c:pt idx="13">
                  <c:v>1733.76172</c:v>
                </c:pt>
                <c:pt idx="14">
                  <c:v>1851.32674</c:v>
                </c:pt>
                <c:pt idx="15">
                  <c:v>1833.847614</c:v>
                </c:pt>
                <c:pt idx="16">
                  <c:v>1893.8815</c:v>
                </c:pt>
                <c:pt idx="17">
                  <c:v>2407.0981069999998</c:v>
                </c:pt>
                <c:pt idx="18">
                  <c:v>2703.9641738300002</c:v>
                </c:pt>
                <c:pt idx="19">
                  <c:v>1938.2325960000001</c:v>
                </c:pt>
              </c:numCache>
            </c:numRef>
          </c:val>
          <c:extLst>
            <c:ext xmlns:c16="http://schemas.microsoft.com/office/drawing/2014/chart" uri="{C3380CC4-5D6E-409C-BE32-E72D297353CC}">
              <c16:uniqueId val="{00000000-2C87-4167-B0B9-4099E173A03E}"/>
            </c:ext>
          </c:extLst>
        </c:ser>
        <c:dLbls>
          <c:showLegendKey val="0"/>
          <c:showVal val="0"/>
          <c:showCatName val="0"/>
          <c:showSerName val="0"/>
          <c:showPercent val="0"/>
          <c:showBubbleSize val="0"/>
        </c:dLbls>
        <c:gapWidth val="100"/>
        <c:overlap val="-24"/>
        <c:axId val="1852704272"/>
        <c:axId val="1852688432"/>
      </c:barChart>
      <c:catAx>
        <c:axId val="18527042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2688432"/>
        <c:crosses val="autoZero"/>
        <c:auto val="1"/>
        <c:lblAlgn val="ctr"/>
        <c:lblOffset val="100"/>
        <c:noMultiLvlLbl val="0"/>
      </c:catAx>
      <c:valAx>
        <c:axId val="1852688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In</a:t>
                </a:r>
                <a:r>
                  <a:rPr lang="en-IN" baseline="0"/>
                  <a:t> Million tonne km</a:t>
                </a:r>
                <a:endParaRPr lang="en-IN"/>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2704272"/>
        <c:crosses val="autoZero"/>
        <c:crossBetween val="between"/>
      </c:valAx>
      <c:spPr>
        <a:noFill/>
        <a:ln>
          <a:noFill/>
        </a:ln>
        <a:effectLst/>
      </c:spPr>
    </c:plotArea>
    <c:plotVisOnly val="1"/>
    <c:dispBlanksAs val="gap"/>
    <c:showDLblsOverMax val="0"/>
  </c:chart>
  <c:spPr>
    <a:solidFill>
      <a:schemeClr val="lt1"/>
    </a:solidFill>
    <a:ln>
      <a:solidFill>
        <a:schemeClr val="dk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00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IN" sz="2000" b="1">
                <a:solidFill>
                  <a:schemeClr val="tx1"/>
                </a:solidFill>
                <a:latin typeface="Times New Roman" panose="02020603050405020304" pitchFamily="18" charset="0"/>
                <a:cs typeface="Times New Roman" panose="02020603050405020304" pitchFamily="18" charset="0"/>
              </a:rPr>
              <a:t>Transportation</a:t>
            </a:r>
            <a:r>
              <a:rPr lang="en-IN" sz="2000" b="1" baseline="0">
                <a:solidFill>
                  <a:schemeClr val="tx1"/>
                </a:solidFill>
                <a:latin typeface="Times New Roman" panose="02020603050405020304" pitchFamily="18" charset="0"/>
                <a:cs typeface="Times New Roman" panose="02020603050405020304" pitchFamily="18" charset="0"/>
              </a:rPr>
              <a:t> Of Freight By Road</a:t>
            </a:r>
            <a:endParaRPr lang="en-IN" sz="2000" b="1">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7.0933027643393154E-2"/>
          <c:y val="1.4980089358263025E-2"/>
        </c:manualLayout>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Sheet1!$A$3:$A$22</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Sheet1!$B$3:$B$22</c:f>
              <c:numCache>
                <c:formatCode>General</c:formatCode>
                <c:ptCount val="20"/>
                <c:pt idx="0">
                  <c:v>494000</c:v>
                </c:pt>
                <c:pt idx="1">
                  <c:v>515000</c:v>
                </c:pt>
                <c:pt idx="2">
                  <c:v>545000</c:v>
                </c:pt>
                <c:pt idx="3">
                  <c:v>595000</c:v>
                </c:pt>
                <c:pt idx="4">
                  <c:v>643000</c:v>
                </c:pt>
                <c:pt idx="5">
                  <c:v>728300</c:v>
                </c:pt>
                <c:pt idx="6">
                  <c:v>825900</c:v>
                </c:pt>
                <c:pt idx="7">
                  <c:v>933700</c:v>
                </c:pt>
                <c:pt idx="8">
                  <c:v>1021600</c:v>
                </c:pt>
                <c:pt idx="9">
                  <c:v>1144500</c:v>
                </c:pt>
                <c:pt idx="10">
                  <c:v>1287300</c:v>
                </c:pt>
                <c:pt idx="11">
                  <c:v>1407800</c:v>
                </c:pt>
                <c:pt idx="12">
                  <c:v>1516200</c:v>
                </c:pt>
                <c:pt idx="13">
                  <c:v>1652100</c:v>
                </c:pt>
                <c:pt idx="14">
                  <c:v>1823200</c:v>
                </c:pt>
                <c:pt idx="15">
                  <c:v>2027400</c:v>
                </c:pt>
                <c:pt idx="16">
                  <c:v>2260200</c:v>
                </c:pt>
                <c:pt idx="17">
                  <c:v>2485000</c:v>
                </c:pt>
                <c:pt idx="18">
                  <c:v>2697000</c:v>
                </c:pt>
                <c:pt idx="19">
                  <c:v>2927300</c:v>
                </c:pt>
              </c:numCache>
            </c:numRef>
          </c:val>
          <c:smooth val="0"/>
          <c:extLst>
            <c:ext xmlns:c16="http://schemas.microsoft.com/office/drawing/2014/chart" uri="{C3380CC4-5D6E-409C-BE32-E72D297353CC}">
              <c16:uniqueId val="{00000000-663B-4F5E-A7B0-CE69664FE21A}"/>
            </c:ext>
          </c:extLst>
        </c:ser>
        <c:dLbls>
          <c:showLegendKey val="0"/>
          <c:showVal val="0"/>
          <c:showCatName val="0"/>
          <c:showSerName val="0"/>
          <c:showPercent val="0"/>
          <c:showBubbleSize val="0"/>
        </c:dLbls>
        <c:marker val="1"/>
        <c:smooth val="0"/>
        <c:axId val="151337984"/>
        <c:axId val="135082752"/>
      </c:lineChart>
      <c:catAx>
        <c:axId val="151337984"/>
        <c:scaling>
          <c:orientation val="minMax"/>
        </c:scaling>
        <c:delete val="0"/>
        <c:axPos val="b"/>
        <c:title>
          <c:tx>
            <c:rich>
              <a:bodyPr rot="0" spcFirstLastPara="1"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r>
                  <a:rPr lang="en-IN" sz="1600" b="1"/>
                  <a:t>year</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35082752"/>
        <c:crosses val="autoZero"/>
        <c:auto val="1"/>
        <c:lblAlgn val="ctr"/>
        <c:lblOffset val="100"/>
        <c:noMultiLvlLbl val="0"/>
      </c:catAx>
      <c:valAx>
        <c:axId val="135082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600" b="1" i="0" u="none" strike="noStrike" kern="1200" baseline="0">
                    <a:solidFill>
                      <a:schemeClr val="tx1"/>
                    </a:solidFill>
                    <a:latin typeface="Times New Roman" pitchFamily="18" charset="0"/>
                    <a:ea typeface="+mn-ea"/>
                    <a:cs typeface="Times New Roman" pitchFamily="18" charset="0"/>
                  </a:defRPr>
                </a:pPr>
                <a:r>
                  <a:rPr lang="en-IN" sz="1600" b="1">
                    <a:solidFill>
                      <a:schemeClr val="tx1"/>
                    </a:solidFill>
                    <a:latin typeface="Times New Roman" pitchFamily="18" charset="0"/>
                    <a:cs typeface="Times New Roman" pitchFamily="18" charset="0"/>
                  </a:rPr>
                  <a:t>Freight</a:t>
                </a:r>
                <a:r>
                  <a:rPr lang="en-IN" sz="1600" b="1" baseline="0">
                    <a:solidFill>
                      <a:schemeClr val="tx1"/>
                    </a:solidFill>
                    <a:latin typeface="Times New Roman" pitchFamily="18" charset="0"/>
                    <a:cs typeface="Times New Roman" pitchFamily="18" charset="0"/>
                  </a:rPr>
                  <a:t> km in million</a:t>
                </a:r>
                <a:endParaRPr lang="en-IN" sz="1600" b="1">
                  <a:solidFill>
                    <a:schemeClr val="tx1"/>
                  </a:solidFill>
                  <a:latin typeface="Times New Roman" pitchFamily="18" charset="0"/>
                  <a:cs typeface="Times New Roman" pitchFamily="18" charset="0"/>
                </a:endParaRP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5133798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lang="en-US"/>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0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800" b="1">
                <a:solidFill>
                  <a:schemeClr val="tx1"/>
                </a:solidFill>
                <a:latin typeface="Times New Roman" panose="02020603050405020304" pitchFamily="18" charset="0"/>
                <a:cs typeface="Times New Roman" panose="02020603050405020304" pitchFamily="18" charset="0"/>
              </a:rPr>
              <a:t>Residual Plot</a:t>
            </a:r>
          </a:p>
        </c:rich>
      </c:tx>
      <c:overlay val="0"/>
      <c:spPr>
        <a:noFill/>
        <a:ln>
          <a:noFill/>
        </a:ln>
        <a:effectLst/>
      </c:spPr>
    </c:title>
    <c:autoTitleDeleted val="0"/>
    <c:plotArea>
      <c:layout/>
      <c:lineChart>
        <c:grouping val="standard"/>
        <c:varyColors val="0"/>
        <c:ser>
          <c:idx val="0"/>
          <c:order val="0"/>
          <c:tx>
            <c:strRef>
              <c:f>Sheet1!$K$1</c:f>
              <c:strCache>
                <c:ptCount val="1"/>
                <c:pt idx="0">
                  <c:v>Residual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Sheet1!$J$2:$J$21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Sheet1!$K$2:$K$22</c:f>
              <c:numCache>
                <c:formatCode>General</c:formatCode>
                <c:ptCount val="21"/>
                <c:pt idx="0">
                  <c:v>0</c:v>
                </c:pt>
                <c:pt idx="1">
                  <c:v>0</c:v>
                </c:pt>
                <c:pt idx="2">
                  <c:v>0.02</c:v>
                </c:pt>
                <c:pt idx="3">
                  <c:v>0.03</c:v>
                </c:pt>
                <c:pt idx="4">
                  <c:v>-0.01</c:v>
                </c:pt>
                <c:pt idx="5">
                  <c:v>0.05</c:v>
                </c:pt>
                <c:pt idx="6">
                  <c:v>0</c:v>
                </c:pt>
                <c:pt idx="7">
                  <c:v>0</c:v>
                </c:pt>
                <c:pt idx="8">
                  <c:v>-0.03</c:v>
                </c:pt>
                <c:pt idx="9">
                  <c:v>0.02</c:v>
                </c:pt>
                <c:pt idx="10">
                  <c:v>0</c:v>
                </c:pt>
                <c:pt idx="11">
                  <c:v>-0.03</c:v>
                </c:pt>
                <c:pt idx="12">
                  <c:v>-0.02</c:v>
                </c:pt>
                <c:pt idx="13">
                  <c:v>0.01</c:v>
                </c:pt>
                <c:pt idx="14">
                  <c:v>0.01</c:v>
                </c:pt>
                <c:pt idx="15">
                  <c:v>0.01</c:v>
                </c:pt>
                <c:pt idx="16">
                  <c:v>0</c:v>
                </c:pt>
                <c:pt idx="17">
                  <c:v>-0.01</c:v>
                </c:pt>
                <c:pt idx="18">
                  <c:v>-0.01</c:v>
                </c:pt>
                <c:pt idx="19">
                  <c:v>0</c:v>
                </c:pt>
              </c:numCache>
            </c:numRef>
          </c:val>
          <c:smooth val="0"/>
          <c:extLst>
            <c:ext xmlns:c16="http://schemas.microsoft.com/office/drawing/2014/chart" uri="{C3380CC4-5D6E-409C-BE32-E72D297353CC}">
              <c16:uniqueId val="{00000000-19B3-4536-ADC9-E8BF1303B7F2}"/>
            </c:ext>
          </c:extLst>
        </c:ser>
        <c:dLbls>
          <c:showLegendKey val="0"/>
          <c:showVal val="0"/>
          <c:showCatName val="0"/>
          <c:showSerName val="0"/>
          <c:showPercent val="0"/>
          <c:showBubbleSize val="0"/>
        </c:dLbls>
        <c:marker val="1"/>
        <c:smooth val="0"/>
        <c:axId val="135081344"/>
        <c:axId val="139983488"/>
      </c:lineChart>
      <c:catAx>
        <c:axId val="135081344"/>
        <c:scaling>
          <c:orientation val="minMax"/>
        </c:scaling>
        <c:delete val="1"/>
        <c:axPos val="b"/>
        <c:numFmt formatCode="General" sourceLinked="1"/>
        <c:majorTickMark val="none"/>
        <c:minorTickMark val="none"/>
        <c:tickLblPos val="nextTo"/>
        <c:crossAx val="139983488"/>
        <c:crosses val="autoZero"/>
        <c:auto val="1"/>
        <c:lblAlgn val="ctr"/>
        <c:lblOffset val="100"/>
        <c:noMultiLvlLbl val="0"/>
      </c:catAx>
      <c:valAx>
        <c:axId val="13998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5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35081344"/>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00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IN" sz="2000" b="1" dirty="0">
                <a:solidFill>
                  <a:schemeClr val="tx1"/>
                </a:solidFill>
                <a:latin typeface="Times New Roman" panose="02020603050405020304" pitchFamily="18" charset="0"/>
                <a:cs typeface="Times New Roman" panose="02020603050405020304" pitchFamily="18" charset="0"/>
              </a:rPr>
              <a:t>Transportation Of Freight By Railway(million tonne)</a:t>
            </a:r>
          </a:p>
        </c:rich>
      </c:tx>
      <c:layout>
        <c:manualLayout>
          <c:xMode val="edge"/>
          <c:yMode val="edge"/>
          <c:x val="0.19199402710774199"/>
          <c:y val="6.3748406289842801E-3"/>
        </c:manualLayout>
      </c:layout>
      <c:overlay val="0"/>
      <c:spPr>
        <a:noFill/>
        <a:ln>
          <a:noFill/>
        </a:ln>
        <a:effectLst/>
      </c:spPr>
    </c:title>
    <c:autoTitleDeleted val="0"/>
    <c:plotArea>
      <c:layout>
        <c:manualLayout>
          <c:layoutTarget val="inner"/>
          <c:xMode val="edge"/>
          <c:yMode val="edge"/>
          <c:x val="0.12895333058231626"/>
          <c:y val="0.20388290189978892"/>
          <c:w val="0.84081193359467998"/>
          <c:h val="0.66690923230752142"/>
        </c:manualLayout>
      </c:layout>
      <c:lineChart>
        <c:grouping val="standard"/>
        <c:varyColors val="0"/>
        <c:ser>
          <c:idx val="0"/>
          <c:order val="0"/>
          <c:tx>
            <c:strRef>
              <c:f>'rail fr pre'!$B$2</c:f>
              <c:strCache>
                <c:ptCount val="1"/>
                <c:pt idx="0">
                  <c:v>Freight By Railway</c:v>
                </c:pt>
              </c:strCache>
            </c:strRef>
          </c:tx>
          <c:spPr>
            <a:ln w="28575" cap="rnd">
              <a:solidFill>
                <a:schemeClr val="accent1"/>
              </a:solidFill>
              <a:round/>
            </a:ln>
            <a:effectLst/>
          </c:spPr>
          <c:marker>
            <c:symbol val="none"/>
          </c:marker>
          <c:cat>
            <c:numRef>
              <c:f>'rail fr pre'!$A$3:$A$24</c:f>
              <c:numCache>
                <c:formatCode>General</c:formatCode>
                <c:ptCount val="22"/>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numCache>
            </c:numRef>
          </c:cat>
          <c:val>
            <c:numRef>
              <c:f>'rail fr pre'!$B$3:$B$24</c:f>
              <c:numCache>
                <c:formatCode>General</c:formatCode>
                <c:ptCount val="22"/>
                <c:pt idx="0">
                  <c:v>312371</c:v>
                </c:pt>
                <c:pt idx="1">
                  <c:v>333228</c:v>
                </c:pt>
                <c:pt idx="2">
                  <c:v>353194</c:v>
                </c:pt>
                <c:pt idx="3">
                  <c:v>381241</c:v>
                </c:pt>
                <c:pt idx="4">
                  <c:v>407398</c:v>
                </c:pt>
                <c:pt idx="5">
                  <c:v>439596</c:v>
                </c:pt>
                <c:pt idx="6">
                  <c:v>480993</c:v>
                </c:pt>
                <c:pt idx="7">
                  <c:v>521371</c:v>
                </c:pt>
                <c:pt idx="8">
                  <c:v>551448</c:v>
                </c:pt>
                <c:pt idx="9">
                  <c:v>600548</c:v>
                </c:pt>
                <c:pt idx="10">
                  <c:v>625723</c:v>
                </c:pt>
                <c:pt idx="11">
                  <c:v>667607</c:v>
                </c:pt>
                <c:pt idx="12">
                  <c:v>649645</c:v>
                </c:pt>
                <c:pt idx="13">
                  <c:v>665810</c:v>
                </c:pt>
                <c:pt idx="14">
                  <c:v>681696</c:v>
                </c:pt>
                <c:pt idx="15">
                  <c:v>654481</c:v>
                </c:pt>
                <c:pt idx="16">
                  <c:v>620175</c:v>
                </c:pt>
                <c:pt idx="17">
                  <c:v>692916</c:v>
                </c:pt>
                <c:pt idx="18">
                  <c:v>738523</c:v>
                </c:pt>
                <c:pt idx="19">
                  <c:v>707665</c:v>
                </c:pt>
                <c:pt idx="20">
                  <c:v>719762</c:v>
                </c:pt>
                <c:pt idx="21">
                  <c:v>871816</c:v>
                </c:pt>
              </c:numCache>
            </c:numRef>
          </c:val>
          <c:smooth val="0"/>
          <c:extLst>
            <c:ext xmlns:c16="http://schemas.microsoft.com/office/drawing/2014/chart" uri="{C3380CC4-5D6E-409C-BE32-E72D297353CC}">
              <c16:uniqueId val="{00000000-90E5-48DF-BB1B-03A1579CB389}"/>
            </c:ext>
          </c:extLst>
        </c:ser>
        <c:dLbls>
          <c:showLegendKey val="0"/>
          <c:showVal val="0"/>
          <c:showCatName val="0"/>
          <c:showSerName val="0"/>
          <c:showPercent val="0"/>
          <c:showBubbleSize val="0"/>
        </c:dLbls>
        <c:smooth val="0"/>
        <c:axId val="150676992"/>
        <c:axId val="158965760"/>
      </c:lineChart>
      <c:catAx>
        <c:axId val="15067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58965760"/>
        <c:crosses val="autoZero"/>
        <c:auto val="1"/>
        <c:lblAlgn val="ctr"/>
        <c:lblOffset val="100"/>
        <c:noMultiLvlLbl val="0"/>
      </c:catAx>
      <c:valAx>
        <c:axId val="15896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5067699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400" b="1"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2400" b="1">
                <a:solidFill>
                  <a:schemeClr val="tx1"/>
                </a:solidFill>
                <a:latin typeface="Times New Roman" panose="02020603050405020304" pitchFamily="18" charset="0"/>
                <a:cs typeface="Times New Roman" panose="02020603050405020304" pitchFamily="18" charset="0"/>
              </a:rPr>
              <a:t>Residuals</a:t>
            </a:r>
            <a:r>
              <a:rPr lang="en-US" sz="2400" b="1" baseline="0">
                <a:solidFill>
                  <a:schemeClr val="tx1"/>
                </a:solidFill>
                <a:latin typeface="Times New Roman" panose="02020603050405020304" pitchFamily="18" charset="0"/>
                <a:cs typeface="Times New Roman" panose="02020603050405020304" pitchFamily="18" charset="0"/>
              </a:rPr>
              <a:t> Plot</a:t>
            </a:r>
            <a:endParaRPr lang="en-US" sz="2400" b="1">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37870300543418001"/>
          <c:y val="0"/>
        </c:manualLayout>
      </c:layout>
      <c:overlay val="0"/>
      <c:spPr>
        <a:noFill/>
        <a:ln>
          <a:noFill/>
        </a:ln>
        <a:effectLst/>
      </c:spPr>
    </c:title>
    <c:autoTitleDeleted val="0"/>
    <c:plotArea>
      <c:layout>
        <c:manualLayout>
          <c:layoutTarget val="inner"/>
          <c:xMode val="edge"/>
          <c:yMode val="edge"/>
          <c:x val="0.151275368747921"/>
          <c:y val="0.179790128254955"/>
          <c:w val="0.84872463125207898"/>
          <c:h val="0.78577535950252597"/>
        </c:manualLayout>
      </c:layout>
      <c:lineChart>
        <c:grouping val="standard"/>
        <c:varyColors val="0"/>
        <c:ser>
          <c:idx val="0"/>
          <c:order val="0"/>
          <c:tx>
            <c:strRef>
              <c:f>'rail fr pre'!$K$2</c:f>
              <c:strCache>
                <c:ptCount val="1"/>
                <c:pt idx="0">
                  <c:v>brown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'rail fr pre'!$K$3:$K$24</c:f>
              <c:numCache>
                <c:formatCode>General</c:formatCode>
                <c:ptCount val="22"/>
                <c:pt idx="0">
                  <c:v>-7.0000000000000007E-2</c:v>
                </c:pt>
                <c:pt idx="1">
                  <c:v>0.02</c:v>
                </c:pt>
                <c:pt idx="2">
                  <c:v>0.01</c:v>
                </c:pt>
                <c:pt idx="3">
                  <c:v>0.03</c:v>
                </c:pt>
                <c:pt idx="4">
                  <c:v>0.01</c:v>
                </c:pt>
                <c:pt idx="5">
                  <c:v>0.01</c:v>
                </c:pt>
                <c:pt idx="6">
                  <c:v>0.02</c:v>
                </c:pt>
                <c:pt idx="7">
                  <c:v>0</c:v>
                </c:pt>
                <c:pt idx="8">
                  <c:v>-0.02</c:v>
                </c:pt>
                <c:pt idx="9">
                  <c:v>0.01</c:v>
                </c:pt>
                <c:pt idx="10">
                  <c:v>-0.03</c:v>
                </c:pt>
                <c:pt idx="11">
                  <c:v>0</c:v>
                </c:pt>
                <c:pt idx="12">
                  <c:v>-0.09</c:v>
                </c:pt>
                <c:pt idx="13">
                  <c:v>-0.01</c:v>
                </c:pt>
                <c:pt idx="14">
                  <c:v>0</c:v>
                </c:pt>
                <c:pt idx="15">
                  <c:v>-0.06</c:v>
                </c:pt>
                <c:pt idx="16">
                  <c:v>-0.05</c:v>
                </c:pt>
                <c:pt idx="17">
                  <c:v>0.14000000000000001</c:v>
                </c:pt>
                <c:pt idx="18">
                  <c:v>0.05</c:v>
                </c:pt>
                <c:pt idx="19">
                  <c:v>-0.09</c:v>
                </c:pt>
                <c:pt idx="20">
                  <c:v>-0.01</c:v>
                </c:pt>
                <c:pt idx="21">
                  <c:v>0.18</c:v>
                </c:pt>
              </c:numCache>
            </c:numRef>
          </c:val>
          <c:smooth val="0"/>
          <c:extLst>
            <c:ext xmlns:c16="http://schemas.microsoft.com/office/drawing/2014/chart" uri="{C3380CC4-5D6E-409C-BE32-E72D297353CC}">
              <c16:uniqueId val="{00000000-A8AC-42B5-84A5-1A5C14E6DB98}"/>
            </c:ext>
          </c:extLst>
        </c:ser>
        <c:dLbls>
          <c:showLegendKey val="0"/>
          <c:showVal val="0"/>
          <c:showCatName val="0"/>
          <c:showSerName val="0"/>
          <c:showPercent val="0"/>
          <c:showBubbleSize val="0"/>
        </c:dLbls>
        <c:marker val="1"/>
        <c:smooth val="0"/>
        <c:axId val="164263808"/>
        <c:axId val="164557184"/>
      </c:lineChart>
      <c:catAx>
        <c:axId val="164263808"/>
        <c:scaling>
          <c:orientation val="minMax"/>
        </c:scaling>
        <c:delete val="1"/>
        <c:axPos val="b"/>
        <c:majorTickMark val="none"/>
        <c:minorTickMark val="none"/>
        <c:tickLblPos val="nextTo"/>
        <c:crossAx val="164557184"/>
        <c:crosses val="autoZero"/>
        <c:auto val="1"/>
        <c:lblAlgn val="ctr"/>
        <c:lblOffset val="100"/>
        <c:noMultiLvlLbl val="0"/>
      </c:catAx>
      <c:valAx>
        <c:axId val="164557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64263808"/>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600"/>
            </a:pPr>
            <a:r>
              <a:rPr lang="en-IN" sz="1600"/>
              <a:t>Freight Transportation By Air</a:t>
            </a:r>
          </a:p>
        </c:rich>
      </c:tx>
      <c:overlay val="0"/>
      <c:spPr>
        <a:noFill/>
        <a:ln>
          <a:noFill/>
        </a:ln>
        <a:effectLst/>
      </c:spPr>
    </c:title>
    <c:autoTitleDeleted val="0"/>
    <c:plotArea>
      <c:layout>
        <c:manualLayout>
          <c:layoutTarget val="inner"/>
          <c:xMode val="edge"/>
          <c:yMode val="edge"/>
          <c:x val="0.15081718778742209"/>
          <c:y val="0.18374113464331912"/>
          <c:w val="0.81862729658792699"/>
          <c:h val="0.58912839020122498"/>
        </c:manualLayout>
      </c:layout>
      <c:lineChart>
        <c:grouping val="standard"/>
        <c:varyColors val="0"/>
        <c:ser>
          <c:idx val="0"/>
          <c:order val="0"/>
          <c:spPr>
            <a:ln w="28575" cap="rnd">
              <a:solidFill>
                <a:schemeClr val="accent1"/>
              </a:solidFill>
              <a:round/>
            </a:ln>
            <a:effectLst/>
          </c:spPr>
          <c:marker>
            <c:symbol val="none"/>
          </c:marker>
          <c:cat>
            <c:numRef>
              <c:f>'air2'!$A$2:$A$51</c:f>
              <c:numCache>
                <c:formatCode>General</c:formatCode>
                <c:ptCount val="50"/>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numCache>
            </c:numRef>
          </c:cat>
          <c:val>
            <c:numRef>
              <c:f>'air2'!$B$2:$B$51</c:f>
              <c:numCache>
                <c:formatCode>General</c:formatCode>
                <c:ptCount val="50"/>
                <c:pt idx="0">
                  <c:v>96.3</c:v>
                </c:pt>
                <c:pt idx="1">
                  <c:v>108.4</c:v>
                </c:pt>
                <c:pt idx="2">
                  <c:v>131.1</c:v>
                </c:pt>
                <c:pt idx="3">
                  <c:v>176.5</c:v>
                </c:pt>
                <c:pt idx="4">
                  <c:v>144.69999999999999</c:v>
                </c:pt>
                <c:pt idx="5">
                  <c:v>211.3</c:v>
                </c:pt>
                <c:pt idx="6">
                  <c:v>250.7</c:v>
                </c:pt>
                <c:pt idx="7">
                  <c:v>275.89999999999998</c:v>
                </c:pt>
                <c:pt idx="8">
                  <c:v>297.7</c:v>
                </c:pt>
                <c:pt idx="9">
                  <c:v>297.60000000000002</c:v>
                </c:pt>
                <c:pt idx="10">
                  <c:v>366</c:v>
                </c:pt>
                <c:pt idx="11">
                  <c:v>411.4</c:v>
                </c:pt>
                <c:pt idx="12">
                  <c:v>409.9</c:v>
                </c:pt>
                <c:pt idx="13">
                  <c:v>461.6</c:v>
                </c:pt>
                <c:pt idx="14">
                  <c:v>545.5</c:v>
                </c:pt>
                <c:pt idx="15">
                  <c:v>489.7</c:v>
                </c:pt>
                <c:pt idx="16">
                  <c:v>539.70000000000005</c:v>
                </c:pt>
                <c:pt idx="17">
                  <c:v>645.20000000000005</c:v>
                </c:pt>
                <c:pt idx="18">
                  <c:v>646.29999999999995</c:v>
                </c:pt>
                <c:pt idx="19">
                  <c:v>680.6</c:v>
                </c:pt>
                <c:pt idx="20">
                  <c:v>662.9</c:v>
                </c:pt>
                <c:pt idx="21">
                  <c:v>493.1</c:v>
                </c:pt>
                <c:pt idx="22">
                  <c:v>429.4</c:v>
                </c:pt>
                <c:pt idx="23">
                  <c:v>372.4</c:v>
                </c:pt>
                <c:pt idx="24">
                  <c:v>563.6</c:v>
                </c:pt>
                <c:pt idx="25">
                  <c:v>653.9</c:v>
                </c:pt>
                <c:pt idx="26">
                  <c:v>565</c:v>
                </c:pt>
                <c:pt idx="27">
                  <c:v>528</c:v>
                </c:pt>
                <c:pt idx="28">
                  <c:v>531.29999999999995</c:v>
                </c:pt>
                <c:pt idx="29">
                  <c:v>531.20000000000005</c:v>
                </c:pt>
                <c:pt idx="30">
                  <c:v>547.65</c:v>
                </c:pt>
                <c:pt idx="31">
                  <c:v>515.37</c:v>
                </c:pt>
                <c:pt idx="32">
                  <c:v>546.34</c:v>
                </c:pt>
                <c:pt idx="33">
                  <c:v>579.85</c:v>
                </c:pt>
                <c:pt idx="34">
                  <c:v>708.48</c:v>
                </c:pt>
                <c:pt idx="35">
                  <c:v>774.04</c:v>
                </c:pt>
                <c:pt idx="36">
                  <c:v>842.55</c:v>
                </c:pt>
                <c:pt idx="37">
                  <c:v>967.68</c:v>
                </c:pt>
                <c:pt idx="38">
                  <c:v>1233.94</c:v>
                </c:pt>
                <c:pt idx="39">
                  <c:v>1235.1600000000001</c:v>
                </c:pt>
                <c:pt idx="40">
                  <c:v>1630.96</c:v>
                </c:pt>
                <c:pt idx="41">
                  <c:v>1702.7</c:v>
                </c:pt>
                <c:pt idx="42">
                  <c:v>1579.23</c:v>
                </c:pt>
                <c:pt idx="43">
                  <c:v>1733.76</c:v>
                </c:pt>
                <c:pt idx="44">
                  <c:v>1851.33</c:v>
                </c:pt>
                <c:pt idx="45">
                  <c:v>1833.85</c:v>
                </c:pt>
                <c:pt idx="46">
                  <c:v>1893.88</c:v>
                </c:pt>
                <c:pt idx="47">
                  <c:v>2407.1</c:v>
                </c:pt>
                <c:pt idx="48">
                  <c:v>2703.96</c:v>
                </c:pt>
                <c:pt idx="49">
                  <c:v>1938.23</c:v>
                </c:pt>
              </c:numCache>
            </c:numRef>
          </c:val>
          <c:smooth val="0"/>
          <c:extLst>
            <c:ext xmlns:c16="http://schemas.microsoft.com/office/drawing/2014/chart" uri="{C3380CC4-5D6E-409C-BE32-E72D297353CC}">
              <c16:uniqueId val="{00000000-433C-4BB2-92C8-8A4DE2045250}"/>
            </c:ext>
          </c:extLst>
        </c:ser>
        <c:dLbls>
          <c:showLegendKey val="0"/>
          <c:showVal val="0"/>
          <c:showCatName val="0"/>
          <c:showSerName val="0"/>
          <c:showPercent val="0"/>
          <c:showBubbleSize val="0"/>
        </c:dLbls>
        <c:smooth val="0"/>
        <c:axId val="237945600"/>
        <c:axId val="238035712"/>
      </c:lineChart>
      <c:catAx>
        <c:axId val="237945600"/>
        <c:scaling>
          <c:orientation val="minMax"/>
        </c:scaling>
        <c:delete val="0"/>
        <c:axPos val="b"/>
        <c:title>
          <c:tx>
            <c:rich>
              <a:bodyPr rot="0" vert="horz"/>
              <a:lstStyle/>
              <a:p>
                <a:pPr>
                  <a:defRPr sz="1400"/>
                </a:pPr>
                <a:r>
                  <a:rPr lang="en-IN" sz="1400"/>
                  <a:t>Year</a:t>
                </a:r>
              </a:p>
            </c:rich>
          </c:tx>
          <c:layout>
            <c:manualLayout>
              <c:xMode val="edge"/>
              <c:yMode val="edge"/>
              <c:x val="0.44724860587629567"/>
              <c:y val="0.90223074934297287"/>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38035712"/>
        <c:crosses val="autoZero"/>
        <c:auto val="1"/>
        <c:lblAlgn val="ctr"/>
        <c:lblOffset val="100"/>
        <c:noMultiLvlLbl val="0"/>
      </c:catAx>
      <c:valAx>
        <c:axId val="2380357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600"/>
                </a:pPr>
                <a:r>
                  <a:rPr lang="en-IN" sz="1600"/>
                  <a:t>Freight in million ton km</a:t>
                </a:r>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en-US"/>
          </a:p>
        </c:txPr>
        <c:crossAx val="237945600"/>
        <c:crosses val="autoZero"/>
        <c:crossBetween val="between"/>
      </c:valAx>
      <c:spPr>
        <a:noFill/>
        <a:ln>
          <a:noFill/>
        </a:ln>
        <a:effectLst/>
      </c:spPr>
    </c:plotArea>
    <c:plotVisOnly val="1"/>
    <c:dispBlanksAs val="gap"/>
    <c:showDLblsOverMax val="0"/>
  </c:chart>
  <c:spPr>
    <a:noFill/>
    <a:ln w="12700" cap="flat" cmpd="sng" algn="ctr">
      <a:solidFill>
        <a:schemeClr val="tx1">
          <a:lumMod val="15000"/>
          <a:lumOff val="85000"/>
        </a:schemeClr>
      </a:solidFill>
      <a:prstDash val="solid"/>
      <a:round/>
    </a:ln>
    <a:effectLst/>
  </c:spPr>
  <c:txPr>
    <a:bodyPr/>
    <a:lstStyle/>
    <a:p>
      <a:pPr>
        <a:defRPr lang="en-US" sz="1200">
          <a:solidFill>
            <a:schemeClr val="tx1">
              <a:lumMod val="50000"/>
            </a:schemeClr>
          </a:solidFill>
          <a:latin typeface="Times New Roman" pitchFamily="18" charset="0"/>
          <a:cs typeface="Times New Roman" pitchFamily="18"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0.10564</cdr:x>
      <cdr:y>0.55612</cdr:y>
    </cdr:from>
    <cdr:to>
      <cdr:x>1</cdr:x>
      <cdr:y>0.55612</cdr:y>
    </cdr:to>
    <cdr:cxnSp macro="">
      <cdr:nvCxnSpPr>
        <cdr:cNvPr id="3" name="Straight Connector 2">
          <a:extLst xmlns:a="http://schemas.openxmlformats.org/drawingml/2006/main">
            <a:ext uri="{FF2B5EF4-FFF2-40B4-BE49-F238E27FC236}">
              <a16:creationId xmlns:a16="http://schemas.microsoft.com/office/drawing/2014/main" id="{E2355E93-1AB9-9D1C-47DA-E012536E49D6}"/>
            </a:ext>
          </a:extLst>
        </cdr:cNvPr>
        <cdr:cNvCxnSpPr/>
      </cdr:nvCxnSpPr>
      <cdr:spPr>
        <a:xfrm xmlns:a="http://schemas.openxmlformats.org/drawingml/2006/main">
          <a:off x="765750" y="1107086"/>
          <a:ext cx="6482775"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45F73-86BD-4085-8038-D266E2AD2775}" type="datetimeFigureOut">
              <a:rPr lang="en-IN" smtClean="0"/>
              <a:t>17-04-2024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620C3-D699-49F0-BADA-E6160C8A98D8}" type="slidenum">
              <a:rPr lang="en-IN" smtClean="0"/>
              <a:t>‹#›</a:t>
            </a:fld>
            <a:endParaRPr lang="en-IN"/>
          </a:p>
        </p:txBody>
      </p:sp>
    </p:spTree>
    <p:extLst>
      <p:ext uri="{BB962C8B-B14F-4D97-AF65-F5344CB8AC3E}">
        <p14:creationId xmlns:p14="http://schemas.microsoft.com/office/powerpoint/2010/main" val="1634130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2620C3-D699-49F0-BADA-E6160C8A98D8}" type="slidenum">
              <a:rPr lang="en-IN" smtClean="0"/>
              <a:t>10</a:t>
            </a:fld>
            <a:endParaRPr lang="en-IN" dirty="0"/>
          </a:p>
        </p:txBody>
      </p:sp>
    </p:spTree>
    <p:extLst>
      <p:ext uri="{BB962C8B-B14F-4D97-AF65-F5344CB8AC3E}">
        <p14:creationId xmlns:p14="http://schemas.microsoft.com/office/powerpoint/2010/main" val="86838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DB72B-F77B-C6CF-DB2C-B1D997201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276F7B-5278-C135-A9DC-F82DAFFA8D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4C4DA8-B64D-763D-83D2-F1B1FD0C8DC9}"/>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5" name="Footer Placeholder 4">
            <a:extLst>
              <a:ext uri="{FF2B5EF4-FFF2-40B4-BE49-F238E27FC236}">
                <a16:creationId xmlns:a16="http://schemas.microsoft.com/office/drawing/2014/main" id="{4B76ED63-8D5D-D2F3-CD99-7B338EA261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ABCD07-81FF-BF7D-525F-7CB2132EB55D}"/>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3274732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2252-0020-A378-E8F6-F70BF48087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3C17F4-3EFB-A2C7-9319-2D4F211A85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9A938B-F31D-719D-D2F1-8BC08BE28AF6}"/>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5" name="Footer Placeholder 4">
            <a:extLst>
              <a:ext uri="{FF2B5EF4-FFF2-40B4-BE49-F238E27FC236}">
                <a16:creationId xmlns:a16="http://schemas.microsoft.com/office/drawing/2014/main" id="{970A634A-FB44-BE96-621A-FBB2EBDB66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98FEA3-C987-E10F-6FCE-1EEF9B838911}"/>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2740144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16607F-C838-E71C-675B-3EA43B522A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8CE145-6551-EB2B-BF50-64FC0BFDFA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2CC99E-851C-95FD-98B6-51C05DFD3743}"/>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5" name="Footer Placeholder 4">
            <a:extLst>
              <a:ext uri="{FF2B5EF4-FFF2-40B4-BE49-F238E27FC236}">
                <a16:creationId xmlns:a16="http://schemas.microsoft.com/office/drawing/2014/main" id="{3282BD5B-3F07-E8DA-D6DC-6EADD1F304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C8BBA2-0E79-48F1-4A78-E44D325F7DB5}"/>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3086348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76A303D-C406-448B-BC65-7351631C22B1}"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1941857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76A303D-C406-448B-BC65-7351631C22B1}"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3111021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6A303D-C406-448B-BC65-7351631C22B1}"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3842480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76A303D-C406-448B-BC65-7351631C22B1}" type="datetimeFigureOut">
              <a:rPr lang="en-IN" smtClean="0"/>
              <a:t>17-04-2024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3387917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76A303D-C406-448B-BC65-7351631C22B1}" type="datetimeFigureOut">
              <a:rPr lang="en-IN" smtClean="0"/>
              <a:t>17-04-2024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2869238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76A303D-C406-448B-BC65-7351631C22B1}" type="datetimeFigureOut">
              <a:rPr lang="en-IN" smtClean="0"/>
              <a:t>17-04-2024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1483081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6A303D-C406-448B-BC65-7351631C22B1}" type="datetimeFigureOut">
              <a:rPr lang="en-IN" smtClean="0"/>
              <a:t>17-04-2024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754155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6A303D-C406-448B-BC65-7351631C22B1}" type="datetimeFigureOut">
              <a:rPr lang="en-IN" smtClean="0"/>
              <a:t>17-04-2024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3704291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3CB4-F8D5-5E73-380A-C443917E97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F98639-04BB-B418-6EE1-D5B4E43822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AD1284-1BC3-6C0C-2B2E-944D8AB39FD0}"/>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5" name="Footer Placeholder 4">
            <a:extLst>
              <a:ext uri="{FF2B5EF4-FFF2-40B4-BE49-F238E27FC236}">
                <a16:creationId xmlns:a16="http://schemas.microsoft.com/office/drawing/2014/main" id="{ADE64183-3540-F9BE-7677-9D7C37CFFE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DA6629-AC76-CCD0-9ED7-0C2A3038B25C}"/>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2444161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6A303D-C406-448B-BC65-7351631C22B1}" type="datetimeFigureOut">
              <a:rPr lang="en-IN" smtClean="0"/>
              <a:t>17-04-2024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3179532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76A303D-C406-448B-BC65-7351631C22B1}"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20737244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76A303D-C406-448B-BC65-7351631C22B1}" type="datetimeFigureOut">
              <a:rPr lang="en-IN" smtClean="0"/>
              <a:t>17-04-2024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484DAE-5634-4620-A962-729FA8F95B8A}" type="slidenum">
              <a:rPr lang="en-IN" smtClean="0"/>
              <a:t>‹#›</a:t>
            </a:fld>
            <a:endParaRPr lang="en-IN"/>
          </a:p>
        </p:txBody>
      </p:sp>
    </p:spTree>
    <p:extLst>
      <p:ext uri="{BB962C8B-B14F-4D97-AF65-F5344CB8AC3E}">
        <p14:creationId xmlns:p14="http://schemas.microsoft.com/office/powerpoint/2010/main" val="1067632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4AF7-4065-5BE2-5070-4ED43412A8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9548A5-B8B6-6042-2AC3-12620089D4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555B5F-EB41-5DAC-570E-5C64B63D5EDB}"/>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5" name="Footer Placeholder 4">
            <a:extLst>
              <a:ext uri="{FF2B5EF4-FFF2-40B4-BE49-F238E27FC236}">
                <a16:creationId xmlns:a16="http://schemas.microsoft.com/office/drawing/2014/main" id="{4F8C2A32-A2EC-B8C2-A478-EE622DF48F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204156-FCB0-27DD-A94B-765C9773C713}"/>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114856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2BBF-8A7F-0BC4-2FD8-5024F69C75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C528E7-5EC5-38C1-2EDC-43497D4C5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B4D48A-A900-DFBF-E42D-13A9EFAC79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C8ED743-3E64-8486-DFE0-1EE7D561F3F9}"/>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6" name="Footer Placeholder 5">
            <a:extLst>
              <a:ext uri="{FF2B5EF4-FFF2-40B4-BE49-F238E27FC236}">
                <a16:creationId xmlns:a16="http://schemas.microsoft.com/office/drawing/2014/main" id="{A2482811-4209-6C80-EE75-47CD973B70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CC5100-A819-8A7E-7577-4573423BD93C}"/>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1385618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56FB4-E6D7-7865-2DA6-0A185EA550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571D6F-98AA-1F76-9368-B10BFE5A1D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ADA766-7DF2-8AEE-5B2D-61D34C1BF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408EA1-39FB-22A5-E0FC-DA105407AD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B9ABCB-82BF-BA6C-50FA-2FF2AEED2F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30A438-B60A-DB2D-90F9-8C3DEC638611}"/>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8" name="Footer Placeholder 7">
            <a:extLst>
              <a:ext uri="{FF2B5EF4-FFF2-40B4-BE49-F238E27FC236}">
                <a16:creationId xmlns:a16="http://schemas.microsoft.com/office/drawing/2014/main" id="{3DC8E97F-0BC8-95AB-515F-EE2DAC7BC1D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DD83466-99F4-55C5-66C0-333934C35EC7}"/>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217577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04908-F88E-9AFB-726C-1135915430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72C18B-786B-7B06-6CC3-75BF0F536AB9}"/>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4" name="Footer Placeholder 3">
            <a:extLst>
              <a:ext uri="{FF2B5EF4-FFF2-40B4-BE49-F238E27FC236}">
                <a16:creationId xmlns:a16="http://schemas.microsoft.com/office/drawing/2014/main" id="{26A56D6E-7DD4-54C1-C1FF-CB533DBC7E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E7D74C-9BEA-9BFE-4187-A5A77E1D2AF4}"/>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3655467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F6FCFB-DCD1-B0FB-E548-C722F04C1E4D}"/>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3" name="Footer Placeholder 2">
            <a:extLst>
              <a:ext uri="{FF2B5EF4-FFF2-40B4-BE49-F238E27FC236}">
                <a16:creationId xmlns:a16="http://schemas.microsoft.com/office/drawing/2014/main" id="{7C1303A7-2DA2-C588-4C9E-8997070E10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4601CCA-8C15-388C-4D32-BC73AC7C8802}"/>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58052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29D2-E637-52E9-DED2-469CFE61CD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19BD40-EB82-DE2E-01FB-65083C04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2B8931-FC0B-3A5D-EF8A-55033BEC9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B3E62-B75B-D616-6601-11E293BE9EE8}"/>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6" name="Footer Placeholder 5">
            <a:extLst>
              <a:ext uri="{FF2B5EF4-FFF2-40B4-BE49-F238E27FC236}">
                <a16:creationId xmlns:a16="http://schemas.microsoft.com/office/drawing/2014/main" id="{D7B6E433-50CA-7D5A-82D8-281FDBA8C7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A6C933-24B6-CB9B-CD27-51686E24A554}"/>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2621207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A0F-A288-957F-8F32-AF4AD758E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0E27370-C971-7BF5-1738-D1670D00B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201740-30B9-B05F-5A0C-B9B3FADB9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AE8DA8-4A48-A20A-1A69-AA60C4BF9C62}"/>
              </a:ext>
            </a:extLst>
          </p:cNvPr>
          <p:cNvSpPr>
            <a:spLocks noGrp="1"/>
          </p:cNvSpPr>
          <p:nvPr>
            <p:ph type="dt" sz="half" idx="10"/>
          </p:nvPr>
        </p:nvSpPr>
        <p:spPr/>
        <p:txBody>
          <a:bodyPr/>
          <a:lstStyle/>
          <a:p>
            <a:fld id="{71252E65-CD22-452B-8C07-AFE41D251F80}" type="datetimeFigureOut">
              <a:rPr lang="en-IN" smtClean="0"/>
              <a:t>17-04-2024</a:t>
            </a:fld>
            <a:endParaRPr lang="en-IN"/>
          </a:p>
        </p:txBody>
      </p:sp>
      <p:sp>
        <p:nvSpPr>
          <p:cNvPr id="6" name="Footer Placeholder 5">
            <a:extLst>
              <a:ext uri="{FF2B5EF4-FFF2-40B4-BE49-F238E27FC236}">
                <a16:creationId xmlns:a16="http://schemas.microsoft.com/office/drawing/2014/main" id="{57EF1F86-09E9-349E-F7D2-9C22FCF18C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59DA3B-A29E-1CB1-3A97-C07E38B18070}"/>
              </a:ext>
            </a:extLst>
          </p:cNvPr>
          <p:cNvSpPr>
            <a:spLocks noGrp="1"/>
          </p:cNvSpPr>
          <p:nvPr>
            <p:ph type="sldNum" sz="quarter" idx="12"/>
          </p:nvPr>
        </p:nvSpPr>
        <p:spPr/>
        <p:txBody>
          <a:bodyPr/>
          <a:lstStyle/>
          <a:p>
            <a:fld id="{8B0ACC6B-D6C0-47E1-BF51-AB97ED12BAD0}" type="slidenum">
              <a:rPr lang="en-IN" smtClean="0"/>
              <a:t>‹#›</a:t>
            </a:fld>
            <a:endParaRPr lang="en-IN"/>
          </a:p>
        </p:txBody>
      </p:sp>
    </p:spTree>
    <p:extLst>
      <p:ext uri="{BB962C8B-B14F-4D97-AF65-F5344CB8AC3E}">
        <p14:creationId xmlns:p14="http://schemas.microsoft.com/office/powerpoint/2010/main" val="233919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59492-9973-BC85-1E66-5CCFE3B4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D9968A-1627-5FDC-67EF-55EFE4E37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3727A6-F7AD-EB35-14DE-CEEDF5FFA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252E65-CD22-452B-8C07-AFE41D251F80}" type="datetimeFigureOut">
              <a:rPr lang="en-IN" smtClean="0"/>
              <a:t>17-04-2024</a:t>
            </a:fld>
            <a:endParaRPr lang="en-IN"/>
          </a:p>
        </p:txBody>
      </p:sp>
      <p:sp>
        <p:nvSpPr>
          <p:cNvPr id="5" name="Footer Placeholder 4">
            <a:extLst>
              <a:ext uri="{FF2B5EF4-FFF2-40B4-BE49-F238E27FC236}">
                <a16:creationId xmlns:a16="http://schemas.microsoft.com/office/drawing/2014/main" id="{3C42C82D-56B1-243E-40BC-2C7ED5504A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094B5B-6BCA-4B2D-E7A8-9E56DF0588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ACC6B-D6C0-47E1-BF51-AB97ED12BAD0}" type="slidenum">
              <a:rPr lang="en-IN" smtClean="0"/>
              <a:t>‹#›</a:t>
            </a:fld>
            <a:endParaRPr lang="en-IN"/>
          </a:p>
        </p:txBody>
      </p:sp>
    </p:spTree>
    <p:extLst>
      <p:ext uri="{BB962C8B-B14F-4D97-AF65-F5344CB8AC3E}">
        <p14:creationId xmlns:p14="http://schemas.microsoft.com/office/powerpoint/2010/main" val="2219031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6A303D-C406-448B-BC65-7351631C22B1}" type="datetimeFigureOut">
              <a:rPr lang="en-IN" smtClean="0"/>
              <a:t>17-04-2024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484DAE-5634-4620-A962-729FA8F95B8A}" type="slidenum">
              <a:rPr lang="en-IN" smtClean="0"/>
              <a:t>‹#›</a:t>
            </a:fld>
            <a:endParaRPr lang="en-IN"/>
          </a:p>
        </p:txBody>
      </p:sp>
    </p:spTree>
    <p:extLst>
      <p:ext uri="{BB962C8B-B14F-4D97-AF65-F5344CB8AC3E}">
        <p14:creationId xmlns:p14="http://schemas.microsoft.com/office/powerpoint/2010/main" val="1323470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jpeg"/><Relationship Id="rId1" Type="http://schemas.openxmlformats.org/officeDocument/2006/relationships/slideLayout" Target="../slideLayouts/slideLayout12.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jpe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chart" Target="../charts/chart8.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jpe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jpe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69.jpg"/><Relationship Id="rId1" Type="http://schemas.openxmlformats.org/officeDocument/2006/relationships/slideLayout" Target="../slideLayouts/slideLayout7.xml"/><Relationship Id="rId4" Type="http://schemas.openxmlformats.org/officeDocument/2006/relationships/chart" Target="../charts/chart1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73.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chart" Target="../charts/chart1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indianrailways.gov.in/" TargetMode="External"/><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hyperlink" Target="https://www.iea.org/" TargetMode="External"/><Relationship Id="rId5" Type="http://schemas.openxmlformats.org/officeDocument/2006/relationships/hyperlink" Target="https://www.indiastat.com/" TargetMode="External"/><Relationship Id="rId4" Type="http://schemas.openxmlformats.org/officeDocument/2006/relationships/hyperlink" Target="https://www.worldbank.org/en/home"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D295840-0527-2CB8-37F1-AF1636AF058D}"/>
              </a:ext>
            </a:extLst>
          </p:cNvPr>
          <p:cNvSpPr/>
          <p:nvPr/>
        </p:nvSpPr>
        <p:spPr>
          <a:xfrm>
            <a:off x="5938684" y="678426"/>
            <a:ext cx="6027174" cy="5692877"/>
          </a:xfrm>
          <a:prstGeom prst="roundRect">
            <a:avLst/>
          </a:prstGeom>
          <a:solidFill>
            <a:schemeClr val="lt1">
              <a:alpha val="9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C70B4E28-A817-2396-BE13-A7234775E16B}"/>
              </a:ext>
            </a:extLst>
          </p:cNvPr>
          <p:cNvSpPr txBox="1"/>
          <p:nvPr/>
        </p:nvSpPr>
        <p:spPr>
          <a:xfrm>
            <a:off x="6459792" y="2096092"/>
            <a:ext cx="4984954" cy="2092881"/>
          </a:xfrm>
          <a:prstGeom prst="rect">
            <a:avLst/>
          </a:prstGeom>
          <a:noFill/>
          <a:effectLst>
            <a:outerShdw blurRad="50800" dist="50800" dir="5400000" sx="99000" sy="99000" algn="ctr" rotWithShape="0">
              <a:srgbClr val="000000">
                <a:alpha val="0"/>
              </a:srgbClr>
            </a:outerShdw>
            <a:reflection stA="99000" endPos="0" dist="50800" dir="5400000" sy="-100000" algn="bl" rotWithShape="0"/>
          </a:effectLst>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sz="2800" b="1" u="none" strike="noStrike" dirty="0">
                <a:ln/>
                <a:solidFill>
                  <a:schemeClr val="tx2">
                    <a:lumMod val="50000"/>
                  </a:schemeClr>
                </a:solidFill>
                <a:uFill>
                  <a:solidFill>
                    <a:srgbClr val="000000"/>
                  </a:solidFill>
                </a:uFill>
                <a:latin typeface="Times New Roman" panose="02020603050405020304" pitchFamily="18" charset="0"/>
                <a:ea typeface="Times New Roman" panose="02020603050405020304" pitchFamily="18" charset="0"/>
              </a:rPr>
              <a:t>“A STATISTICAL ANALYSIS ON RAILWAY ELECTRIFICATION &amp; FREIGHT MOVEMENT”</a:t>
            </a:r>
            <a:endParaRPr lang="en-IN" sz="2800" b="1" u="sng" dirty="0">
              <a:ln/>
              <a:solidFill>
                <a:schemeClr val="tx2">
                  <a:lumMod val="50000"/>
                </a:schemeClr>
              </a:solidFill>
              <a:uFill>
                <a:solidFill>
                  <a:srgbClr val="000000"/>
                </a:solidFill>
              </a:uFill>
              <a:latin typeface="Times New Roman" panose="02020603050405020304" pitchFamily="18" charset="0"/>
              <a:ea typeface="Times New Roman" panose="02020603050405020304" pitchFamily="18" charset="0"/>
            </a:endParaRPr>
          </a:p>
          <a:p>
            <a:endParaRPr lang="en-IN" b="1" dirty="0">
              <a:ln/>
              <a:solidFill>
                <a:schemeClr val="accent4"/>
              </a:solidFill>
            </a:endParaRPr>
          </a:p>
        </p:txBody>
      </p:sp>
      <p:sp>
        <p:nvSpPr>
          <p:cNvPr id="8" name="TextBox 7">
            <a:extLst>
              <a:ext uri="{FF2B5EF4-FFF2-40B4-BE49-F238E27FC236}">
                <a16:creationId xmlns:a16="http://schemas.microsoft.com/office/drawing/2014/main" id="{23FAE600-7A37-0978-BD4D-04E297F9514C}"/>
              </a:ext>
            </a:extLst>
          </p:cNvPr>
          <p:cNvSpPr txBox="1"/>
          <p:nvPr/>
        </p:nvSpPr>
        <p:spPr>
          <a:xfrm>
            <a:off x="6746951" y="4034662"/>
            <a:ext cx="4410635" cy="923330"/>
          </a:xfrm>
          <a:prstGeom prst="rect">
            <a:avLst/>
          </a:prstGeom>
          <a:noFill/>
        </p:spPr>
        <p:txBody>
          <a:bodyPr wrap="square" rtlCol="0">
            <a:spAutoFit/>
          </a:bodyPr>
          <a:lstStyle/>
          <a:p>
            <a:pPr algn="ctr"/>
            <a:r>
              <a:rPr lang="en-IN" dirty="0"/>
              <a:t>UNDER SDG-9 </a:t>
            </a:r>
          </a:p>
          <a:p>
            <a:pPr algn="ctr"/>
            <a:r>
              <a:rPr lang="en-IN" dirty="0"/>
              <a:t>INDUSTRY, INNOVATION AND INFRASTRUCTURE</a:t>
            </a:r>
          </a:p>
        </p:txBody>
      </p:sp>
      <p:pic>
        <p:nvPicPr>
          <p:cNvPr id="10" name="Picture 9">
            <a:extLst>
              <a:ext uri="{FF2B5EF4-FFF2-40B4-BE49-F238E27FC236}">
                <a16:creationId xmlns:a16="http://schemas.microsoft.com/office/drawing/2014/main" id="{A9A47AEB-CB94-BDF1-D277-47D86B64BCCF}"/>
              </a:ext>
            </a:extLst>
          </p:cNvPr>
          <p:cNvPicPr>
            <a:picLocks noChangeAspect="1"/>
          </p:cNvPicPr>
          <p:nvPr/>
        </p:nvPicPr>
        <p:blipFill>
          <a:blip r:embed="rId3"/>
          <a:stretch>
            <a:fillRect/>
          </a:stretch>
        </p:blipFill>
        <p:spPr>
          <a:xfrm>
            <a:off x="6323097" y="910333"/>
            <a:ext cx="5107972" cy="878405"/>
          </a:xfrm>
          <a:prstGeom prst="rect">
            <a:avLst/>
          </a:prstGeom>
          <a:effectLst>
            <a:outerShdw blurRad="50800" dist="50800" sx="1000" sy="1000" algn="ctr" rotWithShape="0">
              <a:srgbClr val="000000"/>
            </a:outerShdw>
            <a:reflection endPos="0" dist="50800" dir="5400000" sy="-100000" algn="bl" rotWithShape="0"/>
          </a:effectLst>
        </p:spPr>
      </p:pic>
      <p:pic>
        <p:nvPicPr>
          <p:cNvPr id="11" name="image2.jpeg">
            <a:extLst>
              <a:ext uri="{FF2B5EF4-FFF2-40B4-BE49-F238E27FC236}">
                <a16:creationId xmlns:a16="http://schemas.microsoft.com/office/drawing/2014/main" id="{4D2CC385-5D2F-5D9B-85F1-95A129466EEA}"/>
              </a:ext>
            </a:extLst>
          </p:cNvPr>
          <p:cNvPicPr>
            <a:picLocks noChangeAspect="1"/>
          </p:cNvPicPr>
          <p:nvPr/>
        </p:nvPicPr>
        <p:blipFill>
          <a:blip r:embed="rId4" cstate="print"/>
          <a:stretch>
            <a:fillRect/>
          </a:stretch>
        </p:blipFill>
        <p:spPr>
          <a:xfrm>
            <a:off x="8122068" y="5104830"/>
            <a:ext cx="1510030" cy="1194435"/>
          </a:xfrm>
          <a:prstGeom prst="rect">
            <a:avLst/>
          </a:prstGeom>
          <a:noFill/>
        </p:spPr>
      </p:pic>
    </p:spTree>
    <p:extLst>
      <p:ext uri="{BB962C8B-B14F-4D97-AF65-F5344CB8AC3E}">
        <p14:creationId xmlns:p14="http://schemas.microsoft.com/office/powerpoint/2010/main" val="10050560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AAFEB44-0BE8-5DD0-A469-8184DA8D2FB2}"/>
              </a:ext>
            </a:extLst>
          </p:cNvPr>
          <p:cNvSpPr/>
          <p:nvPr/>
        </p:nvSpPr>
        <p:spPr>
          <a:xfrm>
            <a:off x="344129" y="317090"/>
            <a:ext cx="11503742" cy="6223820"/>
          </a:xfrm>
          <a:prstGeom prst="roundRect">
            <a:avLst/>
          </a:prstGeom>
          <a:solidFill>
            <a:schemeClr val="lt1">
              <a:alpha val="93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8" name="TextBox 7">
            <a:extLst>
              <a:ext uri="{FF2B5EF4-FFF2-40B4-BE49-F238E27FC236}">
                <a16:creationId xmlns:a16="http://schemas.microsoft.com/office/drawing/2014/main" id="{F6D65565-3E46-F30B-3F77-031E641F137D}"/>
              </a:ext>
            </a:extLst>
          </p:cNvPr>
          <p:cNvSpPr txBox="1"/>
          <p:nvPr/>
        </p:nvSpPr>
        <p:spPr>
          <a:xfrm>
            <a:off x="842536" y="1126514"/>
            <a:ext cx="10133299" cy="5669244"/>
          </a:xfrm>
          <a:prstGeom prst="rect">
            <a:avLst/>
          </a:prstGeom>
          <a:noFill/>
        </p:spPr>
        <p:txBody>
          <a:bodyPr wrap="square" rtlCol="0">
            <a:spAutoFit/>
          </a:bodyPr>
          <a:lstStyle/>
          <a:p>
            <a:pPr marL="285750" marR="1096010" lvl="0" indent="-285750">
              <a:lnSpc>
                <a:spcPct val="115000"/>
              </a:lnSpc>
              <a:spcBef>
                <a:spcPts val="520"/>
              </a:spcBef>
              <a:spcAft>
                <a:spcPts val="0"/>
              </a:spcAft>
              <a:buFont typeface="Wingdings" panose="05000000000000000000" pitchFamily="2" charset="2"/>
              <a:buChar char="§"/>
              <a:tabLst>
                <a:tab pos="982980" algn="l"/>
                <a:tab pos="983615" algn="l"/>
              </a:tabLst>
            </a:pPr>
            <a:r>
              <a:rPr lang="en-US" b="1" dirty="0">
                <a:solidFill>
                  <a:srgbClr val="0C0C0C"/>
                </a:solidFill>
                <a:effectLst/>
                <a:ea typeface="Times New Roman" panose="02020603050405020304" pitchFamily="18" charset="0"/>
              </a:rPr>
              <a:t>To</a:t>
            </a:r>
            <a:r>
              <a:rPr lang="en-US" b="1" spc="3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visualize</a:t>
            </a:r>
            <a:r>
              <a:rPr lang="en-US" b="1" spc="5"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the</a:t>
            </a:r>
            <a:r>
              <a:rPr lang="en-US" b="1" spc="25"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proportion</a:t>
            </a:r>
            <a:r>
              <a:rPr lang="en-US" b="1" spc="-5"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of</a:t>
            </a:r>
            <a:r>
              <a:rPr lang="en-US" b="1" spc="15"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CO2</a:t>
            </a:r>
            <a:r>
              <a:rPr lang="en-US" b="1" spc="3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emissions</a:t>
            </a:r>
            <a:r>
              <a:rPr lang="en-US" b="1" spc="2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generated</a:t>
            </a:r>
            <a:r>
              <a:rPr lang="en-US" b="1" spc="1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by</a:t>
            </a:r>
            <a:r>
              <a:rPr lang="en-US" b="1" spc="15"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the</a:t>
            </a:r>
            <a:r>
              <a:rPr lang="en-US" b="1" spc="-31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transport</a:t>
            </a:r>
            <a:r>
              <a:rPr lang="en-US" b="1" spc="1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sector</a:t>
            </a:r>
            <a:r>
              <a:rPr lang="en-US" b="1" spc="-25"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relative</a:t>
            </a:r>
            <a:r>
              <a:rPr lang="en-US" b="1" spc="1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to other</a:t>
            </a:r>
            <a:r>
              <a:rPr lang="en-US" b="1" spc="-2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sectors</a:t>
            </a:r>
            <a:r>
              <a:rPr lang="en-US" b="1" spc="1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in</a:t>
            </a:r>
            <a:r>
              <a:rPr lang="en-US" b="1" spc="10" dirty="0">
                <a:solidFill>
                  <a:srgbClr val="0C0C0C"/>
                </a:solidFill>
                <a:effectLst/>
                <a:ea typeface="Times New Roman" panose="02020603050405020304" pitchFamily="18" charset="0"/>
              </a:rPr>
              <a:t> </a:t>
            </a:r>
            <a:r>
              <a:rPr lang="en-US" b="1" dirty="0">
                <a:solidFill>
                  <a:srgbClr val="0C0C0C"/>
                </a:solidFill>
                <a:effectLst/>
                <a:ea typeface="Times New Roman" panose="02020603050405020304" pitchFamily="18" charset="0"/>
              </a:rPr>
              <a:t>India</a:t>
            </a:r>
            <a:r>
              <a:rPr lang="en-US" dirty="0">
                <a:solidFill>
                  <a:srgbClr val="0C0C0C"/>
                </a:solidFill>
                <a:effectLst/>
                <a:ea typeface="Times New Roman" panose="02020603050405020304" pitchFamily="18" charset="0"/>
              </a:rPr>
              <a:t>.</a:t>
            </a:r>
            <a:endParaRPr lang="en-IN" dirty="0">
              <a:effectLst/>
              <a:ea typeface="Times New Roman" panose="02020603050405020304" pitchFamily="18" charset="0"/>
            </a:endParaRPr>
          </a:p>
          <a:p>
            <a:pPr marL="285750" lvl="0" indent="-285750">
              <a:spcBef>
                <a:spcPts val="860"/>
              </a:spcBef>
              <a:buFont typeface="Wingdings" panose="05000000000000000000" pitchFamily="2" charset="2"/>
              <a:buChar char="§"/>
              <a:tabLst>
                <a:tab pos="982980" algn="l"/>
                <a:tab pos="983615" algn="l"/>
              </a:tabLst>
            </a:pPr>
            <a:r>
              <a:rPr lang="en-US" b="1" dirty="0">
                <a:effectLst/>
                <a:ea typeface="Times New Roman" panose="02020603050405020304" pitchFamily="18" charset="0"/>
              </a:rPr>
              <a:t>To</a:t>
            </a:r>
            <a:r>
              <a:rPr lang="en-US" b="1" spc="30" dirty="0">
                <a:effectLst/>
                <a:ea typeface="Times New Roman" panose="02020603050405020304" pitchFamily="18" charset="0"/>
              </a:rPr>
              <a:t> </a:t>
            </a:r>
            <a:r>
              <a:rPr lang="en-US" b="1" dirty="0">
                <a:effectLst/>
                <a:ea typeface="Times New Roman" panose="02020603050405020304" pitchFamily="18" charset="0"/>
              </a:rPr>
              <a:t>determine</a:t>
            </a:r>
            <a:r>
              <a:rPr lang="en-US" b="1" spc="30" dirty="0">
                <a:effectLst/>
                <a:ea typeface="Times New Roman" panose="02020603050405020304" pitchFamily="18" charset="0"/>
              </a:rPr>
              <a:t> </a:t>
            </a:r>
            <a:r>
              <a:rPr lang="en-US" b="1" dirty="0">
                <a:effectLst/>
                <a:ea typeface="Times New Roman" panose="02020603050405020304" pitchFamily="18" charset="0"/>
              </a:rPr>
              <a:t>the</a:t>
            </a:r>
            <a:r>
              <a:rPr lang="en-US" b="1" spc="35" dirty="0">
                <a:effectLst/>
                <a:ea typeface="Times New Roman" panose="02020603050405020304" pitchFamily="18" charset="0"/>
              </a:rPr>
              <a:t> </a:t>
            </a:r>
            <a:r>
              <a:rPr lang="en-US" b="1" dirty="0">
                <a:effectLst/>
                <a:ea typeface="Times New Roman" panose="02020603050405020304" pitchFamily="18" charset="0"/>
              </a:rPr>
              <a:t>average</a:t>
            </a:r>
            <a:r>
              <a:rPr lang="en-US" b="1" spc="35" dirty="0">
                <a:effectLst/>
                <a:ea typeface="Times New Roman" panose="02020603050405020304" pitchFamily="18" charset="0"/>
              </a:rPr>
              <a:t> </a:t>
            </a:r>
            <a:r>
              <a:rPr lang="en-US" b="1" dirty="0">
                <a:effectLst/>
                <a:ea typeface="Times New Roman" panose="02020603050405020304" pitchFamily="18" charset="0"/>
              </a:rPr>
              <a:t>speed</a:t>
            </a:r>
            <a:r>
              <a:rPr lang="en-US" b="1" spc="10" dirty="0">
                <a:effectLst/>
                <a:ea typeface="Times New Roman" panose="02020603050405020304" pitchFamily="18" charset="0"/>
              </a:rPr>
              <a:t> </a:t>
            </a:r>
            <a:r>
              <a:rPr lang="en-US" b="1" dirty="0">
                <a:effectLst/>
                <a:ea typeface="Times New Roman" panose="02020603050405020304" pitchFamily="18" charset="0"/>
              </a:rPr>
              <a:t>of</a:t>
            </a:r>
            <a:r>
              <a:rPr lang="en-US" b="1" spc="35" dirty="0">
                <a:effectLst/>
                <a:ea typeface="Times New Roman" panose="02020603050405020304" pitchFamily="18" charset="0"/>
              </a:rPr>
              <a:t> </a:t>
            </a:r>
            <a:r>
              <a:rPr lang="en-US" b="1" dirty="0">
                <a:effectLst/>
                <a:ea typeface="Times New Roman" panose="02020603050405020304" pitchFamily="18" charset="0"/>
              </a:rPr>
              <a:t>diesel</a:t>
            </a:r>
            <a:r>
              <a:rPr lang="en-US" b="1" spc="15" dirty="0">
                <a:effectLst/>
                <a:ea typeface="Times New Roman" panose="02020603050405020304" pitchFamily="18" charset="0"/>
              </a:rPr>
              <a:t> </a:t>
            </a:r>
            <a:r>
              <a:rPr lang="en-US" b="1" dirty="0">
                <a:effectLst/>
                <a:ea typeface="Times New Roman" panose="02020603050405020304" pitchFamily="18" charset="0"/>
              </a:rPr>
              <a:t>and</a:t>
            </a:r>
            <a:r>
              <a:rPr lang="en-US" b="1" spc="30" dirty="0">
                <a:effectLst/>
                <a:ea typeface="Times New Roman" panose="02020603050405020304" pitchFamily="18" charset="0"/>
              </a:rPr>
              <a:t> </a:t>
            </a:r>
            <a:r>
              <a:rPr lang="en-US" b="1" dirty="0">
                <a:effectLst/>
                <a:ea typeface="Times New Roman" panose="02020603050405020304" pitchFamily="18" charset="0"/>
              </a:rPr>
              <a:t>electric</a:t>
            </a:r>
            <a:r>
              <a:rPr lang="en-US" b="1" spc="35" dirty="0">
                <a:effectLst/>
                <a:ea typeface="Times New Roman" panose="02020603050405020304" pitchFamily="18" charset="0"/>
              </a:rPr>
              <a:t> </a:t>
            </a:r>
            <a:r>
              <a:rPr lang="en-US" b="1" dirty="0">
                <a:effectLst/>
                <a:ea typeface="Times New Roman" panose="02020603050405020304" pitchFamily="18" charset="0"/>
              </a:rPr>
              <a:t>trains. </a:t>
            </a:r>
          </a:p>
          <a:p>
            <a:pPr lvl="0">
              <a:spcBef>
                <a:spcPts val="860"/>
              </a:spcBef>
              <a:tabLst>
                <a:tab pos="982980" algn="l"/>
                <a:tab pos="983615" algn="l"/>
              </a:tabLst>
            </a:pPr>
            <a:endParaRPr lang="en-IN" dirty="0">
              <a:effectLst/>
              <a:ea typeface="Times New Roman" panose="02020603050405020304" pitchFamily="18" charset="0"/>
            </a:endParaRPr>
          </a:p>
          <a:p>
            <a:pPr marL="285750" marR="767080" lvl="0" indent="-285750">
              <a:lnSpc>
                <a:spcPct val="100000"/>
              </a:lnSpc>
              <a:buFont typeface="Wingdings" panose="05000000000000000000" pitchFamily="2" charset="2"/>
              <a:buChar char="§"/>
              <a:tabLst>
                <a:tab pos="982980" algn="l"/>
                <a:tab pos="983615" algn="l"/>
              </a:tabLst>
            </a:pPr>
            <a:r>
              <a:rPr lang="en-US" b="1" dirty="0">
                <a:effectLst/>
                <a:ea typeface="Times New Roman" panose="02020603050405020304" pitchFamily="18" charset="0"/>
              </a:rPr>
              <a:t>To</a:t>
            </a:r>
            <a:r>
              <a:rPr lang="en-US" b="1" spc="40" dirty="0">
                <a:effectLst/>
                <a:ea typeface="Times New Roman" panose="02020603050405020304" pitchFamily="18" charset="0"/>
              </a:rPr>
              <a:t> </a:t>
            </a:r>
            <a:r>
              <a:rPr lang="en-US" b="1" dirty="0">
                <a:effectLst/>
                <a:ea typeface="Times New Roman" panose="02020603050405020304" pitchFamily="18" charset="0"/>
              </a:rPr>
              <a:t>check</a:t>
            </a:r>
            <a:r>
              <a:rPr lang="en-US" b="1" spc="35" dirty="0">
                <a:effectLst/>
                <a:ea typeface="Times New Roman" panose="02020603050405020304" pitchFamily="18" charset="0"/>
              </a:rPr>
              <a:t> </a:t>
            </a:r>
            <a:r>
              <a:rPr lang="en-US" b="1" dirty="0">
                <a:effectLst/>
                <a:ea typeface="Times New Roman" panose="02020603050405020304" pitchFamily="18" charset="0"/>
              </a:rPr>
              <a:t>the</a:t>
            </a:r>
            <a:r>
              <a:rPr lang="en-US" b="1" spc="55" dirty="0">
                <a:effectLst/>
                <a:ea typeface="Times New Roman" panose="02020603050405020304" pitchFamily="18" charset="0"/>
              </a:rPr>
              <a:t> </a:t>
            </a:r>
            <a:r>
              <a:rPr lang="en-US" b="1" dirty="0">
                <a:effectLst/>
                <a:ea typeface="Times New Roman" panose="02020603050405020304" pitchFamily="18" charset="0"/>
              </a:rPr>
              <a:t>significant</a:t>
            </a:r>
            <a:r>
              <a:rPr lang="en-US" b="1" spc="50" dirty="0">
                <a:effectLst/>
                <a:ea typeface="Times New Roman" panose="02020603050405020304" pitchFamily="18" charset="0"/>
              </a:rPr>
              <a:t> </a:t>
            </a:r>
            <a:r>
              <a:rPr lang="en-US" b="1" dirty="0">
                <a:effectLst/>
                <a:ea typeface="Times New Roman" panose="02020603050405020304" pitchFamily="18" charset="0"/>
              </a:rPr>
              <a:t>difference</a:t>
            </a:r>
            <a:r>
              <a:rPr lang="en-US" b="1" spc="45" dirty="0">
                <a:effectLst/>
                <a:ea typeface="Times New Roman" panose="02020603050405020304" pitchFamily="18" charset="0"/>
              </a:rPr>
              <a:t> </a:t>
            </a:r>
            <a:r>
              <a:rPr lang="en-US" b="1" dirty="0">
                <a:effectLst/>
                <a:ea typeface="Times New Roman" panose="02020603050405020304" pitchFamily="18" charset="0"/>
              </a:rPr>
              <a:t>between</a:t>
            </a:r>
            <a:r>
              <a:rPr lang="en-US" b="1" spc="35" dirty="0">
                <a:effectLst/>
                <a:ea typeface="Times New Roman" panose="02020603050405020304" pitchFamily="18" charset="0"/>
              </a:rPr>
              <a:t> </a:t>
            </a:r>
            <a:r>
              <a:rPr lang="en-US" b="1" dirty="0">
                <a:effectLst/>
                <a:ea typeface="Times New Roman" panose="02020603050405020304" pitchFamily="18" charset="0"/>
              </a:rPr>
              <a:t>different</a:t>
            </a:r>
            <a:r>
              <a:rPr lang="en-US" b="1" spc="40" dirty="0">
                <a:effectLst/>
                <a:ea typeface="Times New Roman" panose="02020603050405020304" pitchFamily="18" charset="0"/>
              </a:rPr>
              <a:t> </a:t>
            </a:r>
            <a:r>
              <a:rPr lang="en-US" b="1" dirty="0">
                <a:effectLst/>
                <a:ea typeface="Times New Roman" panose="02020603050405020304" pitchFamily="18" charset="0"/>
              </a:rPr>
              <a:t>railway</a:t>
            </a:r>
            <a:r>
              <a:rPr lang="en-US" b="1" spc="30" dirty="0">
                <a:effectLst/>
                <a:ea typeface="Times New Roman" panose="02020603050405020304" pitchFamily="18" charset="0"/>
              </a:rPr>
              <a:t> </a:t>
            </a:r>
            <a:r>
              <a:rPr lang="en-US" b="1" dirty="0">
                <a:effectLst/>
                <a:ea typeface="Times New Roman" panose="02020603050405020304" pitchFamily="18" charset="0"/>
              </a:rPr>
              <a:t>zones </a:t>
            </a:r>
            <a:r>
              <a:rPr lang="en-US" b="1" spc="-310" dirty="0">
                <a:effectLst/>
                <a:ea typeface="Times New Roman" panose="02020603050405020304" pitchFamily="18" charset="0"/>
              </a:rPr>
              <a:t> </a:t>
            </a:r>
            <a:r>
              <a:rPr lang="en-US" b="1" dirty="0">
                <a:effectLst/>
                <a:ea typeface="Times New Roman" panose="02020603050405020304" pitchFamily="18" charset="0"/>
              </a:rPr>
              <a:t>regarding</a:t>
            </a:r>
            <a:r>
              <a:rPr lang="en-US" b="1" spc="20" dirty="0">
                <a:effectLst/>
                <a:ea typeface="Times New Roman" panose="02020603050405020304" pitchFamily="18" charset="0"/>
              </a:rPr>
              <a:t> </a:t>
            </a:r>
            <a:r>
              <a:rPr lang="en-US" b="1" dirty="0">
                <a:effectLst/>
                <a:ea typeface="Times New Roman" panose="02020603050405020304" pitchFamily="18" charset="0"/>
              </a:rPr>
              <a:t>the</a:t>
            </a:r>
            <a:r>
              <a:rPr lang="en-US" b="1" spc="20" dirty="0">
                <a:effectLst/>
                <a:ea typeface="Times New Roman" panose="02020603050405020304" pitchFamily="18" charset="0"/>
              </a:rPr>
              <a:t> </a:t>
            </a:r>
            <a:r>
              <a:rPr lang="en-US" b="1" dirty="0">
                <a:effectLst/>
                <a:ea typeface="Times New Roman" panose="02020603050405020304" pitchFamily="18" charset="0"/>
              </a:rPr>
              <a:t>level of</a:t>
            </a:r>
            <a:r>
              <a:rPr lang="en-US" b="1" spc="10" dirty="0">
                <a:effectLst/>
                <a:ea typeface="Times New Roman" panose="02020603050405020304" pitchFamily="18" charset="0"/>
              </a:rPr>
              <a:t> </a:t>
            </a:r>
            <a:r>
              <a:rPr lang="en-US" b="1" dirty="0">
                <a:effectLst/>
                <a:ea typeface="Times New Roman" panose="02020603050405020304" pitchFamily="18" charset="0"/>
              </a:rPr>
              <a:t>electrification in</a:t>
            </a:r>
            <a:r>
              <a:rPr lang="en-US" b="1" spc="10" dirty="0">
                <a:effectLst/>
                <a:ea typeface="Times New Roman" panose="02020603050405020304" pitchFamily="18" charset="0"/>
              </a:rPr>
              <a:t> </a:t>
            </a:r>
            <a:r>
              <a:rPr lang="en-US" b="1" dirty="0">
                <a:effectLst/>
                <a:ea typeface="Times New Roman" panose="02020603050405020304" pitchFamily="18" charset="0"/>
              </a:rPr>
              <a:t>different</a:t>
            </a:r>
            <a:r>
              <a:rPr lang="en-US" b="1" spc="20" dirty="0">
                <a:effectLst/>
                <a:ea typeface="Times New Roman" panose="02020603050405020304" pitchFamily="18" charset="0"/>
              </a:rPr>
              <a:t> </a:t>
            </a:r>
            <a:r>
              <a:rPr lang="en-US" b="1" dirty="0">
                <a:effectLst/>
                <a:ea typeface="Times New Roman" panose="02020603050405020304" pitchFamily="18" charset="0"/>
              </a:rPr>
              <a:t>years.</a:t>
            </a:r>
          </a:p>
          <a:p>
            <a:pPr marR="767080" lvl="0">
              <a:lnSpc>
                <a:spcPct val="100000"/>
              </a:lnSpc>
              <a:tabLst>
                <a:tab pos="982980" algn="l"/>
                <a:tab pos="983615" algn="l"/>
              </a:tabLst>
            </a:pPr>
            <a:endParaRPr lang="en-IN" dirty="0">
              <a:effectLst/>
              <a:ea typeface="Times New Roman" panose="02020603050405020304" pitchFamily="18" charset="0"/>
            </a:endParaRPr>
          </a:p>
          <a:p>
            <a:pPr marL="285750" marR="1146175" lvl="0" indent="-285750">
              <a:lnSpc>
                <a:spcPct val="100000"/>
              </a:lnSpc>
              <a:buFont typeface="Wingdings" panose="05000000000000000000" pitchFamily="2" charset="2"/>
              <a:buChar char="§"/>
              <a:tabLst>
                <a:tab pos="982980" algn="l"/>
                <a:tab pos="983615" algn="l"/>
              </a:tabLst>
            </a:pPr>
            <a:r>
              <a:rPr lang="en-US" b="1" dirty="0">
                <a:effectLst/>
                <a:ea typeface="Times New Roman" panose="02020603050405020304" pitchFamily="18" charset="0"/>
              </a:rPr>
              <a:t>To</a:t>
            </a:r>
            <a:r>
              <a:rPr lang="en-US" b="1" spc="35" dirty="0">
                <a:effectLst/>
                <a:ea typeface="Times New Roman" panose="02020603050405020304" pitchFamily="18" charset="0"/>
              </a:rPr>
              <a:t> </a:t>
            </a:r>
            <a:r>
              <a:rPr lang="en-US" b="1" dirty="0">
                <a:effectLst/>
                <a:ea typeface="Times New Roman" panose="02020603050405020304" pitchFamily="18" charset="0"/>
              </a:rPr>
              <a:t>check</a:t>
            </a:r>
            <a:r>
              <a:rPr lang="en-US" b="1" spc="35" dirty="0">
                <a:effectLst/>
                <a:ea typeface="Times New Roman" panose="02020603050405020304" pitchFamily="18" charset="0"/>
              </a:rPr>
              <a:t> </a:t>
            </a:r>
            <a:r>
              <a:rPr lang="en-US" b="1" dirty="0">
                <a:effectLst/>
                <a:ea typeface="Times New Roman" panose="02020603050405020304" pitchFamily="18" charset="0"/>
              </a:rPr>
              <a:t>the</a:t>
            </a:r>
            <a:r>
              <a:rPr lang="en-US" b="1" spc="50" dirty="0">
                <a:effectLst/>
                <a:ea typeface="Times New Roman" panose="02020603050405020304" pitchFamily="18" charset="0"/>
              </a:rPr>
              <a:t> </a:t>
            </a:r>
            <a:r>
              <a:rPr lang="en-US" b="1" dirty="0">
                <a:effectLst/>
                <a:ea typeface="Times New Roman" panose="02020603050405020304" pitchFamily="18" charset="0"/>
              </a:rPr>
              <a:t>significant</a:t>
            </a:r>
            <a:r>
              <a:rPr lang="en-US" b="1" spc="50" dirty="0">
                <a:effectLst/>
                <a:ea typeface="Times New Roman" panose="02020603050405020304" pitchFamily="18" charset="0"/>
              </a:rPr>
              <a:t> </a:t>
            </a:r>
            <a:r>
              <a:rPr lang="en-US" b="1" dirty="0">
                <a:effectLst/>
                <a:ea typeface="Times New Roman" panose="02020603050405020304" pitchFamily="18" charset="0"/>
              </a:rPr>
              <a:t>difference</a:t>
            </a:r>
            <a:r>
              <a:rPr lang="en-US" b="1" spc="40" dirty="0">
                <a:effectLst/>
                <a:ea typeface="Times New Roman" panose="02020603050405020304" pitchFamily="18" charset="0"/>
              </a:rPr>
              <a:t> </a:t>
            </a:r>
            <a:r>
              <a:rPr lang="en-US" b="1" dirty="0">
                <a:effectLst/>
                <a:ea typeface="Times New Roman" panose="02020603050405020304" pitchFamily="18" charset="0"/>
              </a:rPr>
              <a:t>between</a:t>
            </a:r>
            <a:r>
              <a:rPr lang="en-US" b="1" spc="35" dirty="0">
                <a:effectLst/>
                <a:ea typeface="Times New Roman" panose="02020603050405020304" pitchFamily="18" charset="0"/>
              </a:rPr>
              <a:t> </a:t>
            </a:r>
            <a:r>
              <a:rPr lang="en-US" b="1" dirty="0">
                <a:effectLst/>
                <a:ea typeface="Times New Roman" panose="02020603050405020304" pitchFamily="18" charset="0"/>
              </a:rPr>
              <a:t>freight</a:t>
            </a:r>
            <a:r>
              <a:rPr lang="en-US" b="1" spc="40" dirty="0">
                <a:effectLst/>
                <a:ea typeface="Times New Roman" panose="02020603050405020304" pitchFamily="18" charset="0"/>
              </a:rPr>
              <a:t> </a:t>
            </a:r>
            <a:r>
              <a:rPr lang="en-US" b="1" dirty="0">
                <a:effectLst/>
                <a:ea typeface="Times New Roman" panose="02020603050405020304" pitchFamily="18" charset="0"/>
              </a:rPr>
              <a:t>trains</a:t>
            </a:r>
            <a:r>
              <a:rPr lang="en-US" b="1" spc="30" dirty="0">
                <a:effectLst/>
                <a:ea typeface="Times New Roman" panose="02020603050405020304" pitchFamily="18" charset="0"/>
              </a:rPr>
              <a:t> </a:t>
            </a:r>
            <a:r>
              <a:rPr lang="en-US" b="1" dirty="0">
                <a:effectLst/>
                <a:ea typeface="Times New Roman" panose="02020603050405020304" pitchFamily="18" charset="0"/>
              </a:rPr>
              <a:t>and </a:t>
            </a:r>
            <a:r>
              <a:rPr lang="en-US" b="1" spc="-310" dirty="0">
                <a:effectLst/>
                <a:ea typeface="Times New Roman" panose="02020603050405020304" pitchFamily="18" charset="0"/>
              </a:rPr>
              <a:t> </a:t>
            </a:r>
            <a:r>
              <a:rPr lang="en-US" b="1" dirty="0">
                <a:effectLst/>
                <a:ea typeface="Times New Roman" panose="02020603050405020304" pitchFamily="18" charset="0"/>
              </a:rPr>
              <a:t>passenger trains.</a:t>
            </a:r>
          </a:p>
          <a:p>
            <a:pPr marR="1146175" lvl="0">
              <a:lnSpc>
                <a:spcPct val="100000"/>
              </a:lnSpc>
              <a:tabLst>
                <a:tab pos="982980" algn="l"/>
                <a:tab pos="983615" algn="l"/>
              </a:tabLst>
            </a:pPr>
            <a:endParaRPr lang="en-US" b="1" dirty="0">
              <a:effectLst/>
              <a:ea typeface="Times New Roman" panose="02020603050405020304" pitchFamily="18" charset="0"/>
            </a:endParaRPr>
          </a:p>
          <a:p>
            <a:pPr marL="285750" marR="812165" lvl="0" indent="-285750">
              <a:lnSpc>
                <a:spcPct val="100000"/>
              </a:lnSpc>
              <a:spcBef>
                <a:spcPts val="5"/>
              </a:spcBef>
              <a:spcAft>
                <a:spcPts val="0"/>
              </a:spcAft>
              <a:buFont typeface="Wingdings" panose="05000000000000000000" pitchFamily="2" charset="2"/>
              <a:buChar char="§"/>
              <a:tabLst>
                <a:tab pos="982980" algn="l"/>
                <a:tab pos="983615" algn="l"/>
              </a:tabLst>
            </a:pPr>
            <a:r>
              <a:rPr lang="en-US" b="1" dirty="0">
                <a:effectLst/>
                <a:ea typeface="Times New Roman" panose="02020603050405020304" pitchFamily="18" charset="0"/>
              </a:rPr>
              <a:t>To</a:t>
            </a:r>
            <a:r>
              <a:rPr lang="en-US" b="1" spc="35" dirty="0">
                <a:effectLst/>
                <a:ea typeface="Times New Roman" panose="02020603050405020304" pitchFamily="18" charset="0"/>
              </a:rPr>
              <a:t> </a:t>
            </a:r>
            <a:r>
              <a:rPr lang="en-US" b="1" dirty="0">
                <a:effectLst/>
                <a:ea typeface="Times New Roman" panose="02020603050405020304" pitchFamily="18" charset="0"/>
              </a:rPr>
              <a:t>determine</a:t>
            </a:r>
            <a:r>
              <a:rPr lang="en-US" b="1" spc="30" dirty="0">
                <a:effectLst/>
                <a:ea typeface="Times New Roman" panose="02020603050405020304" pitchFamily="18" charset="0"/>
              </a:rPr>
              <a:t> </a:t>
            </a:r>
            <a:r>
              <a:rPr lang="en-US" b="1" dirty="0">
                <a:effectLst/>
                <a:ea typeface="Times New Roman" panose="02020603050405020304" pitchFamily="18" charset="0"/>
              </a:rPr>
              <a:t>the</a:t>
            </a:r>
            <a:r>
              <a:rPr lang="en-US" b="1" spc="40" dirty="0">
                <a:effectLst/>
                <a:ea typeface="Times New Roman" panose="02020603050405020304" pitchFamily="18" charset="0"/>
              </a:rPr>
              <a:t> </a:t>
            </a:r>
            <a:r>
              <a:rPr lang="en-US" b="1" dirty="0">
                <a:effectLst/>
                <a:ea typeface="Times New Roman" panose="02020603050405020304" pitchFamily="18" charset="0"/>
              </a:rPr>
              <a:t>share</a:t>
            </a:r>
            <a:r>
              <a:rPr lang="en-US" b="1" spc="20" dirty="0">
                <a:effectLst/>
                <a:ea typeface="Times New Roman" panose="02020603050405020304" pitchFamily="18" charset="0"/>
              </a:rPr>
              <a:t> </a:t>
            </a:r>
            <a:r>
              <a:rPr lang="en-US" b="1" dirty="0">
                <a:effectLst/>
                <a:ea typeface="Times New Roman" panose="02020603050405020304" pitchFamily="18" charset="0"/>
              </a:rPr>
              <a:t>of</a:t>
            </a:r>
            <a:r>
              <a:rPr lang="en-US" b="1" spc="45" dirty="0">
                <a:effectLst/>
                <a:ea typeface="Times New Roman" panose="02020603050405020304" pitchFamily="18" charset="0"/>
              </a:rPr>
              <a:t> </a:t>
            </a:r>
            <a:r>
              <a:rPr lang="en-US" b="1" dirty="0">
                <a:effectLst/>
                <a:ea typeface="Times New Roman" panose="02020603050405020304" pitchFamily="18" charset="0"/>
              </a:rPr>
              <a:t>freight</a:t>
            </a:r>
            <a:r>
              <a:rPr lang="en-US" b="1" spc="50" dirty="0">
                <a:effectLst/>
                <a:ea typeface="Times New Roman" panose="02020603050405020304" pitchFamily="18" charset="0"/>
              </a:rPr>
              <a:t> </a:t>
            </a:r>
            <a:r>
              <a:rPr lang="en-US" b="1" dirty="0">
                <a:effectLst/>
                <a:ea typeface="Times New Roman" panose="02020603050405020304" pitchFamily="18" charset="0"/>
              </a:rPr>
              <a:t>movement</a:t>
            </a:r>
            <a:r>
              <a:rPr lang="en-US" b="1" spc="25" dirty="0">
                <a:effectLst/>
                <a:ea typeface="Times New Roman" panose="02020603050405020304" pitchFamily="18" charset="0"/>
              </a:rPr>
              <a:t> </a:t>
            </a:r>
            <a:r>
              <a:rPr lang="en-US" b="1" dirty="0">
                <a:effectLst/>
                <a:ea typeface="Times New Roman" panose="02020603050405020304" pitchFamily="18" charset="0"/>
              </a:rPr>
              <a:t>by</a:t>
            </a:r>
            <a:r>
              <a:rPr lang="en-US" b="1" spc="10" dirty="0">
                <a:effectLst/>
                <a:ea typeface="Times New Roman" panose="02020603050405020304" pitchFamily="18" charset="0"/>
              </a:rPr>
              <a:t> </a:t>
            </a:r>
            <a:r>
              <a:rPr lang="en-US" b="1" dirty="0">
                <a:effectLst/>
                <a:ea typeface="Times New Roman" panose="02020603050405020304" pitchFamily="18" charset="0"/>
              </a:rPr>
              <a:t>different</a:t>
            </a:r>
            <a:r>
              <a:rPr lang="en-US" b="1" spc="35" dirty="0">
                <a:effectLst/>
                <a:ea typeface="Times New Roman" panose="02020603050405020304" pitchFamily="18" charset="0"/>
              </a:rPr>
              <a:t> </a:t>
            </a:r>
            <a:r>
              <a:rPr lang="en-US" b="1" dirty="0">
                <a:effectLst/>
                <a:ea typeface="Times New Roman" panose="02020603050405020304" pitchFamily="18" charset="0"/>
              </a:rPr>
              <a:t>modes</a:t>
            </a:r>
            <a:r>
              <a:rPr lang="en-US" b="1" spc="45" dirty="0">
                <a:effectLst/>
                <a:ea typeface="Times New Roman" panose="02020603050405020304" pitchFamily="18" charset="0"/>
              </a:rPr>
              <a:t> </a:t>
            </a:r>
            <a:r>
              <a:rPr lang="en-US" b="1" dirty="0">
                <a:effectLst/>
                <a:ea typeface="Times New Roman" panose="02020603050405020304" pitchFamily="18" charset="0"/>
              </a:rPr>
              <a:t>of </a:t>
            </a:r>
            <a:r>
              <a:rPr lang="en-US" b="1" spc="-310" dirty="0">
                <a:effectLst/>
                <a:ea typeface="Times New Roman" panose="02020603050405020304" pitchFamily="18" charset="0"/>
              </a:rPr>
              <a:t> </a:t>
            </a:r>
            <a:r>
              <a:rPr lang="en-US" b="1" dirty="0">
                <a:effectLst/>
                <a:ea typeface="Times New Roman" panose="02020603050405020304" pitchFamily="18" charset="0"/>
              </a:rPr>
              <a:t>transport.</a:t>
            </a:r>
            <a:endParaRPr lang="en-IN" b="1" dirty="0">
              <a:effectLst/>
              <a:ea typeface="Times New Roman" panose="02020603050405020304" pitchFamily="18" charset="0"/>
            </a:endParaRPr>
          </a:p>
          <a:p>
            <a:pPr marL="742950" marR="901065" lvl="1" indent="-285750">
              <a:lnSpc>
                <a:spcPct val="100000"/>
              </a:lnSpc>
              <a:spcAft>
                <a:spcPts val="0"/>
              </a:spcAft>
              <a:buSzPts val="1300"/>
              <a:buFont typeface="Wingdings" panose="05000000000000000000" pitchFamily="2" charset="2"/>
              <a:buChar char="§"/>
              <a:tabLst>
                <a:tab pos="1628140" algn="l"/>
              </a:tabLst>
            </a:pPr>
            <a:r>
              <a:rPr lang="en-US" b="1" dirty="0">
                <a:effectLst/>
                <a:ea typeface="Wingdings" panose="05000000000000000000" pitchFamily="2" charset="2"/>
                <a:cs typeface="Wingdings" panose="05000000000000000000" pitchFamily="2" charset="2"/>
              </a:rPr>
              <a:t>Forecasting</a:t>
            </a:r>
            <a:r>
              <a:rPr lang="en-US" b="1" spc="3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freight</a:t>
            </a:r>
            <a:r>
              <a:rPr lang="en-US" b="1" spc="4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movement</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by</a:t>
            </a:r>
            <a:r>
              <a:rPr lang="en-US" b="1" spc="1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railway</a:t>
            </a:r>
            <a:r>
              <a:rPr lang="en-US" b="1" spc="3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up</a:t>
            </a:r>
            <a:r>
              <a:rPr lang="en-US" b="1" spc="4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to</a:t>
            </a:r>
            <a:r>
              <a:rPr lang="en-US" b="1" spc="4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the</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year </a:t>
            </a:r>
            <a:r>
              <a:rPr lang="en-US" b="1" spc="-31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2030.</a:t>
            </a:r>
            <a:endParaRPr lang="en-IN" dirty="0">
              <a:effectLst/>
              <a:ea typeface="Wingdings" panose="05000000000000000000" pitchFamily="2" charset="2"/>
              <a:cs typeface="Wingdings" panose="05000000000000000000" pitchFamily="2" charset="2"/>
            </a:endParaRPr>
          </a:p>
          <a:p>
            <a:pPr marL="742950" lvl="1" indent="-285750">
              <a:buSzPts val="1300"/>
              <a:buFont typeface="Wingdings" panose="05000000000000000000" pitchFamily="2" charset="2"/>
              <a:buChar char="§"/>
              <a:tabLst>
                <a:tab pos="1628140" algn="l"/>
              </a:tabLst>
            </a:pPr>
            <a:r>
              <a:rPr lang="en-US" b="1" dirty="0">
                <a:effectLst/>
                <a:ea typeface="Wingdings" panose="05000000000000000000" pitchFamily="2" charset="2"/>
                <a:cs typeface="Wingdings" panose="05000000000000000000" pitchFamily="2" charset="2"/>
              </a:rPr>
              <a:t>Forecasting</a:t>
            </a:r>
            <a:r>
              <a:rPr lang="en-US" b="1" spc="4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freight</a:t>
            </a:r>
            <a:r>
              <a:rPr lang="en-US" b="1" spc="4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movement</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by</a:t>
            </a:r>
            <a:r>
              <a:rPr lang="en-US" b="1" spc="1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road</a:t>
            </a:r>
            <a:r>
              <a:rPr lang="en-US" b="1" spc="4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up</a:t>
            </a:r>
            <a:r>
              <a:rPr lang="en-US" b="1" spc="4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to</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the</a:t>
            </a:r>
            <a:r>
              <a:rPr lang="en-US" b="1" spc="3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year</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2030.</a:t>
            </a:r>
            <a:endParaRPr lang="en-IN" b="1" dirty="0">
              <a:effectLst/>
              <a:ea typeface="Wingdings" panose="05000000000000000000" pitchFamily="2" charset="2"/>
              <a:cs typeface="Wingdings" panose="05000000000000000000" pitchFamily="2" charset="2"/>
            </a:endParaRPr>
          </a:p>
          <a:p>
            <a:pPr marL="742950" lvl="1" indent="-285750">
              <a:spcBef>
                <a:spcPts val="20"/>
              </a:spcBef>
              <a:spcAft>
                <a:spcPts val="0"/>
              </a:spcAft>
              <a:buSzPts val="1300"/>
              <a:buFont typeface="Wingdings" panose="05000000000000000000" pitchFamily="2" charset="2"/>
              <a:buChar char="§"/>
              <a:tabLst>
                <a:tab pos="1628140" algn="l"/>
              </a:tabLst>
            </a:pPr>
            <a:r>
              <a:rPr lang="en-US" b="1" dirty="0">
                <a:effectLst/>
                <a:ea typeface="Wingdings" panose="05000000000000000000" pitchFamily="2" charset="2"/>
                <a:cs typeface="Wingdings" panose="05000000000000000000" pitchFamily="2" charset="2"/>
              </a:rPr>
              <a:t>Forecasting</a:t>
            </a:r>
            <a:r>
              <a:rPr lang="en-US" b="1" spc="3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freight</a:t>
            </a:r>
            <a:r>
              <a:rPr lang="en-US" b="1" spc="4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movement</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by</a:t>
            </a:r>
            <a:r>
              <a:rPr lang="en-US" b="1" spc="1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air</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up</a:t>
            </a:r>
            <a:r>
              <a:rPr lang="en-US" b="1" spc="3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to</a:t>
            </a:r>
            <a:r>
              <a:rPr lang="en-US" b="1" spc="3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the</a:t>
            </a:r>
            <a:r>
              <a:rPr lang="en-US" b="1" spc="5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year</a:t>
            </a:r>
            <a:r>
              <a:rPr lang="en-US" b="1" spc="3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2030.</a:t>
            </a:r>
            <a:endParaRPr lang="en-IN" dirty="0">
              <a:effectLst/>
              <a:ea typeface="Wingdings" panose="05000000000000000000" pitchFamily="2" charset="2"/>
              <a:cs typeface="Wingdings" panose="05000000000000000000" pitchFamily="2" charset="2"/>
            </a:endParaRPr>
          </a:p>
          <a:p>
            <a:pPr marR="1146175" lvl="0">
              <a:lnSpc>
                <a:spcPct val="100000"/>
              </a:lnSpc>
              <a:tabLst>
                <a:tab pos="982980" algn="l"/>
                <a:tab pos="983615" algn="l"/>
              </a:tabLst>
            </a:pPr>
            <a:endParaRPr lang="en-IN" dirty="0">
              <a:effectLst/>
              <a:ea typeface="Times New Roman" panose="02020603050405020304" pitchFamily="18" charset="0"/>
            </a:endParaRPr>
          </a:p>
          <a:p>
            <a:pPr marL="285750" lvl="0" indent="-285750">
              <a:buFont typeface="Wingdings" panose="05000000000000000000" pitchFamily="2" charset="2"/>
              <a:buChar char="§"/>
              <a:tabLst>
                <a:tab pos="982980" algn="l"/>
                <a:tab pos="983615" algn="l"/>
              </a:tabLst>
            </a:pPr>
            <a:r>
              <a:rPr lang="en-US" b="1" dirty="0">
                <a:effectLst/>
                <a:ea typeface="Times New Roman" panose="02020603050405020304" pitchFamily="18" charset="0"/>
              </a:rPr>
              <a:t>To</a:t>
            </a:r>
            <a:r>
              <a:rPr lang="en-US" b="1" spc="30" dirty="0">
                <a:effectLst/>
                <a:ea typeface="Times New Roman" panose="02020603050405020304" pitchFamily="18" charset="0"/>
              </a:rPr>
              <a:t> </a:t>
            </a:r>
            <a:r>
              <a:rPr lang="en-US" b="1" dirty="0">
                <a:effectLst/>
                <a:ea typeface="Times New Roman" panose="02020603050405020304" pitchFamily="18" charset="0"/>
              </a:rPr>
              <a:t>determine</a:t>
            </a:r>
            <a:r>
              <a:rPr lang="en-US" b="1" spc="25" dirty="0">
                <a:effectLst/>
                <a:ea typeface="Times New Roman" panose="02020603050405020304" pitchFamily="18" charset="0"/>
              </a:rPr>
              <a:t> </a:t>
            </a:r>
            <a:r>
              <a:rPr lang="en-US" b="1" dirty="0">
                <a:effectLst/>
                <a:ea typeface="Times New Roman" panose="02020603050405020304" pitchFamily="18" charset="0"/>
              </a:rPr>
              <a:t>the</a:t>
            </a:r>
            <a:r>
              <a:rPr lang="en-US" b="1" spc="30" dirty="0">
                <a:effectLst/>
                <a:ea typeface="Times New Roman" panose="02020603050405020304" pitchFamily="18" charset="0"/>
              </a:rPr>
              <a:t> </a:t>
            </a:r>
            <a:r>
              <a:rPr lang="en-US" b="1" dirty="0">
                <a:effectLst/>
                <a:ea typeface="Times New Roman" panose="02020603050405020304" pitchFamily="18" charset="0"/>
              </a:rPr>
              <a:t>progress</a:t>
            </a:r>
            <a:r>
              <a:rPr lang="en-US" b="1" spc="50" dirty="0">
                <a:effectLst/>
                <a:ea typeface="Times New Roman" panose="02020603050405020304" pitchFamily="18" charset="0"/>
              </a:rPr>
              <a:t> </a:t>
            </a:r>
            <a:r>
              <a:rPr lang="en-US" b="1" dirty="0">
                <a:effectLst/>
                <a:ea typeface="Times New Roman" panose="02020603050405020304" pitchFamily="18" charset="0"/>
              </a:rPr>
              <a:t>of</a:t>
            </a:r>
            <a:r>
              <a:rPr lang="en-US" b="1" spc="30" dirty="0">
                <a:effectLst/>
                <a:ea typeface="Times New Roman" panose="02020603050405020304" pitchFamily="18" charset="0"/>
              </a:rPr>
              <a:t> </a:t>
            </a:r>
            <a:r>
              <a:rPr lang="en-US" b="1" dirty="0">
                <a:effectLst/>
                <a:ea typeface="Times New Roman" panose="02020603050405020304" pitchFamily="18" charset="0"/>
              </a:rPr>
              <a:t>infrastructure</a:t>
            </a:r>
            <a:r>
              <a:rPr lang="en-US" b="1" spc="30" dirty="0">
                <a:effectLst/>
                <a:ea typeface="Times New Roman" panose="02020603050405020304" pitchFamily="18" charset="0"/>
              </a:rPr>
              <a:t> </a:t>
            </a:r>
            <a:r>
              <a:rPr lang="en-US" b="1" dirty="0">
                <a:effectLst/>
                <a:ea typeface="Times New Roman" panose="02020603050405020304" pitchFamily="18" charset="0"/>
              </a:rPr>
              <a:t>in</a:t>
            </a:r>
            <a:r>
              <a:rPr lang="en-US" b="1" spc="30" dirty="0">
                <a:effectLst/>
                <a:ea typeface="Times New Roman" panose="02020603050405020304" pitchFamily="18" charset="0"/>
              </a:rPr>
              <a:t> </a:t>
            </a:r>
            <a:r>
              <a:rPr lang="en-US" b="1" dirty="0">
                <a:effectLst/>
                <a:ea typeface="Times New Roman" panose="02020603050405020304" pitchFamily="18" charset="0"/>
              </a:rPr>
              <a:t>Indian</a:t>
            </a:r>
            <a:r>
              <a:rPr lang="en-US" b="1" spc="45" dirty="0">
                <a:effectLst/>
                <a:ea typeface="Times New Roman" panose="02020603050405020304" pitchFamily="18" charset="0"/>
              </a:rPr>
              <a:t> </a:t>
            </a:r>
            <a:r>
              <a:rPr lang="en-US" b="1" dirty="0">
                <a:effectLst/>
                <a:ea typeface="Times New Roman" panose="02020603050405020304" pitchFamily="18" charset="0"/>
              </a:rPr>
              <a:t>railways.</a:t>
            </a:r>
            <a:endParaRPr lang="en-IN" b="1" dirty="0">
              <a:effectLst/>
              <a:ea typeface="Times New Roman" panose="02020603050405020304" pitchFamily="18" charset="0"/>
            </a:endParaRPr>
          </a:p>
          <a:p>
            <a:pPr marL="742950" lvl="1" indent="-285750">
              <a:spcBef>
                <a:spcPts val="10"/>
              </a:spcBef>
              <a:spcAft>
                <a:spcPts val="0"/>
              </a:spcAft>
              <a:buSzPts val="1300"/>
              <a:buFont typeface="Wingdings" panose="05000000000000000000" pitchFamily="2" charset="2"/>
              <a:buChar char="§"/>
              <a:tabLst>
                <a:tab pos="1628140" algn="l"/>
              </a:tabLst>
            </a:pPr>
            <a:r>
              <a:rPr lang="en-US" b="1" dirty="0">
                <a:effectLst/>
                <a:ea typeface="Wingdings" panose="05000000000000000000" pitchFamily="2" charset="2"/>
                <a:cs typeface="Wingdings" panose="05000000000000000000" pitchFamily="2" charset="2"/>
              </a:rPr>
              <a:t>To</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forecast</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total</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route</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kilometers</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up</a:t>
            </a:r>
            <a:r>
              <a:rPr lang="en-US" b="1" spc="1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to</a:t>
            </a:r>
            <a:r>
              <a:rPr lang="en-US" b="1" spc="1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2030.</a:t>
            </a:r>
            <a:endParaRPr lang="en-IN" dirty="0">
              <a:effectLst/>
              <a:ea typeface="Wingdings" panose="05000000000000000000" pitchFamily="2" charset="2"/>
              <a:cs typeface="Wingdings" panose="05000000000000000000" pitchFamily="2" charset="2"/>
            </a:endParaRPr>
          </a:p>
          <a:p>
            <a:pPr marL="742950" lvl="1" indent="-285750">
              <a:spcBef>
                <a:spcPts val="20"/>
              </a:spcBef>
              <a:spcAft>
                <a:spcPts val="0"/>
              </a:spcAft>
              <a:buSzPts val="1300"/>
              <a:buFont typeface="Wingdings" panose="05000000000000000000" pitchFamily="2" charset="2"/>
              <a:buChar char="§"/>
              <a:tabLst>
                <a:tab pos="1628140" algn="l"/>
              </a:tabLst>
            </a:pPr>
            <a:r>
              <a:rPr lang="en-US" b="1" dirty="0">
                <a:effectLst/>
                <a:ea typeface="Wingdings" panose="05000000000000000000" pitchFamily="2" charset="2"/>
                <a:cs typeface="Wingdings" panose="05000000000000000000" pitchFamily="2" charset="2"/>
              </a:rPr>
              <a:t>To</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forecast</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electrified</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route</a:t>
            </a:r>
            <a:r>
              <a:rPr lang="en-US" b="1" spc="2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kilometers</a:t>
            </a:r>
            <a:r>
              <a:rPr lang="en-US" b="1" spc="1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up</a:t>
            </a:r>
            <a:r>
              <a:rPr lang="en-US" b="1" spc="4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to</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2030.</a:t>
            </a:r>
            <a:endParaRPr lang="en-IN" b="1" dirty="0">
              <a:effectLst/>
              <a:ea typeface="Wingdings" panose="05000000000000000000" pitchFamily="2" charset="2"/>
              <a:cs typeface="Wingdings" panose="05000000000000000000" pitchFamily="2" charset="2"/>
            </a:endParaRPr>
          </a:p>
          <a:p>
            <a:pPr marL="742950" lvl="1" indent="-285750">
              <a:spcBef>
                <a:spcPts val="15"/>
              </a:spcBef>
              <a:spcAft>
                <a:spcPts val="0"/>
              </a:spcAft>
              <a:buSzPts val="1300"/>
              <a:buFont typeface="Wingdings" panose="05000000000000000000" pitchFamily="2" charset="2"/>
              <a:buChar char="§"/>
              <a:tabLst>
                <a:tab pos="1628140" algn="l"/>
              </a:tabLst>
            </a:pPr>
            <a:r>
              <a:rPr lang="en-US" b="1" dirty="0">
                <a:effectLst/>
                <a:ea typeface="Wingdings" panose="05000000000000000000" pitchFamily="2" charset="2"/>
                <a:cs typeface="Wingdings" panose="05000000000000000000" pitchFamily="2" charset="2"/>
              </a:rPr>
              <a:t>To</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forecast</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non-electrified</a:t>
            </a:r>
            <a:r>
              <a:rPr lang="en-US" b="1" spc="2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route</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kilometers</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up</a:t>
            </a:r>
            <a:r>
              <a:rPr lang="en-US" b="1" spc="30"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to</a:t>
            </a:r>
            <a:r>
              <a:rPr lang="en-US" b="1" spc="45" dirty="0">
                <a:effectLst/>
                <a:ea typeface="Wingdings" panose="05000000000000000000" pitchFamily="2" charset="2"/>
                <a:cs typeface="Wingdings" panose="05000000000000000000" pitchFamily="2" charset="2"/>
              </a:rPr>
              <a:t> </a:t>
            </a:r>
            <a:r>
              <a:rPr lang="en-US" b="1" dirty="0">
                <a:effectLst/>
                <a:ea typeface="Wingdings" panose="05000000000000000000" pitchFamily="2" charset="2"/>
                <a:cs typeface="Wingdings" panose="05000000000000000000" pitchFamily="2" charset="2"/>
              </a:rPr>
              <a:t>2030.</a:t>
            </a:r>
            <a:endParaRPr lang="en-IN" dirty="0">
              <a:effectLst/>
              <a:ea typeface="Wingdings" panose="05000000000000000000" pitchFamily="2" charset="2"/>
              <a:cs typeface="Wingdings" panose="05000000000000000000" pitchFamily="2" charset="2"/>
            </a:endParaRPr>
          </a:p>
          <a:p>
            <a:pPr>
              <a:spcBef>
                <a:spcPts val="35"/>
              </a:spcBef>
            </a:pPr>
            <a:endParaRPr lang="en-IN" dirty="0">
              <a:effectLst/>
              <a:ea typeface="Times New Roman" panose="02020603050405020304" pitchFamily="18" charset="0"/>
            </a:endParaRPr>
          </a:p>
        </p:txBody>
      </p:sp>
      <p:pic>
        <p:nvPicPr>
          <p:cNvPr id="10" name="image30.jpeg">
            <a:extLst>
              <a:ext uri="{FF2B5EF4-FFF2-40B4-BE49-F238E27FC236}">
                <a16:creationId xmlns:a16="http://schemas.microsoft.com/office/drawing/2014/main" id="{6ABAC1F5-33C0-16DA-9AED-3B97A7A7648B}"/>
              </a:ext>
            </a:extLst>
          </p:cNvPr>
          <p:cNvPicPr>
            <a:picLocks noChangeAspect="1"/>
          </p:cNvPicPr>
          <p:nvPr/>
        </p:nvPicPr>
        <p:blipFill>
          <a:blip r:embed="rId4" cstate="print"/>
          <a:stretch>
            <a:fillRect/>
          </a:stretch>
        </p:blipFill>
        <p:spPr>
          <a:xfrm>
            <a:off x="3966294" y="339241"/>
            <a:ext cx="3885782" cy="809424"/>
          </a:xfrm>
          <a:prstGeom prst="rect">
            <a:avLst/>
          </a:prstGeom>
        </p:spPr>
      </p:pic>
      <p:sp>
        <p:nvSpPr>
          <p:cNvPr id="3" name="Rectangle: Rounded Corners 2">
            <a:extLst>
              <a:ext uri="{FF2B5EF4-FFF2-40B4-BE49-F238E27FC236}">
                <a16:creationId xmlns:a16="http://schemas.microsoft.com/office/drawing/2014/main" id="{989ED438-6E31-1E28-0163-AD6A45EB0966}"/>
              </a:ext>
            </a:extLst>
          </p:cNvPr>
          <p:cNvSpPr/>
          <p:nvPr/>
        </p:nvSpPr>
        <p:spPr>
          <a:xfrm>
            <a:off x="57473" y="6370001"/>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332CB238-90F3-5497-BCB0-47D9FD9D4645}"/>
              </a:ext>
            </a:extLst>
          </p:cNvPr>
          <p:cNvSpPr txBox="1"/>
          <p:nvPr/>
        </p:nvSpPr>
        <p:spPr>
          <a:xfrm>
            <a:off x="126298" y="6359313"/>
            <a:ext cx="511278" cy="461665"/>
          </a:xfrm>
          <a:prstGeom prst="rect">
            <a:avLst/>
          </a:prstGeom>
          <a:noFill/>
        </p:spPr>
        <p:txBody>
          <a:bodyPr wrap="square" rtlCol="0">
            <a:spAutoFit/>
          </a:bodyPr>
          <a:lstStyle/>
          <a:p>
            <a:r>
              <a:rPr lang="en-IN" sz="2400" b="1" dirty="0"/>
              <a:t>10</a:t>
            </a:r>
          </a:p>
        </p:txBody>
      </p:sp>
    </p:spTree>
    <p:extLst>
      <p:ext uri="{BB962C8B-B14F-4D97-AF65-F5344CB8AC3E}">
        <p14:creationId xmlns:p14="http://schemas.microsoft.com/office/powerpoint/2010/main" val="33229592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5BDB555-8A4A-6A3B-DD1E-21851BCC5716}"/>
              </a:ext>
            </a:extLst>
          </p:cNvPr>
          <p:cNvSpPr/>
          <p:nvPr/>
        </p:nvSpPr>
        <p:spPr>
          <a:xfrm>
            <a:off x="489155" y="478093"/>
            <a:ext cx="11213690" cy="5901813"/>
          </a:xfrm>
          <a:prstGeom prst="roundRect">
            <a:avLst/>
          </a:prstGeom>
          <a:solidFill>
            <a:schemeClr val="lt1">
              <a:alpha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3" name="Google Shape;531;p21">
            <a:extLst>
              <a:ext uri="{FF2B5EF4-FFF2-40B4-BE49-F238E27FC236}">
                <a16:creationId xmlns:a16="http://schemas.microsoft.com/office/drawing/2014/main" id="{4B9B70E6-E05B-9B7E-1328-A036A1D5E939}"/>
              </a:ext>
            </a:extLst>
          </p:cNvPr>
          <p:cNvSpPr txBox="1">
            <a:spLocks noGrp="1"/>
          </p:cNvSpPr>
          <p:nvPr>
            <p:ph type="title"/>
          </p:nvPr>
        </p:nvSpPr>
        <p:spPr>
          <a:xfrm>
            <a:off x="1557655" y="699770"/>
            <a:ext cx="3472180" cy="5403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3600" dirty="0">
                <a:gradFill>
                  <a:gsLst>
                    <a:gs pos="0">
                      <a:srgbClr val="012D86"/>
                    </a:gs>
                    <a:gs pos="100000">
                      <a:srgbClr val="0E2557"/>
                    </a:gs>
                  </a:gsLst>
                  <a:lin scaled="0"/>
                </a:gradFill>
                <a:effectLst>
                  <a:outerShdw blurRad="38100" dist="19050" dir="2700000" algn="tl" rotWithShape="0">
                    <a:schemeClr val="dk1">
                      <a:alpha val="40000"/>
                    </a:schemeClr>
                  </a:outerShdw>
                </a:effectLst>
              </a:rPr>
              <a:t>Data Collection</a:t>
            </a:r>
          </a:p>
        </p:txBody>
      </p:sp>
      <p:sp>
        <p:nvSpPr>
          <p:cNvPr id="14" name="Text Placeholder 1">
            <a:extLst>
              <a:ext uri="{FF2B5EF4-FFF2-40B4-BE49-F238E27FC236}">
                <a16:creationId xmlns:a16="http://schemas.microsoft.com/office/drawing/2014/main" id="{E7CEE26D-175D-1FD8-7A60-59E9526383B1}"/>
              </a:ext>
            </a:extLst>
          </p:cNvPr>
          <p:cNvSpPr txBox="1">
            <a:spLocks/>
          </p:cNvSpPr>
          <p:nvPr/>
        </p:nvSpPr>
        <p:spPr>
          <a:xfrm>
            <a:off x="1557655" y="1461832"/>
            <a:ext cx="8000365" cy="54038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buFont typeface="Arial" panose="020B0604020202020204" pitchFamily="34" charset="0"/>
              <a:buNone/>
              <a:tabLst>
                <a:tab pos="4838700" algn="l"/>
              </a:tabLst>
            </a:pPr>
            <a:r>
              <a:rPr lang="en-US" sz="2400" dirty="0">
                <a:latin typeface="Times New Roman" panose="02020603050405020304" pitchFamily="18" charset="0"/>
                <a:ea typeface="Calibri" panose="020F0502020204030204"/>
                <a:sym typeface="+mn-ea"/>
              </a:rPr>
              <a:t>In our project, we have used secondary data that have been collected from:</a:t>
            </a:r>
          </a:p>
        </p:txBody>
      </p:sp>
      <p:pic>
        <p:nvPicPr>
          <p:cNvPr id="15" name="Picture 7">
            <a:extLst>
              <a:ext uri="{FF2B5EF4-FFF2-40B4-BE49-F238E27FC236}">
                <a16:creationId xmlns:a16="http://schemas.microsoft.com/office/drawing/2014/main" id="{EAA8C532-8804-E002-8516-434BA6DAA00F}"/>
              </a:ext>
            </a:extLst>
          </p:cNvPr>
          <p:cNvPicPr>
            <a:picLocks noChangeAspect="1"/>
          </p:cNvPicPr>
          <p:nvPr/>
        </p:nvPicPr>
        <p:blipFill>
          <a:blip r:embed="rId3"/>
          <a:srcRect l="16125" t="34671" r="17511" b="34765"/>
          <a:stretch>
            <a:fillRect/>
          </a:stretch>
        </p:blipFill>
        <p:spPr>
          <a:xfrm>
            <a:off x="3043962" y="4188719"/>
            <a:ext cx="2436991" cy="862364"/>
          </a:xfrm>
          <a:prstGeom prst="rect">
            <a:avLst/>
          </a:prstGeom>
          <a:ln>
            <a:noFill/>
          </a:ln>
        </p:spPr>
      </p:pic>
      <p:pic>
        <p:nvPicPr>
          <p:cNvPr id="16" name="Picture 8">
            <a:extLst>
              <a:ext uri="{FF2B5EF4-FFF2-40B4-BE49-F238E27FC236}">
                <a16:creationId xmlns:a16="http://schemas.microsoft.com/office/drawing/2014/main" id="{9F916798-0675-274F-7CB3-B431C7D27F21}"/>
              </a:ext>
            </a:extLst>
          </p:cNvPr>
          <p:cNvPicPr>
            <a:picLocks noChangeAspect="1"/>
          </p:cNvPicPr>
          <p:nvPr/>
        </p:nvPicPr>
        <p:blipFill>
          <a:blip r:embed="rId4" cstate="print"/>
          <a:stretch>
            <a:fillRect/>
          </a:stretch>
        </p:blipFill>
        <p:spPr>
          <a:xfrm>
            <a:off x="6096000" y="2379038"/>
            <a:ext cx="3362953" cy="1343223"/>
          </a:xfrm>
          <a:prstGeom prst="rect">
            <a:avLst/>
          </a:prstGeom>
        </p:spPr>
      </p:pic>
      <p:pic>
        <p:nvPicPr>
          <p:cNvPr id="17" name="Picture 10">
            <a:extLst>
              <a:ext uri="{FF2B5EF4-FFF2-40B4-BE49-F238E27FC236}">
                <a16:creationId xmlns:a16="http://schemas.microsoft.com/office/drawing/2014/main" id="{40D84EDD-E5EB-AFEE-C11C-8AD824740A6C}"/>
              </a:ext>
            </a:extLst>
          </p:cNvPr>
          <p:cNvPicPr>
            <a:picLocks noChangeAspect="1"/>
          </p:cNvPicPr>
          <p:nvPr/>
        </p:nvPicPr>
        <p:blipFill>
          <a:blip r:embed="rId5" cstate="print"/>
          <a:srcRect l="14078" r="14991"/>
          <a:stretch>
            <a:fillRect/>
          </a:stretch>
        </p:blipFill>
        <p:spPr>
          <a:xfrm>
            <a:off x="6096000" y="4188719"/>
            <a:ext cx="2181219" cy="938713"/>
          </a:xfrm>
          <a:prstGeom prst="rect">
            <a:avLst/>
          </a:prstGeom>
        </p:spPr>
      </p:pic>
      <p:pic>
        <p:nvPicPr>
          <p:cNvPr id="18" name="Picture 6">
            <a:extLst>
              <a:ext uri="{FF2B5EF4-FFF2-40B4-BE49-F238E27FC236}">
                <a16:creationId xmlns:a16="http://schemas.microsoft.com/office/drawing/2014/main" id="{0D572E72-5E36-D8DB-4722-0B89A613983A}"/>
              </a:ext>
            </a:extLst>
          </p:cNvPr>
          <p:cNvPicPr>
            <a:picLocks noChangeAspect="1"/>
          </p:cNvPicPr>
          <p:nvPr/>
        </p:nvPicPr>
        <p:blipFill>
          <a:blip r:embed="rId6" cstate="print"/>
          <a:stretch>
            <a:fillRect/>
          </a:stretch>
        </p:blipFill>
        <p:spPr>
          <a:xfrm>
            <a:off x="3049061" y="2303500"/>
            <a:ext cx="1748019" cy="1418761"/>
          </a:xfrm>
          <a:prstGeom prst="rect">
            <a:avLst/>
          </a:prstGeom>
        </p:spPr>
      </p:pic>
      <p:cxnSp>
        <p:nvCxnSpPr>
          <p:cNvPr id="20" name="Straight Connector 19">
            <a:extLst>
              <a:ext uri="{FF2B5EF4-FFF2-40B4-BE49-F238E27FC236}">
                <a16:creationId xmlns:a16="http://schemas.microsoft.com/office/drawing/2014/main" id="{94754067-E225-7CCC-B259-D6C804ECD565}"/>
              </a:ext>
            </a:extLst>
          </p:cNvPr>
          <p:cNvCxnSpPr/>
          <p:nvPr/>
        </p:nvCxnSpPr>
        <p:spPr>
          <a:xfrm>
            <a:off x="5712542" y="2175400"/>
            <a:ext cx="0" cy="317285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B7CBEFE-68CB-F8B8-357D-7D508868944B}"/>
              </a:ext>
            </a:extLst>
          </p:cNvPr>
          <p:cNvCxnSpPr>
            <a:cxnSpLocks/>
          </p:cNvCxnSpPr>
          <p:nvPr/>
        </p:nvCxnSpPr>
        <p:spPr>
          <a:xfrm>
            <a:off x="3026389" y="3982064"/>
            <a:ext cx="6714199" cy="0"/>
          </a:xfrm>
          <a:prstGeom prst="line">
            <a:avLst/>
          </a:prstGeom>
        </p:spPr>
        <p:style>
          <a:lnRef idx="1">
            <a:schemeClr val="dk1"/>
          </a:lnRef>
          <a:fillRef idx="0">
            <a:schemeClr val="dk1"/>
          </a:fillRef>
          <a:effectRef idx="0">
            <a:schemeClr val="dk1"/>
          </a:effectRef>
          <a:fontRef idx="minor">
            <a:schemeClr val="tx1"/>
          </a:fontRef>
        </p:style>
      </p:cxnSp>
      <p:grpSp>
        <p:nvGrpSpPr>
          <p:cNvPr id="26" name="Google Shape;759;p50">
            <a:extLst>
              <a:ext uri="{FF2B5EF4-FFF2-40B4-BE49-F238E27FC236}">
                <a16:creationId xmlns:a16="http://schemas.microsoft.com/office/drawing/2014/main" id="{3495F567-FFE0-4BA9-A6B3-ADF5F022B8AE}"/>
              </a:ext>
            </a:extLst>
          </p:cNvPr>
          <p:cNvGrpSpPr/>
          <p:nvPr/>
        </p:nvGrpSpPr>
        <p:grpSpPr>
          <a:xfrm>
            <a:off x="1384101" y="699770"/>
            <a:ext cx="347107" cy="420111"/>
            <a:chOff x="584925" y="922575"/>
            <a:chExt cx="415200" cy="502525"/>
          </a:xfrm>
        </p:grpSpPr>
        <p:sp>
          <p:nvSpPr>
            <p:cNvPr id="27" name="Google Shape;760;p50">
              <a:extLst>
                <a:ext uri="{FF2B5EF4-FFF2-40B4-BE49-F238E27FC236}">
                  <a16:creationId xmlns:a16="http://schemas.microsoft.com/office/drawing/2014/main" id="{29D470BA-B270-55E1-1A52-84FBDFB9CE8C}"/>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8" name="Google Shape;761;p50">
              <a:extLst>
                <a:ext uri="{FF2B5EF4-FFF2-40B4-BE49-F238E27FC236}">
                  <a16:creationId xmlns:a16="http://schemas.microsoft.com/office/drawing/2014/main" id="{44F6AA49-4449-0381-4A63-27E628DEA595}"/>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9" name="Google Shape;762;p50">
              <a:extLst>
                <a:ext uri="{FF2B5EF4-FFF2-40B4-BE49-F238E27FC236}">
                  <a16:creationId xmlns:a16="http://schemas.microsoft.com/office/drawing/2014/main" id="{D6067547-12BF-EED2-5527-3F56610415FE}"/>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3" name="Rectangle: Rounded Corners 2">
            <a:extLst>
              <a:ext uri="{FF2B5EF4-FFF2-40B4-BE49-F238E27FC236}">
                <a16:creationId xmlns:a16="http://schemas.microsoft.com/office/drawing/2014/main" id="{E5D0C58A-B5EC-EB9C-72E3-E568F7874471}"/>
              </a:ext>
            </a:extLst>
          </p:cNvPr>
          <p:cNvSpPr/>
          <p:nvPr/>
        </p:nvSpPr>
        <p:spPr>
          <a:xfrm>
            <a:off x="66368" y="6299265"/>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893828EF-260F-E6D3-5F60-D7DD447DB302}"/>
              </a:ext>
            </a:extLst>
          </p:cNvPr>
          <p:cNvSpPr txBox="1"/>
          <p:nvPr/>
        </p:nvSpPr>
        <p:spPr>
          <a:xfrm>
            <a:off x="135193" y="6288203"/>
            <a:ext cx="511278" cy="461665"/>
          </a:xfrm>
          <a:prstGeom prst="rect">
            <a:avLst/>
          </a:prstGeom>
          <a:noFill/>
        </p:spPr>
        <p:txBody>
          <a:bodyPr wrap="square" rtlCol="0">
            <a:spAutoFit/>
          </a:bodyPr>
          <a:lstStyle/>
          <a:p>
            <a:r>
              <a:rPr lang="en-IN" sz="2400" b="1" dirty="0"/>
              <a:t>11</a:t>
            </a:r>
          </a:p>
        </p:txBody>
      </p:sp>
    </p:spTree>
    <p:extLst>
      <p:ext uri="{BB962C8B-B14F-4D97-AF65-F5344CB8AC3E}">
        <p14:creationId xmlns:p14="http://schemas.microsoft.com/office/powerpoint/2010/main" val="70523153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E83BD286-69DB-87B1-8D1C-0E2FAB7FB1D8}"/>
              </a:ext>
            </a:extLst>
          </p:cNvPr>
          <p:cNvSpPr/>
          <p:nvPr/>
        </p:nvSpPr>
        <p:spPr>
          <a:xfrm>
            <a:off x="373626" y="395748"/>
            <a:ext cx="11444748" cy="6066503"/>
          </a:xfrm>
          <a:prstGeom prst="roundRect">
            <a:avLst/>
          </a:prstGeom>
          <a:solidFill>
            <a:schemeClr val="lt1">
              <a:alpha val="94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grpSp>
        <p:nvGrpSpPr>
          <p:cNvPr id="88" name="Group 87">
            <a:extLst>
              <a:ext uri="{FF2B5EF4-FFF2-40B4-BE49-F238E27FC236}">
                <a16:creationId xmlns:a16="http://schemas.microsoft.com/office/drawing/2014/main" id="{9F135529-CBE6-45FF-FAE5-BDB6182C7989}"/>
              </a:ext>
            </a:extLst>
          </p:cNvPr>
          <p:cNvGrpSpPr/>
          <p:nvPr/>
        </p:nvGrpSpPr>
        <p:grpSpPr>
          <a:xfrm>
            <a:off x="1125687" y="2035292"/>
            <a:ext cx="9940625" cy="4157538"/>
            <a:chOff x="79104" y="1499166"/>
            <a:chExt cx="12028156" cy="5030621"/>
          </a:xfrm>
        </p:grpSpPr>
        <p:grpSp>
          <p:nvGrpSpPr>
            <p:cNvPr id="89" name="Group 88">
              <a:extLst>
                <a:ext uri="{FF2B5EF4-FFF2-40B4-BE49-F238E27FC236}">
                  <a16:creationId xmlns:a16="http://schemas.microsoft.com/office/drawing/2014/main" id="{BA400BFB-87D5-2813-965C-BAE1A357FF08}"/>
                </a:ext>
              </a:extLst>
            </p:cNvPr>
            <p:cNvGrpSpPr/>
            <p:nvPr/>
          </p:nvGrpSpPr>
          <p:grpSpPr>
            <a:xfrm>
              <a:off x="10455223" y="4646125"/>
              <a:ext cx="1652037" cy="1652037"/>
              <a:chOff x="-54398" y="1532764"/>
              <a:chExt cx="1855087" cy="1855087"/>
            </a:xfrm>
          </p:grpSpPr>
          <p:sp>
            <p:nvSpPr>
              <p:cNvPr id="125" name="Oval 124">
                <a:extLst>
                  <a:ext uri="{FF2B5EF4-FFF2-40B4-BE49-F238E27FC236}">
                    <a16:creationId xmlns:a16="http://schemas.microsoft.com/office/drawing/2014/main" id="{BC667BD0-8ED6-B8A8-9B6C-2501EB195C83}"/>
                  </a:ext>
                </a:extLst>
              </p:cNvPr>
              <p:cNvSpPr/>
              <p:nvPr/>
            </p:nvSpPr>
            <p:spPr>
              <a:xfrm>
                <a:off x="-54398" y="1532764"/>
                <a:ext cx="1855087" cy="1855087"/>
              </a:xfrm>
              <a:prstGeom prst="ellipse">
                <a:avLst/>
              </a:prstGeom>
              <a:solidFill>
                <a:srgbClr val="44546A">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3693C3D3-D669-89EB-3F11-F6278479D2B5}"/>
                  </a:ext>
                </a:extLst>
              </p:cNvPr>
              <p:cNvSpPr/>
              <p:nvPr/>
            </p:nvSpPr>
            <p:spPr>
              <a:xfrm>
                <a:off x="99688" y="1681672"/>
                <a:ext cx="1546916" cy="1546916"/>
              </a:xfrm>
              <a:prstGeom prst="ellipse">
                <a:avLst/>
              </a:prstGeom>
              <a:solidFill>
                <a:srgbClr val="44546A">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44546A">
                      <a:lumMod val="60000"/>
                      <a:lumOff val="40000"/>
                    </a:srgbClr>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649E65A8-3400-F84F-6B98-7BDBC03E4C14}"/>
                  </a:ext>
                </a:extLst>
              </p:cNvPr>
              <p:cNvSpPr/>
              <p:nvPr/>
            </p:nvSpPr>
            <p:spPr>
              <a:xfrm>
                <a:off x="242327" y="1824313"/>
                <a:ext cx="1261635" cy="1261635"/>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808606E5-1D08-BB0F-DEAC-1677236AB3AF}"/>
                </a:ext>
              </a:extLst>
            </p:cNvPr>
            <p:cNvGrpSpPr/>
            <p:nvPr/>
          </p:nvGrpSpPr>
          <p:grpSpPr>
            <a:xfrm>
              <a:off x="79104" y="1577658"/>
              <a:ext cx="1652037" cy="1652037"/>
              <a:chOff x="-54398" y="1506879"/>
              <a:chExt cx="1855087" cy="1855087"/>
            </a:xfrm>
          </p:grpSpPr>
          <p:sp>
            <p:nvSpPr>
              <p:cNvPr id="122" name="Oval 121">
                <a:extLst>
                  <a:ext uri="{FF2B5EF4-FFF2-40B4-BE49-F238E27FC236}">
                    <a16:creationId xmlns:a16="http://schemas.microsoft.com/office/drawing/2014/main" id="{8D07FF5B-2F9F-3A35-1542-125A0E9D1D3C}"/>
                  </a:ext>
                </a:extLst>
              </p:cNvPr>
              <p:cNvSpPr/>
              <p:nvPr/>
            </p:nvSpPr>
            <p:spPr>
              <a:xfrm>
                <a:off x="-54398" y="1506879"/>
                <a:ext cx="1855087" cy="1855087"/>
              </a:xfrm>
              <a:prstGeom prst="ellipse">
                <a:avLst/>
              </a:prstGeom>
              <a:solidFill>
                <a:srgbClr val="44546A">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02D09265-4CB6-7F5C-25B4-6E7B635E8179}"/>
                  </a:ext>
                </a:extLst>
              </p:cNvPr>
              <p:cNvSpPr/>
              <p:nvPr/>
            </p:nvSpPr>
            <p:spPr>
              <a:xfrm>
                <a:off x="99687" y="1660964"/>
                <a:ext cx="1546916" cy="1546916"/>
              </a:xfrm>
              <a:prstGeom prst="ellipse">
                <a:avLst/>
              </a:prstGeom>
              <a:solidFill>
                <a:srgbClr val="44546A">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44546A">
                      <a:lumMod val="60000"/>
                      <a:lumOff val="40000"/>
                    </a:srgbClr>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59614568-958C-EF55-C85C-6E36A056AF43}"/>
                  </a:ext>
                </a:extLst>
              </p:cNvPr>
              <p:cNvSpPr/>
              <p:nvPr/>
            </p:nvSpPr>
            <p:spPr>
              <a:xfrm>
                <a:off x="242328" y="1803605"/>
                <a:ext cx="1261635" cy="1261635"/>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pic>
          <p:nvPicPr>
            <p:cNvPr id="92" name="Picture 91">
              <a:extLst>
                <a:ext uri="{FF2B5EF4-FFF2-40B4-BE49-F238E27FC236}">
                  <a16:creationId xmlns:a16="http://schemas.microsoft.com/office/drawing/2014/main" id="{6F0D0BE5-E456-CC36-0355-D404148647D8}"/>
                </a:ext>
              </a:extLst>
            </p:cNvPr>
            <p:cNvPicPr>
              <a:picLocks/>
            </p:cNvPicPr>
            <p:nvPr/>
          </p:nvPicPr>
          <p:blipFill>
            <a:blip r:embed="rId3">
              <a:alphaModFix amt="47000"/>
            </a:blip>
            <a:stretch>
              <a:fillRect/>
            </a:stretch>
          </p:blipFill>
          <p:spPr>
            <a:xfrm rot="6005027">
              <a:off x="5089727" y="3816588"/>
              <a:ext cx="2980265" cy="1037170"/>
            </a:xfrm>
            <a:prstGeom prst="rect">
              <a:avLst/>
            </a:prstGeom>
          </p:spPr>
        </p:pic>
        <p:pic>
          <p:nvPicPr>
            <p:cNvPr id="93" name="Picture 92">
              <a:extLst>
                <a:ext uri="{FF2B5EF4-FFF2-40B4-BE49-F238E27FC236}">
                  <a16:creationId xmlns:a16="http://schemas.microsoft.com/office/drawing/2014/main" id="{2339EFCF-B811-7000-DBC9-233ECDDC16A5}"/>
                </a:ext>
              </a:extLst>
            </p:cNvPr>
            <p:cNvPicPr>
              <a:picLocks/>
            </p:cNvPicPr>
            <p:nvPr/>
          </p:nvPicPr>
          <p:blipFill>
            <a:blip r:embed="rId3">
              <a:alphaModFix amt="47000"/>
            </a:blip>
            <a:stretch>
              <a:fillRect/>
            </a:stretch>
          </p:blipFill>
          <p:spPr>
            <a:xfrm rot="4384197">
              <a:off x="1886284" y="2905633"/>
              <a:ext cx="3850104" cy="1037170"/>
            </a:xfrm>
            <a:prstGeom prst="rect">
              <a:avLst/>
            </a:prstGeom>
          </p:spPr>
        </p:pic>
        <p:pic>
          <p:nvPicPr>
            <p:cNvPr id="94" name="Picture 93">
              <a:extLst>
                <a:ext uri="{FF2B5EF4-FFF2-40B4-BE49-F238E27FC236}">
                  <a16:creationId xmlns:a16="http://schemas.microsoft.com/office/drawing/2014/main" id="{19DD43A3-8364-0B2E-AE92-207F6C2C1232}"/>
                </a:ext>
              </a:extLst>
            </p:cNvPr>
            <p:cNvPicPr>
              <a:picLocks/>
            </p:cNvPicPr>
            <p:nvPr/>
          </p:nvPicPr>
          <p:blipFill>
            <a:blip r:embed="rId3">
              <a:alphaModFix amt="47000"/>
            </a:blip>
            <a:stretch>
              <a:fillRect/>
            </a:stretch>
          </p:blipFill>
          <p:spPr>
            <a:xfrm rot="4384197">
              <a:off x="7297056" y="2905633"/>
              <a:ext cx="3850104" cy="1037170"/>
            </a:xfrm>
            <a:prstGeom prst="rect">
              <a:avLst/>
            </a:prstGeom>
          </p:spPr>
        </p:pic>
        <p:pic>
          <p:nvPicPr>
            <p:cNvPr id="95" name="Picture 94">
              <a:extLst>
                <a:ext uri="{FF2B5EF4-FFF2-40B4-BE49-F238E27FC236}">
                  <a16:creationId xmlns:a16="http://schemas.microsoft.com/office/drawing/2014/main" id="{38002DD3-CC69-BA25-9C5D-CBEA644FEB48}"/>
                </a:ext>
              </a:extLst>
            </p:cNvPr>
            <p:cNvPicPr>
              <a:picLocks/>
            </p:cNvPicPr>
            <p:nvPr/>
          </p:nvPicPr>
          <p:blipFill>
            <a:blip r:embed="rId3">
              <a:alphaModFix amt="47000"/>
            </a:blip>
            <a:stretch>
              <a:fillRect/>
            </a:stretch>
          </p:blipFill>
          <p:spPr>
            <a:xfrm>
              <a:off x="2282356" y="5988968"/>
              <a:ext cx="5122015" cy="540819"/>
            </a:xfrm>
            <a:prstGeom prst="rect">
              <a:avLst/>
            </a:prstGeom>
          </p:spPr>
        </p:pic>
        <p:pic>
          <p:nvPicPr>
            <p:cNvPr id="96" name="Picture 95">
              <a:extLst>
                <a:ext uri="{FF2B5EF4-FFF2-40B4-BE49-F238E27FC236}">
                  <a16:creationId xmlns:a16="http://schemas.microsoft.com/office/drawing/2014/main" id="{B857DA85-BE21-33C8-D167-787EBFF33976}"/>
                </a:ext>
              </a:extLst>
            </p:cNvPr>
            <p:cNvPicPr>
              <a:picLocks/>
            </p:cNvPicPr>
            <p:nvPr/>
          </p:nvPicPr>
          <p:blipFill>
            <a:blip r:embed="rId3">
              <a:alphaModFix amt="47000"/>
            </a:blip>
            <a:stretch>
              <a:fillRect/>
            </a:stretch>
          </p:blipFill>
          <p:spPr>
            <a:xfrm>
              <a:off x="8213167" y="5988968"/>
              <a:ext cx="3556949" cy="540819"/>
            </a:xfrm>
            <a:prstGeom prst="rect">
              <a:avLst/>
            </a:prstGeom>
          </p:spPr>
        </p:pic>
        <p:grpSp>
          <p:nvGrpSpPr>
            <p:cNvPr id="97" name="Group 96">
              <a:extLst>
                <a:ext uri="{FF2B5EF4-FFF2-40B4-BE49-F238E27FC236}">
                  <a16:creationId xmlns:a16="http://schemas.microsoft.com/office/drawing/2014/main" id="{2242929A-365B-6D71-5B9B-BC64A1E13F94}"/>
                </a:ext>
              </a:extLst>
            </p:cNvPr>
            <p:cNvGrpSpPr/>
            <p:nvPr/>
          </p:nvGrpSpPr>
          <p:grpSpPr>
            <a:xfrm>
              <a:off x="919531" y="1574461"/>
              <a:ext cx="10345193" cy="4729449"/>
              <a:chOff x="1930400" y="2171697"/>
              <a:chExt cx="20510500" cy="9376660"/>
            </a:xfrm>
          </p:grpSpPr>
          <p:sp>
            <p:nvSpPr>
              <p:cNvPr id="115" name="Shape">
                <a:extLst>
                  <a:ext uri="{FF2B5EF4-FFF2-40B4-BE49-F238E27FC236}">
                    <a16:creationId xmlns:a16="http://schemas.microsoft.com/office/drawing/2014/main" id="{301B860D-A81E-718D-1809-80351DDDE038}"/>
                  </a:ext>
                </a:extLst>
              </p:cNvPr>
              <p:cNvSpPr/>
              <p:nvPr/>
            </p:nvSpPr>
            <p:spPr>
              <a:xfrm>
                <a:off x="10845799" y="5461000"/>
                <a:ext cx="2679701" cy="2936069"/>
              </a:xfrm>
              <a:custGeom>
                <a:avLst/>
                <a:gdLst/>
                <a:ahLst/>
                <a:cxnLst>
                  <a:cxn ang="0">
                    <a:pos x="wd2" y="hd2"/>
                  </a:cxn>
                  <a:cxn ang="5400000">
                    <a:pos x="wd2" y="hd2"/>
                  </a:cxn>
                  <a:cxn ang="10800000">
                    <a:pos x="wd2" y="hd2"/>
                  </a:cxn>
                  <a:cxn ang="16200000">
                    <a:pos x="wd2" y="hd2"/>
                  </a:cxn>
                </a:cxnLst>
                <a:rect l="0" t="0" r="r" b="b"/>
                <a:pathLst>
                  <a:path w="21600" h="21600" extrusionOk="0">
                    <a:moveTo>
                      <a:pt x="21600" y="15054"/>
                    </a:moveTo>
                    <a:lnTo>
                      <a:pt x="21600" y="0"/>
                    </a:lnTo>
                    <a:lnTo>
                      <a:pt x="2521" y="0"/>
                    </a:lnTo>
                    <a:lnTo>
                      <a:pt x="0" y="6960"/>
                    </a:lnTo>
                    <a:lnTo>
                      <a:pt x="0" y="21600"/>
                    </a:lnTo>
                    <a:lnTo>
                      <a:pt x="19944" y="18495"/>
                    </a:lnTo>
                    <a:lnTo>
                      <a:pt x="21315" y="16160"/>
                    </a:lnTo>
                    <a:lnTo>
                      <a:pt x="21559" y="15003"/>
                    </a:lnTo>
                    <a:cubicBezTo>
                      <a:pt x="21559" y="15003"/>
                      <a:pt x="21600" y="15054"/>
                      <a:pt x="21600" y="15054"/>
                    </a:cubicBezTo>
                    <a:close/>
                  </a:path>
                </a:pathLst>
              </a:custGeom>
              <a:gradFill>
                <a:gsLst>
                  <a:gs pos="0">
                    <a:srgbClr val="770060">
                      <a:lumMod val="50000"/>
                    </a:srgbClr>
                  </a:gs>
                  <a:gs pos="23000">
                    <a:srgbClr val="770060">
                      <a:lumMod val="75000"/>
                    </a:srgbClr>
                  </a:gs>
                  <a:gs pos="70000">
                    <a:srgbClr val="AB0092"/>
                  </a:gs>
                  <a:gs pos="45000">
                    <a:srgbClr val="AB0092"/>
                  </a:gs>
                  <a:gs pos="98000">
                    <a:srgbClr val="770060">
                      <a:lumMod val="75000"/>
                    </a:srgbClr>
                  </a:gs>
                </a:gsLst>
                <a:lin ang="6000000" scaled="0"/>
              </a:gra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endParaRPr>
              </a:p>
            </p:txBody>
          </p:sp>
          <p:sp>
            <p:nvSpPr>
              <p:cNvPr id="116" name="Shape">
                <a:extLst>
                  <a:ext uri="{FF2B5EF4-FFF2-40B4-BE49-F238E27FC236}">
                    <a16:creationId xmlns:a16="http://schemas.microsoft.com/office/drawing/2014/main" id="{ECE59F86-A1E9-373E-B082-6055A43EC527}"/>
                  </a:ext>
                </a:extLst>
              </p:cNvPr>
              <p:cNvSpPr/>
              <p:nvPr/>
            </p:nvSpPr>
            <p:spPr>
              <a:xfrm>
                <a:off x="16205199" y="5461000"/>
                <a:ext cx="2667001" cy="2936069"/>
              </a:xfrm>
              <a:custGeom>
                <a:avLst/>
                <a:gdLst/>
                <a:ahLst/>
                <a:cxnLst>
                  <a:cxn ang="0">
                    <a:pos x="wd2" y="hd2"/>
                  </a:cxn>
                  <a:cxn ang="5400000">
                    <a:pos x="wd2" y="hd2"/>
                  </a:cxn>
                  <a:cxn ang="10800000">
                    <a:pos x="wd2" y="hd2"/>
                  </a:cxn>
                  <a:cxn ang="16200000">
                    <a:pos x="wd2" y="hd2"/>
                  </a:cxn>
                </a:cxnLst>
                <a:rect l="0" t="0" r="r" b="b"/>
                <a:pathLst>
                  <a:path w="21600" h="21600" extrusionOk="0">
                    <a:moveTo>
                      <a:pt x="0" y="15054"/>
                    </a:moveTo>
                    <a:lnTo>
                      <a:pt x="0" y="0"/>
                    </a:lnTo>
                    <a:lnTo>
                      <a:pt x="19115" y="0"/>
                    </a:lnTo>
                    <a:lnTo>
                      <a:pt x="21600" y="6960"/>
                    </a:lnTo>
                    <a:lnTo>
                      <a:pt x="21600" y="21600"/>
                    </a:lnTo>
                    <a:lnTo>
                      <a:pt x="1585" y="18495"/>
                    </a:lnTo>
                    <a:lnTo>
                      <a:pt x="219" y="16160"/>
                    </a:lnTo>
                    <a:lnTo>
                      <a:pt x="8" y="15003"/>
                    </a:lnTo>
                    <a:cubicBezTo>
                      <a:pt x="8" y="15003"/>
                      <a:pt x="0" y="15054"/>
                      <a:pt x="0" y="15054"/>
                    </a:cubicBezTo>
                    <a:close/>
                  </a:path>
                </a:pathLst>
              </a:custGeom>
              <a:gradFill>
                <a:gsLst>
                  <a:gs pos="0">
                    <a:srgbClr val="004481">
                      <a:lumMod val="50000"/>
                    </a:srgbClr>
                  </a:gs>
                  <a:gs pos="29000">
                    <a:srgbClr val="004481"/>
                  </a:gs>
                  <a:gs pos="70000">
                    <a:srgbClr val="007AC1"/>
                  </a:gs>
                  <a:gs pos="48000">
                    <a:srgbClr val="007AC1"/>
                  </a:gs>
                  <a:gs pos="98000">
                    <a:srgbClr val="004481"/>
                  </a:gs>
                </a:gsLst>
                <a:lin ang="6000000" scaled="0"/>
              </a:gra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endParaRPr>
              </a:p>
            </p:txBody>
          </p:sp>
          <p:sp>
            <p:nvSpPr>
              <p:cNvPr id="117" name="Shape">
                <a:extLst>
                  <a:ext uri="{FF2B5EF4-FFF2-40B4-BE49-F238E27FC236}">
                    <a16:creationId xmlns:a16="http://schemas.microsoft.com/office/drawing/2014/main" id="{65BBE672-D6C8-BE87-29C2-AF2C98CA7C43}"/>
                  </a:ext>
                </a:extLst>
              </p:cNvPr>
              <p:cNvSpPr/>
              <p:nvPr/>
            </p:nvSpPr>
            <p:spPr>
              <a:xfrm>
                <a:off x="16205199" y="7454899"/>
                <a:ext cx="6235701" cy="4093458"/>
              </a:xfrm>
              <a:custGeom>
                <a:avLst/>
                <a:gdLst/>
                <a:ahLst/>
                <a:cxnLst>
                  <a:cxn ang="0">
                    <a:pos x="wd2" y="hd2"/>
                  </a:cxn>
                  <a:cxn ang="5400000">
                    <a:pos x="wd2" y="hd2"/>
                  </a:cxn>
                  <a:cxn ang="10800000">
                    <a:pos x="wd2" y="hd2"/>
                  </a:cxn>
                  <a:cxn ang="16200000">
                    <a:pos x="wd2" y="hd2"/>
                  </a:cxn>
                </a:cxnLst>
                <a:rect l="0" t="0" r="r" b="b"/>
                <a:pathLst>
                  <a:path w="21600" h="21600" extrusionOk="0">
                    <a:moveTo>
                      <a:pt x="1988" y="8030"/>
                    </a:moveTo>
                    <a:lnTo>
                      <a:pt x="1988" y="8030"/>
                    </a:lnTo>
                    <a:cubicBezTo>
                      <a:pt x="1988" y="8030"/>
                      <a:pt x="1989" y="8031"/>
                      <a:pt x="1990" y="8032"/>
                    </a:cubicBezTo>
                    <a:lnTo>
                      <a:pt x="2346" y="8704"/>
                    </a:lnTo>
                    <a:cubicBezTo>
                      <a:pt x="2354" y="8718"/>
                      <a:pt x="2360" y="8729"/>
                      <a:pt x="2364" y="8738"/>
                    </a:cubicBezTo>
                    <a:lnTo>
                      <a:pt x="7507" y="18434"/>
                    </a:lnTo>
                    <a:cubicBezTo>
                      <a:pt x="7508" y="18435"/>
                      <a:pt x="7508" y="18421"/>
                      <a:pt x="7508" y="18422"/>
                    </a:cubicBezTo>
                    <a:cubicBezTo>
                      <a:pt x="8905" y="21076"/>
                      <a:pt x="10955" y="21533"/>
                      <a:pt x="11904" y="21600"/>
                    </a:cubicBezTo>
                    <a:lnTo>
                      <a:pt x="12421" y="21600"/>
                    </a:lnTo>
                    <a:lnTo>
                      <a:pt x="21600" y="21600"/>
                    </a:lnTo>
                    <a:lnTo>
                      <a:pt x="21600" y="4243"/>
                    </a:lnTo>
                    <a:lnTo>
                      <a:pt x="9229" y="4243"/>
                    </a:lnTo>
                    <a:cubicBezTo>
                      <a:pt x="9229" y="4243"/>
                      <a:pt x="0" y="4272"/>
                      <a:pt x="0" y="0"/>
                    </a:cubicBezTo>
                    <a:lnTo>
                      <a:pt x="0" y="396"/>
                    </a:lnTo>
                    <a:cubicBezTo>
                      <a:pt x="0" y="3422"/>
                      <a:pt x="965" y="5943"/>
                      <a:pt x="1662" y="7400"/>
                    </a:cubicBezTo>
                    <a:cubicBezTo>
                      <a:pt x="1662" y="7400"/>
                      <a:pt x="1988" y="8030"/>
                      <a:pt x="1988" y="8030"/>
                    </a:cubicBezTo>
                    <a:close/>
                  </a:path>
                </a:pathLst>
              </a:custGeom>
              <a:gradFill flip="none" rotWithShape="1">
                <a:gsLst>
                  <a:gs pos="56000">
                    <a:srgbClr val="00746D"/>
                  </a:gs>
                  <a:gs pos="0">
                    <a:srgbClr val="00746D">
                      <a:lumMod val="60000"/>
                      <a:lumOff val="40000"/>
                    </a:srgbClr>
                  </a:gs>
                </a:gsLst>
                <a:path path="circle">
                  <a:fillToRect t="100000" r="100000"/>
                </a:path>
                <a:tileRect l="-100000" b="-100000"/>
              </a:gra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endParaRPr>
              </a:p>
            </p:txBody>
          </p:sp>
          <p:sp>
            <p:nvSpPr>
              <p:cNvPr id="118" name="Shape">
                <a:extLst>
                  <a:ext uri="{FF2B5EF4-FFF2-40B4-BE49-F238E27FC236}">
                    <a16:creationId xmlns:a16="http://schemas.microsoft.com/office/drawing/2014/main" id="{135E7892-E670-6566-C83D-0EA7C822BEB2}"/>
                  </a:ext>
                </a:extLst>
              </p:cNvPr>
              <p:cNvSpPr/>
              <p:nvPr/>
            </p:nvSpPr>
            <p:spPr>
              <a:xfrm>
                <a:off x="10866884" y="2262877"/>
                <a:ext cx="8026400" cy="4248670"/>
              </a:xfrm>
              <a:custGeom>
                <a:avLst/>
                <a:gdLst/>
                <a:ahLst/>
                <a:cxnLst>
                  <a:cxn ang="0">
                    <a:pos x="wd2" y="hd2"/>
                  </a:cxn>
                  <a:cxn ang="5400000">
                    <a:pos x="wd2" y="hd2"/>
                  </a:cxn>
                  <a:cxn ang="10800000">
                    <a:pos x="wd2" y="hd2"/>
                  </a:cxn>
                  <a:cxn ang="16200000">
                    <a:pos x="wd2" y="hd2"/>
                  </a:cxn>
                </a:cxnLst>
                <a:rect l="0" t="0" r="r" b="b"/>
                <a:pathLst>
                  <a:path w="21600" h="21600" extrusionOk="0">
                    <a:moveTo>
                      <a:pt x="6018" y="16723"/>
                    </a:moveTo>
                    <a:cubicBezTo>
                      <a:pt x="4088" y="16787"/>
                      <a:pt x="444" y="17571"/>
                      <a:pt x="0" y="21600"/>
                    </a:cubicBezTo>
                    <a:lnTo>
                      <a:pt x="0" y="21591"/>
                    </a:lnTo>
                    <a:cubicBezTo>
                      <a:pt x="0" y="17489"/>
                      <a:pt x="1552" y="13248"/>
                      <a:pt x="2056" y="11970"/>
                    </a:cubicBezTo>
                    <a:lnTo>
                      <a:pt x="5802" y="3249"/>
                    </a:lnTo>
                    <a:cubicBezTo>
                      <a:pt x="5853" y="3130"/>
                      <a:pt x="7227" y="0"/>
                      <a:pt x="9131" y="0"/>
                    </a:cubicBezTo>
                    <a:lnTo>
                      <a:pt x="12482" y="0"/>
                    </a:lnTo>
                    <a:cubicBezTo>
                      <a:pt x="14385" y="0"/>
                      <a:pt x="15756" y="3130"/>
                      <a:pt x="15808" y="3249"/>
                    </a:cubicBezTo>
                    <a:lnTo>
                      <a:pt x="19552" y="11977"/>
                    </a:lnTo>
                    <a:cubicBezTo>
                      <a:pt x="20056" y="13254"/>
                      <a:pt x="21600" y="17489"/>
                      <a:pt x="21600" y="21591"/>
                    </a:cubicBezTo>
                    <a:lnTo>
                      <a:pt x="21600" y="21600"/>
                    </a:lnTo>
                    <a:cubicBezTo>
                      <a:pt x="21190" y="17571"/>
                      <a:pt x="17523" y="16787"/>
                      <a:pt x="15594" y="16723"/>
                    </a:cubicBezTo>
                    <a:cubicBezTo>
                      <a:pt x="15594" y="16723"/>
                      <a:pt x="6018" y="16723"/>
                      <a:pt x="6018" y="16723"/>
                    </a:cubicBezTo>
                    <a:close/>
                  </a:path>
                </a:pathLst>
              </a:custGeom>
              <a:gradFill>
                <a:gsLst>
                  <a:gs pos="0">
                    <a:srgbClr val="004481">
                      <a:lumMod val="50000"/>
                    </a:srgbClr>
                  </a:gs>
                  <a:gs pos="50000">
                    <a:srgbClr val="1A57B4"/>
                  </a:gs>
                  <a:gs pos="98000">
                    <a:srgbClr val="004481">
                      <a:lumMod val="50000"/>
                    </a:srgbClr>
                  </a:gs>
                </a:gsLst>
                <a:lin ang="0" scaled="1"/>
              </a:gra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endParaRPr>
              </a:p>
            </p:txBody>
          </p:sp>
          <p:sp>
            <p:nvSpPr>
              <p:cNvPr id="119" name="Shape">
                <a:extLst>
                  <a:ext uri="{FF2B5EF4-FFF2-40B4-BE49-F238E27FC236}">
                    <a16:creationId xmlns:a16="http://schemas.microsoft.com/office/drawing/2014/main" id="{1C3D82EC-BEB5-43E5-AFAD-D3C12055701E}"/>
                  </a:ext>
                </a:extLst>
              </p:cNvPr>
              <p:cNvSpPr/>
              <p:nvPr/>
            </p:nvSpPr>
            <p:spPr>
              <a:xfrm>
                <a:off x="5499099" y="5321300"/>
                <a:ext cx="2667001" cy="2936069"/>
              </a:xfrm>
              <a:custGeom>
                <a:avLst/>
                <a:gdLst/>
                <a:ahLst/>
                <a:cxnLst>
                  <a:cxn ang="0">
                    <a:pos x="wd2" y="hd2"/>
                  </a:cxn>
                  <a:cxn ang="5400000">
                    <a:pos x="wd2" y="hd2"/>
                  </a:cxn>
                  <a:cxn ang="10800000">
                    <a:pos x="wd2" y="hd2"/>
                  </a:cxn>
                  <a:cxn ang="16200000">
                    <a:pos x="wd2" y="hd2"/>
                  </a:cxn>
                </a:cxnLst>
                <a:rect l="0" t="0" r="r" b="b"/>
                <a:pathLst>
                  <a:path w="21600" h="21600" extrusionOk="0">
                    <a:moveTo>
                      <a:pt x="21600" y="6546"/>
                    </a:moveTo>
                    <a:lnTo>
                      <a:pt x="21600" y="21600"/>
                    </a:lnTo>
                    <a:lnTo>
                      <a:pt x="2485" y="21600"/>
                    </a:lnTo>
                    <a:lnTo>
                      <a:pt x="0" y="14640"/>
                    </a:lnTo>
                    <a:lnTo>
                      <a:pt x="0" y="0"/>
                    </a:lnTo>
                    <a:lnTo>
                      <a:pt x="20015" y="3105"/>
                    </a:lnTo>
                    <a:lnTo>
                      <a:pt x="21381" y="5440"/>
                    </a:lnTo>
                    <a:lnTo>
                      <a:pt x="21592" y="6597"/>
                    </a:lnTo>
                    <a:cubicBezTo>
                      <a:pt x="21592" y="6597"/>
                      <a:pt x="21600" y="6546"/>
                      <a:pt x="21600" y="6546"/>
                    </a:cubicBezTo>
                    <a:close/>
                  </a:path>
                </a:pathLst>
              </a:custGeom>
              <a:gradFill flip="none" rotWithShape="1">
                <a:gsLst>
                  <a:gs pos="0">
                    <a:srgbClr val="FF6100">
                      <a:lumMod val="50000"/>
                    </a:srgbClr>
                  </a:gs>
                  <a:gs pos="29000">
                    <a:srgbClr val="FF6100">
                      <a:lumMod val="75000"/>
                    </a:srgbClr>
                  </a:gs>
                  <a:gs pos="70000">
                    <a:srgbClr val="FF6100"/>
                  </a:gs>
                  <a:gs pos="45000">
                    <a:srgbClr val="FF6100"/>
                  </a:gs>
                  <a:gs pos="98000">
                    <a:srgbClr val="FF6100">
                      <a:lumMod val="75000"/>
                    </a:srgbClr>
                  </a:gs>
                </a:gsLst>
                <a:lin ang="6000000" scaled="0"/>
                <a:tileRect/>
              </a:gra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endParaRPr>
              </a:p>
            </p:txBody>
          </p:sp>
          <p:sp>
            <p:nvSpPr>
              <p:cNvPr id="120" name="Shape">
                <a:extLst>
                  <a:ext uri="{FF2B5EF4-FFF2-40B4-BE49-F238E27FC236}">
                    <a16:creationId xmlns:a16="http://schemas.microsoft.com/office/drawing/2014/main" id="{1148B6CB-9692-539B-750F-CE34C7C87EBE}"/>
                  </a:ext>
                </a:extLst>
              </p:cNvPr>
              <p:cNvSpPr/>
              <p:nvPr/>
            </p:nvSpPr>
            <p:spPr>
              <a:xfrm>
                <a:off x="1930400" y="2171697"/>
                <a:ext cx="6235701" cy="4093460"/>
              </a:xfrm>
              <a:custGeom>
                <a:avLst/>
                <a:gdLst/>
                <a:ahLst/>
                <a:cxnLst>
                  <a:cxn ang="0">
                    <a:pos x="wd2" y="hd2"/>
                  </a:cxn>
                  <a:cxn ang="5400000">
                    <a:pos x="wd2" y="hd2"/>
                  </a:cxn>
                  <a:cxn ang="10800000">
                    <a:pos x="wd2" y="hd2"/>
                  </a:cxn>
                  <a:cxn ang="16200000">
                    <a:pos x="wd2" y="hd2"/>
                  </a:cxn>
                </a:cxnLst>
                <a:rect l="0" t="0" r="r" b="b"/>
                <a:pathLst>
                  <a:path w="21600" h="21600" extrusionOk="0">
                    <a:moveTo>
                      <a:pt x="19612" y="13570"/>
                    </a:moveTo>
                    <a:lnTo>
                      <a:pt x="19612" y="13570"/>
                    </a:lnTo>
                    <a:cubicBezTo>
                      <a:pt x="19612" y="13570"/>
                      <a:pt x="19611" y="13569"/>
                      <a:pt x="19610" y="13568"/>
                    </a:cubicBezTo>
                    <a:lnTo>
                      <a:pt x="19254" y="12896"/>
                    </a:lnTo>
                    <a:cubicBezTo>
                      <a:pt x="19246" y="12882"/>
                      <a:pt x="19240" y="12871"/>
                      <a:pt x="19236" y="12862"/>
                    </a:cubicBezTo>
                    <a:lnTo>
                      <a:pt x="14093" y="3166"/>
                    </a:lnTo>
                    <a:cubicBezTo>
                      <a:pt x="14092" y="3165"/>
                      <a:pt x="14092" y="3179"/>
                      <a:pt x="14092" y="3178"/>
                    </a:cubicBezTo>
                    <a:cubicBezTo>
                      <a:pt x="12695" y="524"/>
                      <a:pt x="10645" y="67"/>
                      <a:pt x="9696" y="0"/>
                    </a:cubicBezTo>
                    <a:lnTo>
                      <a:pt x="9179" y="0"/>
                    </a:lnTo>
                    <a:lnTo>
                      <a:pt x="0" y="0"/>
                    </a:lnTo>
                    <a:lnTo>
                      <a:pt x="0" y="17357"/>
                    </a:lnTo>
                    <a:lnTo>
                      <a:pt x="12371" y="17357"/>
                    </a:lnTo>
                    <a:cubicBezTo>
                      <a:pt x="12371" y="17357"/>
                      <a:pt x="21600" y="17327"/>
                      <a:pt x="21600" y="21600"/>
                    </a:cubicBezTo>
                    <a:lnTo>
                      <a:pt x="21600" y="21204"/>
                    </a:lnTo>
                    <a:cubicBezTo>
                      <a:pt x="21600" y="18178"/>
                      <a:pt x="20635" y="15657"/>
                      <a:pt x="19938" y="14200"/>
                    </a:cubicBezTo>
                    <a:cubicBezTo>
                      <a:pt x="19938" y="14200"/>
                      <a:pt x="19612" y="13570"/>
                      <a:pt x="19612" y="13570"/>
                    </a:cubicBezTo>
                    <a:close/>
                  </a:path>
                </a:pathLst>
              </a:custGeom>
              <a:gradFill flip="none" rotWithShape="1">
                <a:gsLst>
                  <a:gs pos="56000">
                    <a:srgbClr val="FFA200"/>
                  </a:gs>
                  <a:gs pos="98000">
                    <a:srgbClr val="FFA200">
                      <a:lumMod val="40000"/>
                      <a:lumOff val="60000"/>
                    </a:srgbClr>
                  </a:gs>
                </a:gsLst>
                <a:path path="circle">
                  <a:fillToRect t="100000" r="100000"/>
                </a:path>
                <a:tileRect l="-100000" b="-100000"/>
              </a:gra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endParaRPr>
              </a:p>
            </p:txBody>
          </p:sp>
          <p:sp>
            <p:nvSpPr>
              <p:cNvPr id="121" name="Shape">
                <a:extLst>
                  <a:ext uri="{FF2B5EF4-FFF2-40B4-BE49-F238E27FC236}">
                    <a16:creationId xmlns:a16="http://schemas.microsoft.com/office/drawing/2014/main" id="{4DB9BCB4-DFC0-E6E7-FD0A-A69582DCD7DD}"/>
                  </a:ext>
                </a:extLst>
              </p:cNvPr>
              <p:cNvSpPr/>
              <p:nvPr/>
            </p:nvSpPr>
            <p:spPr>
              <a:xfrm>
                <a:off x="5499099" y="7289800"/>
                <a:ext cx="8026401" cy="4248671"/>
              </a:xfrm>
              <a:custGeom>
                <a:avLst/>
                <a:gdLst/>
                <a:ahLst/>
                <a:cxnLst>
                  <a:cxn ang="0">
                    <a:pos x="wd2" y="hd2"/>
                  </a:cxn>
                  <a:cxn ang="5400000">
                    <a:pos x="wd2" y="hd2"/>
                  </a:cxn>
                  <a:cxn ang="10800000">
                    <a:pos x="wd2" y="hd2"/>
                  </a:cxn>
                  <a:cxn ang="16200000">
                    <a:pos x="wd2" y="hd2"/>
                  </a:cxn>
                </a:cxnLst>
                <a:rect l="0" t="0" r="r" b="b"/>
                <a:pathLst>
                  <a:path w="21600" h="21600" extrusionOk="0">
                    <a:moveTo>
                      <a:pt x="15582" y="4877"/>
                    </a:moveTo>
                    <a:cubicBezTo>
                      <a:pt x="17512" y="4813"/>
                      <a:pt x="21156" y="4029"/>
                      <a:pt x="21600" y="0"/>
                    </a:cubicBezTo>
                    <a:lnTo>
                      <a:pt x="21600" y="9"/>
                    </a:lnTo>
                    <a:cubicBezTo>
                      <a:pt x="21600" y="4111"/>
                      <a:pt x="20048" y="8352"/>
                      <a:pt x="19544" y="9630"/>
                    </a:cubicBezTo>
                    <a:lnTo>
                      <a:pt x="15798" y="18351"/>
                    </a:lnTo>
                    <a:cubicBezTo>
                      <a:pt x="15747" y="18470"/>
                      <a:pt x="14373" y="21600"/>
                      <a:pt x="12469" y="21600"/>
                    </a:cubicBezTo>
                    <a:lnTo>
                      <a:pt x="9118" y="21600"/>
                    </a:lnTo>
                    <a:cubicBezTo>
                      <a:pt x="7215" y="21600"/>
                      <a:pt x="5843" y="18470"/>
                      <a:pt x="5792" y="18351"/>
                    </a:cubicBezTo>
                    <a:lnTo>
                      <a:pt x="2048" y="9623"/>
                    </a:lnTo>
                    <a:cubicBezTo>
                      <a:pt x="1544" y="8346"/>
                      <a:pt x="0" y="4111"/>
                      <a:pt x="0" y="9"/>
                    </a:cubicBezTo>
                    <a:lnTo>
                      <a:pt x="0" y="0"/>
                    </a:lnTo>
                    <a:cubicBezTo>
                      <a:pt x="410" y="4029"/>
                      <a:pt x="4077" y="4813"/>
                      <a:pt x="6006" y="4877"/>
                    </a:cubicBezTo>
                    <a:cubicBezTo>
                      <a:pt x="6006" y="4877"/>
                      <a:pt x="15582" y="4877"/>
                      <a:pt x="15582" y="4877"/>
                    </a:cubicBezTo>
                    <a:close/>
                  </a:path>
                </a:pathLst>
              </a:custGeom>
              <a:gradFill flip="none" rotWithShape="1">
                <a:gsLst>
                  <a:gs pos="0">
                    <a:srgbClr val="C20000">
                      <a:lumMod val="75000"/>
                    </a:srgbClr>
                  </a:gs>
                  <a:gs pos="50000">
                    <a:srgbClr val="C20000">
                      <a:lumMod val="60000"/>
                      <a:lumOff val="40000"/>
                    </a:srgbClr>
                  </a:gs>
                  <a:gs pos="98000">
                    <a:srgbClr val="C20000">
                      <a:lumMod val="75000"/>
                    </a:srgbClr>
                  </a:gs>
                </a:gsLst>
                <a:lin ang="0" scaled="1"/>
                <a:tileRect/>
              </a:gra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endParaRPr>
              </a:p>
            </p:txBody>
          </p:sp>
        </p:grpSp>
        <p:sp>
          <p:nvSpPr>
            <p:cNvPr id="98" name="TextBox 97">
              <a:extLst>
                <a:ext uri="{FF2B5EF4-FFF2-40B4-BE49-F238E27FC236}">
                  <a16:creationId xmlns:a16="http://schemas.microsoft.com/office/drawing/2014/main" id="{E8C25B7B-B6A6-41FB-D3D8-E1046B1D3F78}"/>
                </a:ext>
              </a:extLst>
            </p:cNvPr>
            <p:cNvSpPr txBox="1"/>
            <p:nvPr/>
          </p:nvSpPr>
          <p:spPr>
            <a:xfrm rot="16200000">
              <a:off x="213628" y="2220050"/>
              <a:ext cx="930791" cy="3724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START</a:t>
              </a:r>
            </a:p>
          </p:txBody>
        </p:sp>
        <p:sp>
          <p:nvSpPr>
            <p:cNvPr id="99" name="TextBox 98">
              <a:extLst>
                <a:ext uri="{FF2B5EF4-FFF2-40B4-BE49-F238E27FC236}">
                  <a16:creationId xmlns:a16="http://schemas.microsoft.com/office/drawing/2014/main" id="{BDD3C580-F1C5-F46F-BDA3-3EB13D79C047}"/>
                </a:ext>
              </a:extLst>
            </p:cNvPr>
            <p:cNvSpPr txBox="1"/>
            <p:nvPr/>
          </p:nvSpPr>
          <p:spPr>
            <a:xfrm rot="16200000">
              <a:off x="11185977" y="5268028"/>
              <a:ext cx="683139" cy="3724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srgbClr val="000000"/>
                  </a:solidFill>
                  <a:latin typeface="Arial" panose="020B0604020202020204" pitchFamily="34" charset="0"/>
                  <a:cs typeface="Arial" panose="020B0604020202020204" pitchFamily="34" charset="0"/>
                </a:rPr>
                <a:t>END</a:t>
              </a: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100" name="Group 99">
              <a:extLst>
                <a:ext uri="{FF2B5EF4-FFF2-40B4-BE49-F238E27FC236}">
                  <a16:creationId xmlns:a16="http://schemas.microsoft.com/office/drawing/2014/main" id="{85AF8DE0-D186-7BA4-0597-66202DBB26C1}"/>
                </a:ext>
              </a:extLst>
            </p:cNvPr>
            <p:cNvGrpSpPr/>
            <p:nvPr/>
          </p:nvGrpSpPr>
          <p:grpSpPr>
            <a:xfrm>
              <a:off x="1034707" y="1507257"/>
              <a:ext cx="2112883" cy="1738488"/>
              <a:chOff x="691153" y="1475285"/>
              <a:chExt cx="2112883" cy="1738488"/>
            </a:xfrm>
          </p:grpSpPr>
          <p:sp>
            <p:nvSpPr>
              <p:cNvPr id="113" name="TextBox 112">
                <a:extLst>
                  <a:ext uri="{FF2B5EF4-FFF2-40B4-BE49-F238E27FC236}">
                    <a16:creationId xmlns:a16="http://schemas.microsoft.com/office/drawing/2014/main" id="{CBFADD7D-874A-F1E2-6351-AEDCDD846A61}"/>
                  </a:ext>
                </a:extLst>
              </p:cNvPr>
              <p:cNvSpPr txBox="1"/>
              <p:nvPr/>
            </p:nvSpPr>
            <p:spPr>
              <a:xfrm>
                <a:off x="1065620" y="1475285"/>
                <a:ext cx="1363950" cy="8565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01</a:t>
                </a:r>
              </a:p>
            </p:txBody>
          </p:sp>
          <p:sp>
            <p:nvSpPr>
              <p:cNvPr id="114" name="TextBox 113">
                <a:extLst>
                  <a:ext uri="{FF2B5EF4-FFF2-40B4-BE49-F238E27FC236}">
                    <a16:creationId xmlns:a16="http://schemas.microsoft.com/office/drawing/2014/main" id="{AD4925E2-740B-925B-FC02-5BB8EF2AF652}"/>
                  </a:ext>
                </a:extLst>
              </p:cNvPr>
              <p:cNvSpPr txBox="1"/>
              <p:nvPr/>
            </p:nvSpPr>
            <p:spPr>
              <a:xfrm>
                <a:off x="691153" y="2357231"/>
                <a:ext cx="2112883" cy="8565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srgbClr val="FFFFFF"/>
                    </a:solidFill>
                    <a:latin typeface="Arial" panose="020B0604020202020204" pitchFamily="34" charset="0"/>
                    <a:cs typeface="Arial" panose="020B0604020202020204" pitchFamily="34" charset="0"/>
                  </a:rPr>
                  <a:t>Data</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Visualization</a:t>
                </a:r>
              </a:p>
            </p:txBody>
          </p:sp>
        </p:grpSp>
        <p:grpSp>
          <p:nvGrpSpPr>
            <p:cNvPr id="101" name="Group 100">
              <a:extLst>
                <a:ext uri="{FF2B5EF4-FFF2-40B4-BE49-F238E27FC236}">
                  <a16:creationId xmlns:a16="http://schemas.microsoft.com/office/drawing/2014/main" id="{CA18BA71-8486-5BD1-76F3-E84530CB1336}"/>
                </a:ext>
              </a:extLst>
            </p:cNvPr>
            <p:cNvGrpSpPr/>
            <p:nvPr/>
          </p:nvGrpSpPr>
          <p:grpSpPr>
            <a:xfrm>
              <a:off x="3794290" y="4524903"/>
              <a:ext cx="1897351" cy="1785934"/>
              <a:chOff x="810664" y="1475285"/>
              <a:chExt cx="1897351" cy="1785934"/>
            </a:xfrm>
          </p:grpSpPr>
          <p:sp>
            <p:nvSpPr>
              <p:cNvPr id="110" name="TextBox 109">
                <a:extLst>
                  <a:ext uri="{FF2B5EF4-FFF2-40B4-BE49-F238E27FC236}">
                    <a16:creationId xmlns:a16="http://schemas.microsoft.com/office/drawing/2014/main" id="{957D0A82-9CFF-85E8-D0FC-8594C3F6CA61}"/>
                  </a:ext>
                </a:extLst>
              </p:cNvPr>
              <p:cNvSpPr txBox="1"/>
              <p:nvPr/>
            </p:nvSpPr>
            <p:spPr>
              <a:xfrm>
                <a:off x="1290617" y="1475285"/>
                <a:ext cx="913956" cy="8565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02</a:t>
                </a:r>
              </a:p>
            </p:txBody>
          </p:sp>
          <p:sp>
            <p:nvSpPr>
              <p:cNvPr id="111" name="TextBox 110">
                <a:extLst>
                  <a:ext uri="{FF2B5EF4-FFF2-40B4-BE49-F238E27FC236}">
                    <a16:creationId xmlns:a16="http://schemas.microsoft.com/office/drawing/2014/main" id="{E813FE0B-C012-9F38-3AD4-5272CFD3B18A}"/>
                  </a:ext>
                </a:extLst>
              </p:cNvPr>
              <p:cNvSpPr txBox="1"/>
              <p:nvPr/>
            </p:nvSpPr>
            <p:spPr>
              <a:xfrm>
                <a:off x="810664" y="2404677"/>
                <a:ext cx="1897351" cy="8565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Hypothesis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Testing</a:t>
                </a:r>
              </a:p>
            </p:txBody>
          </p:sp>
          <p:sp>
            <p:nvSpPr>
              <p:cNvPr id="112" name="Rectangle 111">
                <a:extLst>
                  <a:ext uri="{FF2B5EF4-FFF2-40B4-BE49-F238E27FC236}">
                    <a16:creationId xmlns:a16="http://schemas.microsoft.com/office/drawing/2014/main" id="{493EF504-E8F7-F1FD-8E87-79EAA6C3A8A6}"/>
                  </a:ext>
                </a:extLst>
              </p:cNvPr>
              <p:cNvSpPr/>
              <p:nvPr/>
            </p:nvSpPr>
            <p:spPr>
              <a:xfrm>
                <a:off x="1161320" y="2303012"/>
                <a:ext cx="1242342" cy="28388"/>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02" name="Group 101">
              <a:extLst>
                <a:ext uri="{FF2B5EF4-FFF2-40B4-BE49-F238E27FC236}">
                  <a16:creationId xmlns:a16="http://schemas.microsoft.com/office/drawing/2014/main" id="{AEA1B808-D6E6-7B39-D141-F12D7E40C31F}"/>
                </a:ext>
              </a:extLst>
            </p:cNvPr>
            <p:cNvGrpSpPr/>
            <p:nvPr/>
          </p:nvGrpSpPr>
          <p:grpSpPr>
            <a:xfrm>
              <a:off x="6418023" y="1507257"/>
              <a:ext cx="2043056" cy="1702303"/>
              <a:chOff x="753075" y="1475285"/>
              <a:chExt cx="2043056" cy="1702303"/>
            </a:xfrm>
          </p:grpSpPr>
          <p:sp>
            <p:nvSpPr>
              <p:cNvPr id="107" name="TextBox 106">
                <a:extLst>
                  <a:ext uri="{FF2B5EF4-FFF2-40B4-BE49-F238E27FC236}">
                    <a16:creationId xmlns:a16="http://schemas.microsoft.com/office/drawing/2014/main" id="{8741B458-2FC4-9DBC-146A-5A2AD42708A4}"/>
                  </a:ext>
                </a:extLst>
              </p:cNvPr>
              <p:cNvSpPr txBox="1"/>
              <p:nvPr/>
            </p:nvSpPr>
            <p:spPr>
              <a:xfrm>
                <a:off x="1290617" y="1475285"/>
                <a:ext cx="913956" cy="8565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03</a:t>
                </a:r>
              </a:p>
            </p:txBody>
          </p:sp>
          <p:sp>
            <p:nvSpPr>
              <p:cNvPr id="108" name="TextBox 107">
                <a:extLst>
                  <a:ext uri="{FF2B5EF4-FFF2-40B4-BE49-F238E27FC236}">
                    <a16:creationId xmlns:a16="http://schemas.microsoft.com/office/drawing/2014/main" id="{B8FB9A76-F5D9-2046-1EFE-C98FF0B324E3}"/>
                  </a:ext>
                </a:extLst>
              </p:cNvPr>
              <p:cNvSpPr txBox="1"/>
              <p:nvPr/>
            </p:nvSpPr>
            <p:spPr>
              <a:xfrm>
                <a:off x="753075" y="2321046"/>
                <a:ext cx="2043056" cy="8565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Time Series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Analysis</a:t>
                </a:r>
              </a:p>
            </p:txBody>
          </p:sp>
          <p:sp>
            <p:nvSpPr>
              <p:cNvPr id="109" name="Rectangle 108">
                <a:extLst>
                  <a:ext uri="{FF2B5EF4-FFF2-40B4-BE49-F238E27FC236}">
                    <a16:creationId xmlns:a16="http://schemas.microsoft.com/office/drawing/2014/main" id="{AEA10312-5D94-8AE7-1B4E-860EE9D81895}"/>
                  </a:ext>
                </a:extLst>
              </p:cNvPr>
              <p:cNvSpPr/>
              <p:nvPr/>
            </p:nvSpPr>
            <p:spPr>
              <a:xfrm>
                <a:off x="1126426" y="2236641"/>
                <a:ext cx="1242342" cy="28388"/>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03" name="Group 102">
              <a:extLst>
                <a:ext uri="{FF2B5EF4-FFF2-40B4-BE49-F238E27FC236}">
                  <a16:creationId xmlns:a16="http://schemas.microsoft.com/office/drawing/2014/main" id="{1AB50ADC-474B-1308-3738-EE14E569AC51}"/>
                </a:ext>
              </a:extLst>
            </p:cNvPr>
            <p:cNvGrpSpPr/>
            <p:nvPr/>
          </p:nvGrpSpPr>
          <p:grpSpPr>
            <a:xfrm>
              <a:off x="9280010" y="4524903"/>
              <a:ext cx="1914806" cy="1750656"/>
              <a:chOff x="864985" y="1475285"/>
              <a:chExt cx="1914806" cy="1750656"/>
            </a:xfrm>
          </p:grpSpPr>
          <p:sp>
            <p:nvSpPr>
              <p:cNvPr id="104" name="TextBox 103">
                <a:extLst>
                  <a:ext uri="{FF2B5EF4-FFF2-40B4-BE49-F238E27FC236}">
                    <a16:creationId xmlns:a16="http://schemas.microsoft.com/office/drawing/2014/main" id="{4AE51EB0-7E80-F60C-0A8F-3611843F2432}"/>
                  </a:ext>
                </a:extLst>
              </p:cNvPr>
              <p:cNvSpPr txBox="1"/>
              <p:nvPr/>
            </p:nvSpPr>
            <p:spPr>
              <a:xfrm>
                <a:off x="1290617" y="1475285"/>
                <a:ext cx="913956" cy="8565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04</a:t>
                </a:r>
              </a:p>
            </p:txBody>
          </p:sp>
          <p:sp>
            <p:nvSpPr>
              <p:cNvPr id="105" name="TextBox 104">
                <a:extLst>
                  <a:ext uri="{FF2B5EF4-FFF2-40B4-BE49-F238E27FC236}">
                    <a16:creationId xmlns:a16="http://schemas.microsoft.com/office/drawing/2014/main" id="{A5788462-2105-260D-EB6F-FAEB2308B144}"/>
                  </a:ext>
                </a:extLst>
              </p:cNvPr>
              <p:cNvSpPr txBox="1"/>
              <p:nvPr/>
            </p:nvSpPr>
            <p:spPr>
              <a:xfrm>
                <a:off x="864985" y="2369399"/>
                <a:ext cx="1914806" cy="8565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Regression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Analysis</a:t>
                </a:r>
              </a:p>
            </p:txBody>
          </p:sp>
          <p:sp>
            <p:nvSpPr>
              <p:cNvPr id="106" name="Rectangle 105">
                <a:extLst>
                  <a:ext uri="{FF2B5EF4-FFF2-40B4-BE49-F238E27FC236}">
                    <a16:creationId xmlns:a16="http://schemas.microsoft.com/office/drawing/2014/main" id="{E271B4B9-D6E4-BDB7-6211-9D04FBB7E666}"/>
                  </a:ext>
                </a:extLst>
              </p:cNvPr>
              <p:cNvSpPr/>
              <p:nvPr/>
            </p:nvSpPr>
            <p:spPr>
              <a:xfrm>
                <a:off x="1126425" y="2274624"/>
                <a:ext cx="1242342" cy="28388"/>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128" name="Rectangle 127">
            <a:extLst>
              <a:ext uri="{FF2B5EF4-FFF2-40B4-BE49-F238E27FC236}">
                <a16:creationId xmlns:a16="http://schemas.microsoft.com/office/drawing/2014/main" id="{444F0B0C-DBA7-D8C6-640C-E29C8A2D0779}"/>
              </a:ext>
            </a:extLst>
          </p:cNvPr>
          <p:cNvSpPr/>
          <p:nvPr/>
        </p:nvSpPr>
        <p:spPr>
          <a:xfrm>
            <a:off x="2295637" y="2654515"/>
            <a:ext cx="1026729" cy="234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29" name="Google Shape;540;p22">
            <a:extLst>
              <a:ext uri="{FF2B5EF4-FFF2-40B4-BE49-F238E27FC236}">
                <a16:creationId xmlns:a16="http://schemas.microsoft.com/office/drawing/2014/main" id="{754765E7-4B95-6139-55A2-836DFC44CD4F}"/>
              </a:ext>
            </a:extLst>
          </p:cNvPr>
          <p:cNvSpPr txBox="1">
            <a:spLocks/>
          </p:cNvSpPr>
          <p:nvPr/>
        </p:nvSpPr>
        <p:spPr>
          <a:xfrm>
            <a:off x="1323371" y="337462"/>
            <a:ext cx="5610300" cy="1006769"/>
          </a:xfrm>
          <a:prstGeom prst="rect">
            <a:avLst/>
          </a:prstGeom>
        </p:spPr>
        <p:txBody>
          <a:bodyPr spcFirstLastPara="1" vert="horz" wrap="square" lIns="91425" tIns="91425" rIns="91425" bIns="91425" rtlCol="0" anchor="b" anchorCtr="0">
            <a:noAutofit/>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en-GB" b="1" dirty="0">
                <a:gradFill>
                  <a:gsLst>
                    <a:gs pos="0">
                      <a:srgbClr val="012D86"/>
                    </a:gs>
                    <a:gs pos="100000">
                      <a:srgbClr val="0E2557"/>
                    </a:gs>
                  </a:gsLst>
                  <a:lin scaled="0"/>
                </a:gradFill>
                <a:effectLst>
                  <a:outerShdw blurRad="38100" dist="19050" dir="2700000" algn="tl" rotWithShape="0">
                    <a:schemeClr val="dk1">
                      <a:alpha val="40000"/>
                    </a:schemeClr>
                  </a:outerShdw>
                </a:effectLst>
              </a:rPr>
              <a:t>Statistical Methodology</a:t>
            </a:r>
          </a:p>
        </p:txBody>
      </p:sp>
      <p:grpSp>
        <p:nvGrpSpPr>
          <p:cNvPr id="130" name="Google Shape;888;p50">
            <a:extLst>
              <a:ext uri="{FF2B5EF4-FFF2-40B4-BE49-F238E27FC236}">
                <a16:creationId xmlns:a16="http://schemas.microsoft.com/office/drawing/2014/main" id="{9D80E7F9-B8C9-2526-67E6-85C289085087}"/>
              </a:ext>
            </a:extLst>
          </p:cNvPr>
          <p:cNvGrpSpPr/>
          <p:nvPr/>
        </p:nvGrpSpPr>
        <p:grpSpPr>
          <a:xfrm>
            <a:off x="895952" y="606359"/>
            <a:ext cx="571648" cy="604710"/>
            <a:chOff x="3294650" y="3652450"/>
            <a:chExt cx="388350" cy="405450"/>
          </a:xfrm>
        </p:grpSpPr>
        <p:sp>
          <p:nvSpPr>
            <p:cNvPr id="131" name="Google Shape;889;p50">
              <a:extLst>
                <a:ext uri="{FF2B5EF4-FFF2-40B4-BE49-F238E27FC236}">
                  <a16:creationId xmlns:a16="http://schemas.microsoft.com/office/drawing/2014/main" id="{5C414B5D-8C4D-3A8D-07E9-38BED57E157F}"/>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32" name="Google Shape;890;p50">
              <a:extLst>
                <a:ext uri="{FF2B5EF4-FFF2-40B4-BE49-F238E27FC236}">
                  <a16:creationId xmlns:a16="http://schemas.microsoft.com/office/drawing/2014/main" id="{FC4F5017-0FF2-7DF9-27EA-C4AA16F2C2CA}"/>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33" name="Google Shape;891;p50">
              <a:extLst>
                <a:ext uri="{FF2B5EF4-FFF2-40B4-BE49-F238E27FC236}">
                  <a16:creationId xmlns:a16="http://schemas.microsoft.com/office/drawing/2014/main" id="{402C49C8-2E57-BC53-AA0B-B341AC867A57}"/>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3" name="Rectangle: Rounded Corners 2">
            <a:extLst>
              <a:ext uri="{FF2B5EF4-FFF2-40B4-BE49-F238E27FC236}">
                <a16:creationId xmlns:a16="http://schemas.microsoft.com/office/drawing/2014/main" id="{FE82556B-AEDD-7247-966A-70A0990C04D4}"/>
              </a:ext>
            </a:extLst>
          </p:cNvPr>
          <p:cNvSpPr/>
          <p:nvPr/>
        </p:nvSpPr>
        <p:spPr>
          <a:xfrm>
            <a:off x="68825" y="633584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C8F14D58-2296-BBE7-2A33-B418CA371210}"/>
              </a:ext>
            </a:extLst>
          </p:cNvPr>
          <p:cNvSpPr txBox="1"/>
          <p:nvPr/>
        </p:nvSpPr>
        <p:spPr>
          <a:xfrm>
            <a:off x="117987" y="6335849"/>
            <a:ext cx="511278" cy="461665"/>
          </a:xfrm>
          <a:prstGeom prst="rect">
            <a:avLst/>
          </a:prstGeom>
          <a:noFill/>
        </p:spPr>
        <p:txBody>
          <a:bodyPr wrap="square" rtlCol="0">
            <a:spAutoFit/>
          </a:bodyPr>
          <a:lstStyle/>
          <a:p>
            <a:r>
              <a:rPr lang="en-IN" sz="2400" b="1" dirty="0"/>
              <a:t>12</a:t>
            </a:r>
          </a:p>
        </p:txBody>
      </p:sp>
    </p:spTree>
    <p:extLst>
      <p:ext uri="{BB962C8B-B14F-4D97-AF65-F5344CB8AC3E}">
        <p14:creationId xmlns:p14="http://schemas.microsoft.com/office/powerpoint/2010/main" val="35278492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5685513-4554-7574-E8FE-C42E779090B0}"/>
              </a:ext>
            </a:extLst>
          </p:cNvPr>
          <p:cNvSpPr/>
          <p:nvPr/>
        </p:nvSpPr>
        <p:spPr>
          <a:xfrm>
            <a:off x="501445" y="410496"/>
            <a:ext cx="11189109" cy="6037007"/>
          </a:xfrm>
          <a:prstGeom prst="roundRect">
            <a:avLst/>
          </a:prstGeom>
          <a:solidFill>
            <a:schemeClr val="lt1">
              <a:alpha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7" name="Title 1">
            <a:extLst>
              <a:ext uri="{FF2B5EF4-FFF2-40B4-BE49-F238E27FC236}">
                <a16:creationId xmlns:a16="http://schemas.microsoft.com/office/drawing/2014/main" id="{20598EF4-5FB0-366C-C94A-9D6FE6CE332C}"/>
              </a:ext>
            </a:extLst>
          </p:cNvPr>
          <p:cNvSpPr txBox="1">
            <a:spLocks/>
          </p:cNvSpPr>
          <p:nvPr/>
        </p:nvSpPr>
        <p:spPr>
          <a:xfrm>
            <a:off x="1519386" y="271282"/>
            <a:ext cx="4321715" cy="1159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3600"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Visualization</a:t>
            </a:r>
          </a:p>
        </p:txBody>
      </p:sp>
      <p:graphicFrame>
        <p:nvGraphicFramePr>
          <p:cNvPr id="8" name="Chart 7">
            <a:extLst>
              <a:ext uri="{FF2B5EF4-FFF2-40B4-BE49-F238E27FC236}">
                <a16:creationId xmlns:a16="http://schemas.microsoft.com/office/drawing/2014/main" id="{C8AF8570-E499-34E1-2449-5883DC9CDBAE}"/>
              </a:ext>
            </a:extLst>
          </p:cNvPr>
          <p:cNvGraphicFramePr/>
          <p:nvPr>
            <p:extLst>
              <p:ext uri="{D42A27DB-BD31-4B8C-83A1-F6EECF244321}">
                <p14:modId xmlns:p14="http://schemas.microsoft.com/office/powerpoint/2010/main" val="4079694098"/>
              </p:ext>
            </p:extLst>
          </p:nvPr>
        </p:nvGraphicFramePr>
        <p:xfrm>
          <a:off x="2054942" y="1344253"/>
          <a:ext cx="8583561" cy="4732081"/>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oogle Shape;892;p50">
            <a:extLst>
              <a:ext uri="{FF2B5EF4-FFF2-40B4-BE49-F238E27FC236}">
                <a16:creationId xmlns:a16="http://schemas.microsoft.com/office/drawing/2014/main" id="{F39DE1EA-7F3E-CA11-6674-E57188685B45}"/>
              </a:ext>
            </a:extLst>
          </p:cNvPr>
          <p:cNvGrpSpPr/>
          <p:nvPr/>
        </p:nvGrpSpPr>
        <p:grpSpPr>
          <a:xfrm>
            <a:off x="920052" y="614198"/>
            <a:ext cx="624058" cy="473968"/>
            <a:chOff x="3936375" y="3703750"/>
            <a:chExt cx="453050" cy="332175"/>
          </a:xfrm>
        </p:grpSpPr>
        <p:sp>
          <p:nvSpPr>
            <p:cNvPr id="3" name="Google Shape;893;p50">
              <a:extLst>
                <a:ext uri="{FF2B5EF4-FFF2-40B4-BE49-F238E27FC236}">
                  <a16:creationId xmlns:a16="http://schemas.microsoft.com/office/drawing/2014/main" id="{BB4D1EC9-DECC-F962-1A56-C0931174161F}"/>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4" name="Google Shape;894;p50">
              <a:extLst>
                <a:ext uri="{FF2B5EF4-FFF2-40B4-BE49-F238E27FC236}">
                  <a16:creationId xmlns:a16="http://schemas.microsoft.com/office/drawing/2014/main" id="{FAA31793-6337-DA4F-AA53-FC1DF0F784E9}"/>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5" name="Google Shape;895;p50">
              <a:extLst>
                <a:ext uri="{FF2B5EF4-FFF2-40B4-BE49-F238E27FC236}">
                  <a16:creationId xmlns:a16="http://schemas.microsoft.com/office/drawing/2014/main" id="{9BFFED82-25D5-09A7-586E-A1FCEE5D80D2}"/>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9" name="Google Shape;896;p50">
              <a:extLst>
                <a:ext uri="{FF2B5EF4-FFF2-40B4-BE49-F238E27FC236}">
                  <a16:creationId xmlns:a16="http://schemas.microsoft.com/office/drawing/2014/main" id="{4009D93D-E7B6-A687-5E1E-4D2AE59C4E96}"/>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0" name="Google Shape;897;p50">
              <a:extLst>
                <a:ext uri="{FF2B5EF4-FFF2-40B4-BE49-F238E27FC236}">
                  <a16:creationId xmlns:a16="http://schemas.microsoft.com/office/drawing/2014/main" id="{0AC239F6-D831-431E-AEEA-6B5AC0EE7D4A}"/>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14" name="Rectangle: Rounded Corners 13">
            <a:extLst>
              <a:ext uri="{FF2B5EF4-FFF2-40B4-BE49-F238E27FC236}">
                <a16:creationId xmlns:a16="http://schemas.microsoft.com/office/drawing/2014/main" id="{3916B3B0-17F7-3F42-BE7A-5B070BA9F934}"/>
              </a:ext>
            </a:extLst>
          </p:cNvPr>
          <p:cNvSpPr/>
          <p:nvPr/>
        </p:nvSpPr>
        <p:spPr>
          <a:xfrm>
            <a:off x="58990" y="6363626"/>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5" name="TextBox 14">
            <a:extLst>
              <a:ext uri="{FF2B5EF4-FFF2-40B4-BE49-F238E27FC236}">
                <a16:creationId xmlns:a16="http://schemas.microsoft.com/office/drawing/2014/main" id="{4F243F10-0114-C574-9FD9-A12C4A52A27F}"/>
              </a:ext>
            </a:extLst>
          </p:cNvPr>
          <p:cNvSpPr txBox="1"/>
          <p:nvPr/>
        </p:nvSpPr>
        <p:spPr>
          <a:xfrm>
            <a:off x="127815" y="6350605"/>
            <a:ext cx="511278" cy="461665"/>
          </a:xfrm>
          <a:prstGeom prst="rect">
            <a:avLst/>
          </a:prstGeom>
          <a:noFill/>
        </p:spPr>
        <p:txBody>
          <a:bodyPr wrap="square" rtlCol="0">
            <a:spAutoFit/>
          </a:bodyPr>
          <a:lstStyle/>
          <a:p>
            <a:r>
              <a:rPr lang="en-IN" sz="2400" b="1" dirty="0"/>
              <a:t>13</a:t>
            </a:r>
          </a:p>
        </p:txBody>
      </p:sp>
    </p:spTree>
    <p:extLst>
      <p:ext uri="{BB962C8B-B14F-4D97-AF65-F5344CB8AC3E}">
        <p14:creationId xmlns:p14="http://schemas.microsoft.com/office/powerpoint/2010/main" val="27898474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2EBE636-82AD-D39A-D896-D3E42BB3141D}"/>
              </a:ext>
            </a:extLst>
          </p:cNvPr>
          <p:cNvSpPr/>
          <p:nvPr/>
        </p:nvSpPr>
        <p:spPr>
          <a:xfrm>
            <a:off x="496529" y="513735"/>
            <a:ext cx="11198942" cy="5830529"/>
          </a:xfrm>
          <a:prstGeom prst="roundRect">
            <a:avLst/>
          </a:prstGeom>
          <a:solidFill>
            <a:schemeClr val="lt1">
              <a:alpha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graphicFrame>
        <p:nvGraphicFramePr>
          <p:cNvPr id="9" name="Chart 1">
            <a:extLst>
              <a:ext uri="{FF2B5EF4-FFF2-40B4-BE49-F238E27FC236}">
                <a16:creationId xmlns:a16="http://schemas.microsoft.com/office/drawing/2014/main" id="{C3070881-F9B0-75AC-308B-00C25113EC4E}"/>
              </a:ext>
            </a:extLst>
          </p:cNvPr>
          <p:cNvGraphicFramePr/>
          <p:nvPr>
            <p:extLst>
              <p:ext uri="{D42A27DB-BD31-4B8C-83A1-F6EECF244321}">
                <p14:modId xmlns:p14="http://schemas.microsoft.com/office/powerpoint/2010/main" val="1076887849"/>
              </p:ext>
            </p:extLst>
          </p:nvPr>
        </p:nvGraphicFramePr>
        <p:xfrm>
          <a:off x="1387379" y="1284814"/>
          <a:ext cx="9417241" cy="428837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Rounded Corners 2">
            <a:extLst>
              <a:ext uri="{FF2B5EF4-FFF2-40B4-BE49-F238E27FC236}">
                <a16:creationId xmlns:a16="http://schemas.microsoft.com/office/drawing/2014/main" id="{C4F910AE-A244-524F-29D9-16E7277485BC}"/>
              </a:ext>
            </a:extLst>
          </p:cNvPr>
          <p:cNvSpPr/>
          <p:nvPr/>
        </p:nvSpPr>
        <p:spPr>
          <a:xfrm>
            <a:off x="103239" y="6326181"/>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EEFB8DD4-3899-C454-A2C8-B71B4375453B}"/>
              </a:ext>
            </a:extLst>
          </p:cNvPr>
          <p:cNvSpPr txBox="1"/>
          <p:nvPr/>
        </p:nvSpPr>
        <p:spPr>
          <a:xfrm>
            <a:off x="172064" y="6313160"/>
            <a:ext cx="511278" cy="461665"/>
          </a:xfrm>
          <a:prstGeom prst="rect">
            <a:avLst/>
          </a:prstGeom>
          <a:noFill/>
        </p:spPr>
        <p:txBody>
          <a:bodyPr wrap="square" rtlCol="0">
            <a:spAutoFit/>
          </a:bodyPr>
          <a:lstStyle/>
          <a:p>
            <a:r>
              <a:rPr lang="en-IN" sz="2400" b="1" dirty="0"/>
              <a:t>14</a:t>
            </a:r>
          </a:p>
        </p:txBody>
      </p:sp>
    </p:spTree>
    <p:extLst>
      <p:ext uri="{BB962C8B-B14F-4D97-AF65-F5344CB8AC3E}">
        <p14:creationId xmlns:p14="http://schemas.microsoft.com/office/powerpoint/2010/main" val="26973027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712911B-B977-2502-D95C-0145FA125B46}"/>
              </a:ext>
            </a:extLst>
          </p:cNvPr>
          <p:cNvSpPr/>
          <p:nvPr/>
        </p:nvSpPr>
        <p:spPr>
          <a:xfrm>
            <a:off x="368300" y="381000"/>
            <a:ext cx="11455400" cy="6096000"/>
          </a:xfrm>
          <a:prstGeom prst="roundRect">
            <a:avLst/>
          </a:prstGeom>
          <a:solidFill>
            <a:schemeClr val="lt1">
              <a:alpha val="91000"/>
            </a:schemeClr>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801420E8-6697-5CFB-632D-8FD3D09E1008}"/>
              </a:ext>
            </a:extLst>
          </p:cNvPr>
          <p:cNvSpPr/>
          <p:nvPr/>
        </p:nvSpPr>
        <p:spPr>
          <a:xfrm>
            <a:off x="49161" y="6360922"/>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624909F0-7EC0-8D87-A738-1569FA0363B3}"/>
              </a:ext>
            </a:extLst>
          </p:cNvPr>
          <p:cNvSpPr txBox="1"/>
          <p:nvPr/>
        </p:nvSpPr>
        <p:spPr>
          <a:xfrm>
            <a:off x="112661" y="6348631"/>
            <a:ext cx="511278" cy="461665"/>
          </a:xfrm>
          <a:prstGeom prst="rect">
            <a:avLst/>
          </a:prstGeom>
          <a:noFill/>
        </p:spPr>
        <p:txBody>
          <a:bodyPr wrap="square" rtlCol="0">
            <a:spAutoFit/>
          </a:bodyPr>
          <a:lstStyle/>
          <a:p>
            <a:r>
              <a:rPr lang="en-IN" sz="2400" b="1" dirty="0"/>
              <a:t>15</a:t>
            </a:r>
          </a:p>
        </p:txBody>
      </p:sp>
      <p:graphicFrame>
        <p:nvGraphicFramePr>
          <p:cNvPr id="4" name="Chart 3">
            <a:extLst>
              <a:ext uri="{FF2B5EF4-FFF2-40B4-BE49-F238E27FC236}">
                <a16:creationId xmlns:a16="http://schemas.microsoft.com/office/drawing/2014/main" id="{3A225DB2-C255-A30D-25E3-F764B04959E4}"/>
              </a:ext>
            </a:extLst>
          </p:cNvPr>
          <p:cNvGraphicFramePr>
            <a:graphicFrameLocks/>
          </p:cNvGraphicFramePr>
          <p:nvPr>
            <p:extLst>
              <p:ext uri="{D42A27DB-BD31-4B8C-83A1-F6EECF244321}">
                <p14:modId xmlns:p14="http://schemas.microsoft.com/office/powerpoint/2010/main" val="4152141174"/>
              </p:ext>
            </p:extLst>
          </p:nvPr>
        </p:nvGraphicFramePr>
        <p:xfrm>
          <a:off x="623938" y="1739765"/>
          <a:ext cx="6853904" cy="38775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FDD802D7-7AF2-D458-D698-358051D54116}"/>
              </a:ext>
            </a:extLst>
          </p:cNvPr>
          <p:cNvGraphicFramePr>
            <a:graphicFrameLocks/>
          </p:cNvGraphicFramePr>
          <p:nvPr>
            <p:extLst>
              <p:ext uri="{D42A27DB-BD31-4B8C-83A1-F6EECF244321}">
                <p14:modId xmlns:p14="http://schemas.microsoft.com/office/powerpoint/2010/main" val="2148697783"/>
              </p:ext>
            </p:extLst>
          </p:nvPr>
        </p:nvGraphicFramePr>
        <p:xfrm>
          <a:off x="7733480" y="1310150"/>
          <a:ext cx="3834582" cy="2118850"/>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Straight Arrow Connector 10">
            <a:extLst>
              <a:ext uri="{FF2B5EF4-FFF2-40B4-BE49-F238E27FC236}">
                <a16:creationId xmlns:a16="http://schemas.microsoft.com/office/drawing/2014/main" id="{AB67C859-F018-22AF-3D24-705A24F07411}"/>
              </a:ext>
            </a:extLst>
          </p:cNvPr>
          <p:cNvCxnSpPr/>
          <p:nvPr/>
        </p:nvCxnSpPr>
        <p:spPr>
          <a:xfrm flipV="1">
            <a:off x="7477842" y="3429000"/>
            <a:ext cx="653435" cy="8676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74451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653047-2836-CC47-A5C1-9B25DA06774E}"/>
              </a:ext>
            </a:extLst>
          </p:cNvPr>
          <p:cNvSpPr/>
          <p:nvPr/>
        </p:nvSpPr>
        <p:spPr>
          <a:xfrm>
            <a:off x="228600" y="304800"/>
            <a:ext cx="11658600" cy="6273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7" name="Picture 3">
            <a:extLst>
              <a:ext uri="{FF2B5EF4-FFF2-40B4-BE49-F238E27FC236}">
                <a16:creationId xmlns:a16="http://schemas.microsoft.com/office/drawing/2014/main" id="{5B18A574-93EC-C1A5-7907-744B51FAFCE0}"/>
              </a:ext>
            </a:extLst>
          </p:cNvPr>
          <p:cNvPicPr>
            <a:picLocks noChangeAspect="1"/>
          </p:cNvPicPr>
          <p:nvPr/>
        </p:nvPicPr>
        <p:blipFill>
          <a:blip r:embed="rId3" cstate="print"/>
          <a:srcRect l="22910" r="28045"/>
          <a:stretch>
            <a:fillRect/>
          </a:stretch>
        </p:blipFill>
        <p:spPr>
          <a:xfrm>
            <a:off x="228598" y="304800"/>
            <a:ext cx="5867401" cy="6273800"/>
          </a:xfrm>
          <a:prstGeom prst="rect">
            <a:avLst/>
          </a:prstGeom>
          <a:ln>
            <a:noFill/>
          </a:ln>
        </p:spPr>
      </p:pic>
      <p:pic>
        <p:nvPicPr>
          <p:cNvPr id="8" name="Picture 7">
            <a:extLst>
              <a:ext uri="{FF2B5EF4-FFF2-40B4-BE49-F238E27FC236}">
                <a16:creationId xmlns:a16="http://schemas.microsoft.com/office/drawing/2014/main" id="{999D0301-0593-4268-92AE-C72C9EFC1ED5}"/>
              </a:ext>
            </a:extLst>
          </p:cNvPr>
          <p:cNvPicPr>
            <a:picLocks noChangeAspect="1"/>
          </p:cNvPicPr>
          <p:nvPr/>
        </p:nvPicPr>
        <p:blipFill>
          <a:blip r:embed="rId4"/>
          <a:stretch>
            <a:fillRect/>
          </a:stretch>
        </p:blipFill>
        <p:spPr>
          <a:xfrm>
            <a:off x="6096000" y="304800"/>
            <a:ext cx="5829300" cy="6273800"/>
          </a:xfrm>
          <a:prstGeom prst="rect">
            <a:avLst/>
          </a:prstGeom>
        </p:spPr>
      </p:pic>
      <p:sp>
        <p:nvSpPr>
          <p:cNvPr id="3" name="Rectangle: Rounded Corners 2">
            <a:extLst>
              <a:ext uri="{FF2B5EF4-FFF2-40B4-BE49-F238E27FC236}">
                <a16:creationId xmlns:a16="http://schemas.microsoft.com/office/drawing/2014/main" id="{EEC612E0-A72C-B82E-63DD-C87C7C7D8D1B}"/>
              </a:ext>
            </a:extLst>
          </p:cNvPr>
          <p:cNvSpPr/>
          <p:nvPr/>
        </p:nvSpPr>
        <p:spPr>
          <a:xfrm>
            <a:off x="219994" y="6117575"/>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27A6DDEE-A882-A377-CBC1-0503665BBF75}"/>
              </a:ext>
            </a:extLst>
          </p:cNvPr>
          <p:cNvSpPr txBox="1"/>
          <p:nvPr/>
        </p:nvSpPr>
        <p:spPr>
          <a:xfrm>
            <a:off x="266700" y="6117575"/>
            <a:ext cx="511278" cy="461665"/>
          </a:xfrm>
          <a:prstGeom prst="rect">
            <a:avLst/>
          </a:prstGeom>
          <a:noFill/>
        </p:spPr>
        <p:txBody>
          <a:bodyPr wrap="square" rtlCol="0">
            <a:spAutoFit/>
          </a:bodyPr>
          <a:lstStyle/>
          <a:p>
            <a:r>
              <a:rPr lang="en-IN" sz="2400" b="1" dirty="0"/>
              <a:t>16</a:t>
            </a:r>
          </a:p>
        </p:txBody>
      </p:sp>
      <p:pic>
        <p:nvPicPr>
          <p:cNvPr id="2" name="Picture 1">
            <a:extLst>
              <a:ext uri="{FF2B5EF4-FFF2-40B4-BE49-F238E27FC236}">
                <a16:creationId xmlns:a16="http://schemas.microsoft.com/office/drawing/2014/main" id="{08A1F317-C5B5-CA9F-5F0A-E28D824828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597" y="3628104"/>
            <a:ext cx="1579308" cy="1150374"/>
          </a:xfrm>
          <a:prstGeom prst="rect">
            <a:avLst/>
          </a:prstGeom>
        </p:spPr>
      </p:pic>
    </p:spTree>
    <p:extLst>
      <p:ext uri="{BB962C8B-B14F-4D97-AF65-F5344CB8AC3E}">
        <p14:creationId xmlns:p14="http://schemas.microsoft.com/office/powerpoint/2010/main" val="30133848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7FC813-FB03-06C7-F1AE-1A4643CFA3C5}"/>
              </a:ext>
            </a:extLst>
          </p:cNvPr>
          <p:cNvSpPr/>
          <p:nvPr/>
        </p:nvSpPr>
        <p:spPr>
          <a:xfrm>
            <a:off x="324465" y="285135"/>
            <a:ext cx="11602064" cy="63418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7" name="Picture 9">
            <a:extLst>
              <a:ext uri="{FF2B5EF4-FFF2-40B4-BE49-F238E27FC236}">
                <a16:creationId xmlns:a16="http://schemas.microsoft.com/office/drawing/2014/main" id="{DE140D08-62F9-E91E-937F-CCAE12CD9F02}"/>
              </a:ext>
            </a:extLst>
          </p:cNvPr>
          <p:cNvPicPr>
            <a:picLocks noChangeAspect="1"/>
          </p:cNvPicPr>
          <p:nvPr/>
        </p:nvPicPr>
        <p:blipFill>
          <a:blip r:embed="rId3" cstate="print"/>
          <a:srcRect l="4938" r="3134"/>
          <a:stretch>
            <a:fillRect/>
          </a:stretch>
        </p:blipFill>
        <p:spPr>
          <a:xfrm>
            <a:off x="324465" y="285135"/>
            <a:ext cx="11602064" cy="6341807"/>
          </a:xfrm>
          <a:prstGeom prst="rect">
            <a:avLst/>
          </a:prstGeom>
          <a:ln>
            <a:noFill/>
          </a:ln>
        </p:spPr>
      </p:pic>
      <p:sp>
        <p:nvSpPr>
          <p:cNvPr id="3" name="Rectangle: Rounded Corners 2">
            <a:extLst>
              <a:ext uri="{FF2B5EF4-FFF2-40B4-BE49-F238E27FC236}">
                <a16:creationId xmlns:a16="http://schemas.microsoft.com/office/drawing/2014/main" id="{1B55B03D-7B5B-BD37-DB9F-61601A82E664}"/>
              </a:ext>
            </a:extLst>
          </p:cNvPr>
          <p:cNvSpPr/>
          <p:nvPr/>
        </p:nvSpPr>
        <p:spPr>
          <a:xfrm>
            <a:off x="324465" y="6191317"/>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5F55906A-9280-6DBA-7F07-83E230815675}"/>
              </a:ext>
            </a:extLst>
          </p:cNvPr>
          <p:cNvSpPr txBox="1"/>
          <p:nvPr/>
        </p:nvSpPr>
        <p:spPr>
          <a:xfrm>
            <a:off x="393290" y="6178296"/>
            <a:ext cx="511278" cy="461665"/>
          </a:xfrm>
          <a:prstGeom prst="rect">
            <a:avLst/>
          </a:prstGeom>
          <a:noFill/>
        </p:spPr>
        <p:txBody>
          <a:bodyPr wrap="square" rtlCol="0">
            <a:spAutoFit/>
          </a:bodyPr>
          <a:lstStyle/>
          <a:p>
            <a:r>
              <a:rPr lang="en-IN" sz="2400" b="1" dirty="0"/>
              <a:t>17</a:t>
            </a:r>
          </a:p>
        </p:txBody>
      </p:sp>
      <p:pic>
        <p:nvPicPr>
          <p:cNvPr id="2" name="Picture 1">
            <a:extLst>
              <a:ext uri="{FF2B5EF4-FFF2-40B4-BE49-F238E27FC236}">
                <a16:creationId xmlns:a16="http://schemas.microsoft.com/office/drawing/2014/main" id="{CD688A7C-43BA-1A3C-0A99-D4910461B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15" y="936685"/>
            <a:ext cx="2395549" cy="1779403"/>
          </a:xfrm>
          <a:prstGeom prst="rect">
            <a:avLst/>
          </a:prstGeom>
        </p:spPr>
      </p:pic>
      <p:pic>
        <p:nvPicPr>
          <p:cNvPr id="5" name="Picture 4">
            <a:extLst>
              <a:ext uri="{FF2B5EF4-FFF2-40B4-BE49-F238E27FC236}">
                <a16:creationId xmlns:a16="http://schemas.microsoft.com/office/drawing/2014/main" id="{F1022D83-7C5F-233E-6DE4-C8F59D7788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114" y="3296444"/>
            <a:ext cx="2395549" cy="1833955"/>
          </a:xfrm>
          <a:prstGeom prst="rect">
            <a:avLst/>
          </a:prstGeom>
        </p:spPr>
      </p:pic>
    </p:spTree>
    <p:extLst>
      <p:ext uri="{BB962C8B-B14F-4D97-AF65-F5344CB8AC3E}">
        <p14:creationId xmlns:p14="http://schemas.microsoft.com/office/powerpoint/2010/main" val="26089139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DD61F43-D3B9-3FC3-32C7-BF7BE5D937D8}"/>
              </a:ext>
            </a:extLst>
          </p:cNvPr>
          <p:cNvSpPr/>
          <p:nvPr/>
        </p:nvSpPr>
        <p:spPr>
          <a:xfrm>
            <a:off x="629264" y="2617839"/>
            <a:ext cx="5466736" cy="1622322"/>
          </a:xfrm>
          <a:prstGeom prst="roundRect">
            <a:avLst/>
          </a:prstGeom>
          <a:solidFill>
            <a:schemeClr val="lt1">
              <a:alpha val="78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solidFill>
                <a:schemeClr val="bg1"/>
              </a:solidFill>
            </a:endParaRPr>
          </a:p>
        </p:txBody>
      </p:sp>
      <p:sp>
        <p:nvSpPr>
          <p:cNvPr id="3" name="TextBox 2">
            <a:extLst>
              <a:ext uri="{FF2B5EF4-FFF2-40B4-BE49-F238E27FC236}">
                <a16:creationId xmlns:a16="http://schemas.microsoft.com/office/drawing/2014/main" id="{6ED98B33-C875-7F67-6A7F-CD57E4D6B492}"/>
              </a:ext>
            </a:extLst>
          </p:cNvPr>
          <p:cNvSpPr txBox="1"/>
          <p:nvPr/>
        </p:nvSpPr>
        <p:spPr>
          <a:xfrm>
            <a:off x="1125793" y="3044279"/>
            <a:ext cx="4473677" cy="769441"/>
          </a:xfrm>
          <a:prstGeom prst="rect">
            <a:avLst/>
          </a:prstGeom>
          <a:noFill/>
        </p:spPr>
        <p:txBody>
          <a:bodyPr wrap="square" rtlCol="0">
            <a:spAutoFit/>
          </a:bodyPr>
          <a:lstStyle/>
          <a:p>
            <a:r>
              <a:rPr lang="en-IN" sz="4400" dirty="0"/>
              <a:t>Statistical Analysis</a:t>
            </a:r>
          </a:p>
        </p:txBody>
      </p:sp>
    </p:spTree>
    <p:extLst>
      <p:ext uri="{BB962C8B-B14F-4D97-AF65-F5344CB8AC3E}">
        <p14:creationId xmlns:p14="http://schemas.microsoft.com/office/powerpoint/2010/main" val="2355735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7CBD39F-6EDA-08A6-EAD3-F7090437C771}"/>
              </a:ext>
            </a:extLst>
          </p:cNvPr>
          <p:cNvSpPr/>
          <p:nvPr/>
        </p:nvSpPr>
        <p:spPr>
          <a:xfrm>
            <a:off x="859536" y="1408176"/>
            <a:ext cx="10863072" cy="50292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7" name="Text Box 1">
            <a:extLst>
              <a:ext uri="{FF2B5EF4-FFF2-40B4-BE49-F238E27FC236}">
                <a16:creationId xmlns:a16="http://schemas.microsoft.com/office/drawing/2014/main" id="{71F47F5D-97D3-FA21-518E-2647F00FD21E}"/>
              </a:ext>
            </a:extLst>
          </p:cNvPr>
          <p:cNvSpPr txBox="1"/>
          <p:nvPr/>
        </p:nvSpPr>
        <p:spPr>
          <a:xfrm>
            <a:off x="1530307" y="2105615"/>
            <a:ext cx="5080000" cy="358140"/>
          </a:xfrm>
          <a:prstGeom prst="rect">
            <a:avLst/>
          </a:prstGeom>
          <a:noFill/>
          <a:ln w="9525">
            <a:noFill/>
          </a:ln>
        </p:spPr>
        <p:txBody>
          <a:bodyPr>
            <a:noAutofit/>
          </a:bodyPr>
          <a:lstStyle/>
          <a:p>
            <a:pPr marL="0" indent="0"/>
            <a:r>
              <a:rPr lang="en-US" sz="1800" b="1" dirty="0">
                <a:latin typeface="Times New Roman" panose="02020603050405020304" pitchFamily="18" charset="0"/>
                <a:cs typeface="等线" charset="0"/>
              </a:rPr>
              <a:t>Hypothesis:</a:t>
            </a:r>
          </a:p>
          <a:p>
            <a:pPr marL="0" indent="0"/>
            <a:r>
              <a:rPr lang="en-US" sz="1800" b="1" dirty="0">
                <a:latin typeface="Times New Roman" panose="02020603050405020304" pitchFamily="18" charset="0"/>
                <a:cs typeface="等线" charset="0"/>
              </a:rPr>
              <a:t> </a:t>
            </a:r>
          </a:p>
        </p:txBody>
      </p:sp>
      <p:pic>
        <p:nvPicPr>
          <p:cNvPr id="8" name="Picture 2">
            <a:extLst>
              <a:ext uri="{FF2B5EF4-FFF2-40B4-BE49-F238E27FC236}">
                <a16:creationId xmlns:a16="http://schemas.microsoft.com/office/drawing/2014/main" id="{B7198083-239C-4F01-DD4D-DDF105A07198}"/>
              </a:ext>
            </a:extLst>
          </p:cNvPr>
          <p:cNvPicPr/>
          <p:nvPr/>
        </p:nvPicPr>
        <p:blipFill>
          <a:blip r:embed="rId3"/>
          <a:stretch>
            <a:fillRect/>
          </a:stretch>
        </p:blipFill>
        <p:spPr>
          <a:xfrm>
            <a:off x="1753610" y="2409494"/>
            <a:ext cx="268605" cy="329565"/>
          </a:xfrm>
          <a:prstGeom prst="rect">
            <a:avLst/>
          </a:prstGeom>
          <a:noFill/>
          <a:ln w="9525">
            <a:noFill/>
          </a:ln>
        </p:spPr>
      </p:pic>
      <p:sp>
        <p:nvSpPr>
          <p:cNvPr id="9" name="Text Box 100">
            <a:extLst>
              <a:ext uri="{FF2B5EF4-FFF2-40B4-BE49-F238E27FC236}">
                <a16:creationId xmlns:a16="http://schemas.microsoft.com/office/drawing/2014/main" id="{2129EC3C-F526-F421-97EE-B758B65356D7}"/>
              </a:ext>
            </a:extLst>
          </p:cNvPr>
          <p:cNvSpPr txBox="1"/>
          <p:nvPr/>
        </p:nvSpPr>
        <p:spPr>
          <a:xfrm>
            <a:off x="2000625" y="2403353"/>
            <a:ext cx="3386455" cy="368300"/>
          </a:xfrm>
          <a:prstGeom prst="rect">
            <a:avLst/>
          </a:prstGeom>
          <a:noFill/>
          <a:ln w="9525">
            <a:noFill/>
          </a:ln>
        </p:spPr>
        <p:txBody>
          <a:bodyPr wrap="square">
            <a:spAutoFit/>
          </a:bodyPr>
          <a:lstStyle/>
          <a:p>
            <a:pPr marL="0" indent="0"/>
            <a:r>
              <a:rPr lang="en-US" sz="1800" dirty="0">
                <a:latin typeface="Times New Roman" panose="02020603050405020304" pitchFamily="18" charset="0"/>
                <a:cs typeface="等线 Light" charset="0"/>
              </a:rPr>
              <a:t>Data follows normal distribution.</a:t>
            </a:r>
          </a:p>
        </p:txBody>
      </p:sp>
      <p:pic>
        <p:nvPicPr>
          <p:cNvPr id="10" name="Picture 3">
            <a:extLst>
              <a:ext uri="{FF2B5EF4-FFF2-40B4-BE49-F238E27FC236}">
                <a16:creationId xmlns:a16="http://schemas.microsoft.com/office/drawing/2014/main" id="{EE05FC70-2AC8-A084-B6A1-36F164FACE65}"/>
              </a:ext>
            </a:extLst>
          </p:cNvPr>
          <p:cNvPicPr/>
          <p:nvPr/>
        </p:nvPicPr>
        <p:blipFill>
          <a:blip r:embed="rId4"/>
          <a:stretch>
            <a:fillRect/>
          </a:stretch>
        </p:blipFill>
        <p:spPr>
          <a:xfrm>
            <a:off x="1753609" y="2739059"/>
            <a:ext cx="268605" cy="271780"/>
          </a:xfrm>
          <a:prstGeom prst="rect">
            <a:avLst/>
          </a:prstGeom>
          <a:noFill/>
          <a:ln w="9525">
            <a:noFill/>
          </a:ln>
        </p:spPr>
      </p:pic>
      <p:sp>
        <p:nvSpPr>
          <p:cNvPr id="11" name="Text Box 101">
            <a:extLst>
              <a:ext uri="{FF2B5EF4-FFF2-40B4-BE49-F238E27FC236}">
                <a16:creationId xmlns:a16="http://schemas.microsoft.com/office/drawing/2014/main" id="{A4C4A59B-C6D6-849F-8A41-074EBC5FDE12}"/>
              </a:ext>
            </a:extLst>
          </p:cNvPr>
          <p:cNvSpPr txBox="1"/>
          <p:nvPr/>
        </p:nvSpPr>
        <p:spPr>
          <a:xfrm>
            <a:off x="2000625" y="2706650"/>
            <a:ext cx="5080000" cy="334010"/>
          </a:xfrm>
          <a:prstGeom prst="rect">
            <a:avLst/>
          </a:prstGeom>
          <a:noFill/>
          <a:ln w="9525">
            <a:noFill/>
          </a:ln>
        </p:spPr>
        <p:txBody>
          <a:bodyPr>
            <a:noAutofit/>
          </a:bodyPr>
          <a:lstStyle/>
          <a:p>
            <a:pPr marL="0" indent="0"/>
            <a:r>
              <a:rPr lang="en-US" sz="1800" dirty="0">
                <a:latin typeface="Times New Roman" panose="02020603050405020304" pitchFamily="18" charset="0"/>
                <a:cs typeface="等线 Light" charset="0"/>
              </a:rPr>
              <a:t>Data does not follow normal distribution.</a:t>
            </a:r>
          </a:p>
        </p:txBody>
      </p:sp>
      <p:sp>
        <p:nvSpPr>
          <p:cNvPr id="12" name="Text Box 4">
            <a:extLst>
              <a:ext uri="{FF2B5EF4-FFF2-40B4-BE49-F238E27FC236}">
                <a16:creationId xmlns:a16="http://schemas.microsoft.com/office/drawing/2014/main" id="{C7A250CA-CDA1-AE29-0956-79DC551E94B0}"/>
              </a:ext>
            </a:extLst>
          </p:cNvPr>
          <p:cNvSpPr txBox="1"/>
          <p:nvPr/>
        </p:nvSpPr>
        <p:spPr>
          <a:xfrm>
            <a:off x="1286127" y="1759749"/>
            <a:ext cx="5204460" cy="400110"/>
          </a:xfrm>
          <a:prstGeom prst="rect">
            <a:avLst/>
          </a:prstGeom>
          <a:noFill/>
        </p:spPr>
        <p:txBody>
          <a:bodyPr wrap="square" rtlCol="0">
            <a:spAutoFit/>
          </a:bodyPr>
          <a:lstStyle/>
          <a:p>
            <a:r>
              <a:rPr lang="en-US" sz="2000" b="1" dirty="0"/>
              <a:t>Normality test</a:t>
            </a:r>
            <a:r>
              <a:rPr lang="en-US" sz="1800" b="1" dirty="0"/>
              <a:t>: (Electrification of Zone)</a:t>
            </a:r>
          </a:p>
        </p:txBody>
      </p:sp>
      <p:graphicFrame>
        <p:nvGraphicFramePr>
          <p:cNvPr id="13" name="Table 5">
            <a:extLst>
              <a:ext uri="{FF2B5EF4-FFF2-40B4-BE49-F238E27FC236}">
                <a16:creationId xmlns:a16="http://schemas.microsoft.com/office/drawing/2014/main" id="{945012DA-5288-4AC8-CCB5-1AF9A7F60FB8}"/>
              </a:ext>
            </a:extLst>
          </p:cNvPr>
          <p:cNvGraphicFramePr>
            <a:graphicFrameLocks noGrp="1"/>
          </p:cNvGraphicFramePr>
          <p:nvPr>
            <p:extLst>
              <p:ext uri="{D42A27DB-BD31-4B8C-83A1-F6EECF244321}">
                <p14:modId xmlns:p14="http://schemas.microsoft.com/office/powerpoint/2010/main" val="727099522"/>
              </p:ext>
            </p:extLst>
          </p:nvPr>
        </p:nvGraphicFramePr>
        <p:xfrm>
          <a:off x="2661858" y="3050494"/>
          <a:ext cx="2331212" cy="1793323"/>
        </p:xfrm>
        <a:graphic>
          <a:graphicData uri="http://schemas.openxmlformats.org/drawingml/2006/table">
            <a:tbl>
              <a:tblPr>
                <a:tableStyleId>{2D5ABB26-0587-4C30-8999-92F81FD0307C}</a:tableStyleId>
              </a:tblPr>
              <a:tblGrid>
                <a:gridCol w="582803">
                  <a:extLst>
                    <a:ext uri="{9D8B030D-6E8A-4147-A177-3AD203B41FA5}">
                      <a16:colId xmlns:a16="http://schemas.microsoft.com/office/drawing/2014/main" val="20000"/>
                    </a:ext>
                  </a:extLst>
                </a:gridCol>
                <a:gridCol w="582803">
                  <a:extLst>
                    <a:ext uri="{9D8B030D-6E8A-4147-A177-3AD203B41FA5}">
                      <a16:colId xmlns:a16="http://schemas.microsoft.com/office/drawing/2014/main" val="20001"/>
                    </a:ext>
                  </a:extLst>
                </a:gridCol>
                <a:gridCol w="582803">
                  <a:extLst>
                    <a:ext uri="{9D8B030D-6E8A-4147-A177-3AD203B41FA5}">
                      <a16:colId xmlns:a16="http://schemas.microsoft.com/office/drawing/2014/main" val="20002"/>
                    </a:ext>
                  </a:extLst>
                </a:gridCol>
                <a:gridCol w="582803">
                  <a:extLst>
                    <a:ext uri="{9D8B030D-6E8A-4147-A177-3AD203B41FA5}">
                      <a16:colId xmlns:a16="http://schemas.microsoft.com/office/drawing/2014/main" val="20003"/>
                    </a:ext>
                  </a:extLst>
                </a:gridCol>
              </a:tblGrid>
              <a:tr h="239449">
                <a:tc>
                  <a:txBody>
                    <a:bodyPr/>
                    <a:lstStyle/>
                    <a:p>
                      <a:pPr algn="l" fontAlgn="b"/>
                      <a:r>
                        <a:rPr lang="en-IN" sz="1600" u="none" strike="noStrike" dirty="0">
                          <a:effectLst/>
                        </a:rPr>
                        <a:t> </a:t>
                      </a:r>
                      <a:endParaRPr lang="en-IN" sz="1600" b="0" i="0" u="none" strike="noStrike" dirty="0">
                        <a:solidFill>
                          <a:srgbClr val="000000"/>
                        </a:solidFill>
                        <a:effectLst/>
                        <a:latin typeface="Arial" panose="020B0604020202020204" pitchFamily="34" charset="0"/>
                      </a:endParaRPr>
                    </a:p>
                  </a:txBody>
                  <a:tcPr marL="6473" marR="6473" marT="647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rtl="0" fontAlgn="ctr"/>
                      <a:r>
                        <a:rPr lang="en-IN" sz="900" u="none" strike="noStrike" dirty="0">
                          <a:effectLst/>
                        </a:rPr>
                        <a:t>Shapiro-Wilk</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9449">
                <a:tc>
                  <a:txBody>
                    <a:bodyPr/>
                    <a:lstStyle/>
                    <a:p>
                      <a:pPr algn="l" fontAlgn="b"/>
                      <a:r>
                        <a:rPr lang="en-IN" sz="1600" u="none" strike="noStrike" dirty="0">
                          <a:effectLst/>
                        </a:rPr>
                        <a:t> </a:t>
                      </a:r>
                      <a:endParaRPr lang="en-IN" sz="1600" b="0" i="0" u="none" strike="noStrike" dirty="0">
                        <a:solidFill>
                          <a:srgbClr val="000000"/>
                        </a:solidFill>
                        <a:effectLst/>
                        <a:latin typeface="Arial" panose="020B0604020202020204" pitchFamily="34" charset="0"/>
                      </a:endParaRPr>
                    </a:p>
                  </a:txBody>
                  <a:tcPr marL="6473" marR="6473" marT="647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Statistic</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Df</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Sig.</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5481">
                <a:tc>
                  <a:txBody>
                    <a:bodyPr/>
                    <a:lstStyle/>
                    <a:p>
                      <a:pPr algn="ctr" rtl="0" fontAlgn="ctr"/>
                      <a:r>
                        <a:rPr lang="en-IN" sz="900" u="none" strike="noStrike" dirty="0">
                          <a:effectLst/>
                        </a:rPr>
                        <a:t>ECOR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0.887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0.258</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5481">
                <a:tc>
                  <a:txBody>
                    <a:bodyPr/>
                    <a:lstStyle/>
                    <a:p>
                      <a:pPr algn="ctr" rtl="0" fontAlgn="ctr"/>
                      <a:r>
                        <a:rPr lang="en-IN" sz="900" u="none" strike="noStrike" dirty="0">
                          <a:effectLst/>
                        </a:rPr>
                        <a:t>WCR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0.929</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0.539</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5481">
                <a:tc>
                  <a:txBody>
                    <a:bodyPr/>
                    <a:lstStyle/>
                    <a:p>
                      <a:pPr algn="ctr" rtl="0" fontAlgn="ctr"/>
                      <a:r>
                        <a:rPr lang="en-IN" sz="900" u="none" strike="noStrike" dirty="0">
                          <a:effectLst/>
                          <a:highlight>
                            <a:srgbClr val="FFFF00"/>
                          </a:highlight>
                        </a:rPr>
                        <a:t>METRO</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0.453</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7</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0.000</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5481">
                <a:tc>
                  <a:txBody>
                    <a:bodyPr/>
                    <a:lstStyle/>
                    <a:p>
                      <a:pPr algn="ctr" rtl="0" fontAlgn="ctr"/>
                      <a:r>
                        <a:rPr lang="en-IN" sz="900" u="none" strike="noStrike" dirty="0">
                          <a:effectLst/>
                        </a:rPr>
                        <a:t>SER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0.81</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0.052</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5481">
                <a:tc>
                  <a:txBody>
                    <a:bodyPr/>
                    <a:lstStyle/>
                    <a:p>
                      <a:pPr algn="ctr" rtl="0" fontAlgn="ctr"/>
                      <a:r>
                        <a:rPr lang="en-IN" sz="900" u="none" strike="noStrike" dirty="0">
                          <a:effectLst/>
                        </a:rPr>
                        <a:t>SECR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0.941</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0.651</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5481">
                <a:tc>
                  <a:txBody>
                    <a:bodyPr/>
                    <a:lstStyle/>
                    <a:p>
                      <a:pPr algn="ctr" rtl="0" fontAlgn="ctr"/>
                      <a:r>
                        <a:rPr lang="en-IN" sz="900" u="none" strike="noStrike" dirty="0">
                          <a:effectLst/>
                        </a:rPr>
                        <a:t>ER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0.865</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0.167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35481">
                <a:tc>
                  <a:txBody>
                    <a:bodyPr/>
                    <a:lstStyle/>
                    <a:p>
                      <a:pPr algn="ctr" rtl="0" fontAlgn="ctr"/>
                      <a:r>
                        <a:rPr lang="en-IN" sz="900" u="none" strike="noStrike" dirty="0">
                          <a:effectLst/>
                        </a:rPr>
                        <a:t>NCR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0.961</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0.824</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35481">
                <a:tc>
                  <a:txBody>
                    <a:bodyPr/>
                    <a:lstStyle/>
                    <a:p>
                      <a:pPr algn="ctr" rtl="0" fontAlgn="ctr"/>
                      <a:r>
                        <a:rPr lang="en-IN" sz="900" u="none" strike="noStrike" dirty="0">
                          <a:effectLst/>
                        </a:rPr>
                        <a:t>ECR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0.929</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0.542</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35481">
                <a:tc>
                  <a:txBody>
                    <a:bodyPr/>
                    <a:lstStyle/>
                    <a:p>
                      <a:pPr algn="ctr" rtl="0" fontAlgn="ctr"/>
                      <a:r>
                        <a:rPr lang="en-IN" sz="900" u="none" strike="noStrike" dirty="0">
                          <a:effectLst/>
                          <a:highlight>
                            <a:srgbClr val="FFFF00"/>
                          </a:highlight>
                        </a:rPr>
                        <a:t>CR</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0.779</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7</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0.025</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14" name="Table 7">
            <a:extLst>
              <a:ext uri="{FF2B5EF4-FFF2-40B4-BE49-F238E27FC236}">
                <a16:creationId xmlns:a16="http://schemas.microsoft.com/office/drawing/2014/main" id="{E9FD37DF-4DAF-4627-09EC-509DD142E98A}"/>
              </a:ext>
            </a:extLst>
          </p:cNvPr>
          <p:cNvGraphicFramePr>
            <a:graphicFrameLocks noGrp="1"/>
          </p:cNvGraphicFramePr>
          <p:nvPr>
            <p:extLst>
              <p:ext uri="{D42A27DB-BD31-4B8C-83A1-F6EECF244321}">
                <p14:modId xmlns:p14="http://schemas.microsoft.com/office/powerpoint/2010/main" val="3010289311"/>
              </p:ext>
            </p:extLst>
          </p:nvPr>
        </p:nvGraphicFramePr>
        <p:xfrm>
          <a:off x="5379181" y="3036632"/>
          <a:ext cx="2056564" cy="1793323"/>
        </p:xfrm>
        <a:graphic>
          <a:graphicData uri="http://schemas.openxmlformats.org/drawingml/2006/table">
            <a:tbl>
              <a:tblPr>
                <a:tableStyleId>{2D5ABB26-0587-4C30-8999-92F81FD0307C}</a:tableStyleId>
              </a:tblPr>
              <a:tblGrid>
                <a:gridCol w="548385">
                  <a:extLst>
                    <a:ext uri="{9D8B030D-6E8A-4147-A177-3AD203B41FA5}">
                      <a16:colId xmlns:a16="http://schemas.microsoft.com/office/drawing/2014/main" val="20000"/>
                    </a:ext>
                  </a:extLst>
                </a:gridCol>
                <a:gridCol w="411409">
                  <a:extLst>
                    <a:ext uri="{9D8B030D-6E8A-4147-A177-3AD203B41FA5}">
                      <a16:colId xmlns:a16="http://schemas.microsoft.com/office/drawing/2014/main" val="20001"/>
                    </a:ext>
                  </a:extLst>
                </a:gridCol>
                <a:gridCol w="548385">
                  <a:extLst>
                    <a:ext uri="{9D8B030D-6E8A-4147-A177-3AD203B41FA5}">
                      <a16:colId xmlns:a16="http://schemas.microsoft.com/office/drawing/2014/main" val="20002"/>
                    </a:ext>
                  </a:extLst>
                </a:gridCol>
                <a:gridCol w="548385">
                  <a:extLst>
                    <a:ext uri="{9D8B030D-6E8A-4147-A177-3AD203B41FA5}">
                      <a16:colId xmlns:a16="http://schemas.microsoft.com/office/drawing/2014/main" val="20003"/>
                    </a:ext>
                  </a:extLst>
                </a:gridCol>
              </a:tblGrid>
              <a:tr h="237602">
                <a:tc>
                  <a:txBody>
                    <a:bodyPr/>
                    <a:lstStyle/>
                    <a:p>
                      <a:pPr algn="l" fontAlgn="b"/>
                      <a:r>
                        <a:rPr lang="en-IN" sz="1600" u="none" strike="noStrike" dirty="0">
                          <a:effectLst/>
                        </a:rPr>
                        <a:t> </a:t>
                      </a:r>
                      <a:endParaRPr lang="en-IN" sz="1600" b="0" i="0" u="none" strike="noStrike" dirty="0">
                        <a:solidFill>
                          <a:srgbClr val="000000"/>
                        </a:solidFill>
                        <a:effectLst/>
                        <a:latin typeface="Arial" panose="020B0604020202020204" pitchFamily="34" charset="0"/>
                      </a:endParaRPr>
                    </a:p>
                  </a:txBody>
                  <a:tcPr marL="6473" marR="6473" marT="647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rtl="0" fontAlgn="ctr"/>
                      <a:r>
                        <a:rPr lang="en-IN" sz="900" u="none" strike="noStrike" dirty="0">
                          <a:effectLst/>
                        </a:rPr>
                        <a:t>Shapiro-Wilk</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602">
                <a:tc>
                  <a:txBody>
                    <a:bodyPr/>
                    <a:lstStyle/>
                    <a:p>
                      <a:pPr algn="ctr" fontAlgn="b"/>
                      <a:r>
                        <a:rPr lang="en-IN" sz="1600" u="none" strike="noStrike" dirty="0">
                          <a:effectLst/>
                        </a:rPr>
                        <a:t> </a:t>
                      </a:r>
                      <a:endParaRPr lang="en-IN" sz="1600" b="0" i="0" u="none" strike="noStrike" dirty="0">
                        <a:solidFill>
                          <a:srgbClr val="000000"/>
                        </a:solidFill>
                        <a:effectLst/>
                        <a:latin typeface="Arial" panose="020B0604020202020204" pitchFamily="34" charset="0"/>
                      </a:endParaRPr>
                    </a:p>
                  </a:txBody>
                  <a:tcPr marL="6473" marR="6473" marT="647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Statistic</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Df</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Sig.</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6339">
                <a:tc>
                  <a:txBody>
                    <a:bodyPr/>
                    <a:lstStyle/>
                    <a:p>
                      <a:pPr algn="ctr" rtl="0" fontAlgn="ctr"/>
                      <a:r>
                        <a:rPr lang="en-IN" sz="900" u="none" strike="noStrike" dirty="0">
                          <a:effectLst/>
                        </a:rPr>
                        <a:t>NR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0.952</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0.75</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6339">
                <a:tc>
                  <a:txBody>
                    <a:bodyPr/>
                    <a:lstStyle/>
                    <a:p>
                      <a:pPr algn="ctr" rtl="0" fontAlgn="ctr"/>
                      <a:r>
                        <a:rPr lang="en-IN" sz="900" u="none" strike="noStrike" dirty="0">
                          <a:effectLst/>
                          <a:highlight>
                            <a:srgbClr val="FFFF00"/>
                          </a:highlight>
                        </a:rPr>
                        <a:t>NER</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0.783</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7</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0.027</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6339">
                <a:tc>
                  <a:txBody>
                    <a:bodyPr/>
                    <a:lstStyle/>
                    <a:p>
                      <a:pPr algn="ctr" rtl="0" fontAlgn="ctr"/>
                      <a:r>
                        <a:rPr lang="en-IN" sz="900" u="none" strike="noStrike" dirty="0">
                          <a:effectLst/>
                          <a:highlight>
                            <a:srgbClr val="FFFF00"/>
                          </a:highlight>
                        </a:rPr>
                        <a:t>SR</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0.68</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7</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0.002</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6339">
                <a:tc>
                  <a:txBody>
                    <a:bodyPr/>
                    <a:lstStyle/>
                    <a:p>
                      <a:pPr algn="ctr" rtl="0" fontAlgn="ctr"/>
                      <a:r>
                        <a:rPr lang="en-IN" sz="900" u="none" strike="noStrike" dirty="0">
                          <a:effectLst/>
                          <a:highlight>
                            <a:srgbClr val="FFFF00"/>
                          </a:highlight>
                        </a:rPr>
                        <a:t>WR</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0.804</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7</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0.044</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6339">
                <a:tc>
                  <a:txBody>
                    <a:bodyPr/>
                    <a:lstStyle/>
                    <a:p>
                      <a:pPr algn="ctr" rtl="0" fontAlgn="ctr"/>
                      <a:r>
                        <a:rPr lang="en-IN" sz="900" u="none" strike="noStrike" dirty="0">
                          <a:effectLst/>
                        </a:rPr>
                        <a:t>SCR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0.873</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0.199</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6339">
                <a:tc>
                  <a:txBody>
                    <a:bodyPr/>
                    <a:lstStyle/>
                    <a:p>
                      <a:pPr algn="ctr" rtl="0" fontAlgn="ctr"/>
                      <a:r>
                        <a:rPr lang="en-IN" sz="900" u="none" strike="noStrike" dirty="0">
                          <a:effectLst/>
                          <a:highlight>
                            <a:srgbClr val="FFFF00"/>
                          </a:highlight>
                        </a:rPr>
                        <a:t>KRCL</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0.738</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7</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highlight>
                            <a:srgbClr val="FFFF00"/>
                          </a:highlight>
                        </a:rPr>
                        <a:t>0.009</a:t>
                      </a:r>
                      <a:endParaRPr lang="en-IN" sz="900" b="0" i="0" u="none" strike="noStrike" dirty="0">
                        <a:solidFill>
                          <a:srgbClr val="000000"/>
                        </a:solidFill>
                        <a:effectLst/>
                        <a:highlight>
                          <a:srgbClr val="FFFF00"/>
                        </a:highligh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36339">
                <a:tc>
                  <a:txBody>
                    <a:bodyPr/>
                    <a:lstStyle/>
                    <a:p>
                      <a:pPr algn="ctr" rtl="0" fontAlgn="ctr"/>
                      <a:r>
                        <a:rPr lang="en-IN" sz="900" u="none" strike="noStrike" dirty="0">
                          <a:effectLst/>
                        </a:rPr>
                        <a:t>NWR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0.866</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0.172</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36339">
                <a:tc>
                  <a:txBody>
                    <a:bodyPr/>
                    <a:lstStyle/>
                    <a:p>
                      <a:pPr algn="ctr" rtl="0" fontAlgn="ctr"/>
                      <a:r>
                        <a:rPr lang="en-IN" sz="900" u="none" strike="noStrike" dirty="0">
                          <a:effectLst/>
                        </a:rPr>
                        <a:t>SWR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0.879</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0.222</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36339">
                <a:tc>
                  <a:txBody>
                    <a:bodyPr/>
                    <a:lstStyle/>
                    <a:p>
                      <a:pPr algn="ctr" rtl="0" fontAlgn="ctr"/>
                      <a:r>
                        <a:rPr lang="en-IN" sz="900" u="none" strike="noStrike" dirty="0">
                          <a:effectLst/>
                        </a:rPr>
                        <a:t>NFR</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0.864</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7</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900" u="none" strike="noStrike" dirty="0">
                          <a:effectLst/>
                        </a:rPr>
                        <a:t>0.163</a:t>
                      </a:r>
                      <a:endParaRPr lang="en-IN" sz="900" b="0" i="0" u="none" strike="noStrike" dirty="0">
                        <a:solidFill>
                          <a:srgbClr val="000000"/>
                        </a:solidFill>
                        <a:effectLst/>
                        <a:latin typeface="Arial" panose="020B0604020202020204" pitchFamily="34" charset="0"/>
                      </a:endParaRPr>
                    </a:p>
                  </a:txBody>
                  <a:tcPr marL="6473" marR="6473" marT="647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5" name="TextBox 9">
            <a:extLst>
              <a:ext uri="{FF2B5EF4-FFF2-40B4-BE49-F238E27FC236}">
                <a16:creationId xmlns:a16="http://schemas.microsoft.com/office/drawing/2014/main" id="{53789CF6-3F49-3274-4B8B-7564922537D7}"/>
              </a:ext>
            </a:extLst>
          </p:cNvPr>
          <p:cNvSpPr txBox="1"/>
          <p:nvPr/>
        </p:nvSpPr>
        <p:spPr>
          <a:xfrm>
            <a:off x="1387665" y="5005609"/>
            <a:ext cx="7804810" cy="1200329"/>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Conclusion: </a:t>
            </a:r>
          </a:p>
          <a:p>
            <a:r>
              <a:rPr lang="en-US" sz="1800" dirty="0">
                <a:latin typeface="Times New Roman" panose="02020603050405020304" pitchFamily="18" charset="0"/>
                <a:cs typeface="Times New Roman" panose="02020603050405020304" pitchFamily="18" charset="0"/>
              </a:rPr>
              <a:t>                   Here, </a:t>
            </a:r>
            <a:r>
              <a:rPr lang="en-US" sz="1800" b="1" dirty="0">
                <a:latin typeface="Times New Roman" panose="02020603050405020304" pitchFamily="18" charset="0"/>
                <a:cs typeface="Times New Roman" panose="02020603050405020304" pitchFamily="18" charset="0"/>
              </a:rPr>
              <a:t>p-value &lt; 0.05</a:t>
            </a:r>
            <a:r>
              <a:rPr lang="en-US" sz="1800" dirty="0">
                <a:latin typeface="Times New Roman" panose="02020603050405020304" pitchFamily="18" charset="0"/>
                <a:cs typeface="Times New Roman" panose="02020603050405020304" pitchFamily="18" charset="0"/>
              </a:rPr>
              <a:t> ,so we do reject H</a:t>
            </a:r>
            <a:r>
              <a:rPr lang="en-US" sz="1800" baseline="-25000" dirty="0">
                <a:solidFill>
                  <a:srgbClr val="000000"/>
                </a:solidFill>
                <a:latin typeface="Times New Roman" panose="02020603050405020304" pitchFamily="18" charset="0"/>
                <a:cs typeface="Times New Roman" panose="02020603050405020304" pitchFamily="18" charset="0"/>
              </a:rPr>
              <a:t>0 </a:t>
            </a:r>
            <a:r>
              <a:rPr lang="en-US" sz="1800" dirty="0">
                <a:solidFill>
                  <a:srgbClr val="000000"/>
                </a:solidFill>
                <a:latin typeface="Times New Roman" panose="02020603050405020304" pitchFamily="18" charset="0"/>
                <a:cs typeface="Times New Roman" panose="02020603050405020304" pitchFamily="18" charset="0"/>
              </a:rPr>
              <a:t>at</a:t>
            </a:r>
            <a:r>
              <a:rPr lang="en-US" sz="1800" dirty="0">
                <a:latin typeface="Times New Roman" panose="02020603050405020304" pitchFamily="18" charset="0"/>
                <a:cs typeface="Times New Roman" panose="02020603050405020304" pitchFamily="18" charset="0"/>
              </a:rPr>
              <a:t> 5 % level of significance. Therefore, we conclude that </a:t>
            </a:r>
            <a:r>
              <a:rPr lang="en-US" sz="1800" b="1" dirty="0">
                <a:latin typeface="Times New Roman" panose="02020603050405020304" pitchFamily="18" charset="0"/>
                <a:cs typeface="Times New Roman" panose="02020603050405020304" pitchFamily="18" charset="0"/>
              </a:rPr>
              <a:t>METRO,CR,NER,SR,WR,KRCL</a:t>
            </a:r>
            <a:r>
              <a:rPr lang="en-US" sz="1800" dirty="0">
                <a:latin typeface="Times New Roman" panose="02020603050405020304" pitchFamily="18" charset="0"/>
                <a:cs typeface="Times New Roman" panose="02020603050405020304" pitchFamily="18" charset="0"/>
              </a:rPr>
              <a:t> zones does not follows normal distribution.</a:t>
            </a:r>
          </a:p>
        </p:txBody>
      </p:sp>
      <p:sp>
        <p:nvSpPr>
          <p:cNvPr id="16" name="Rectangle: Diagonal Corners Snipped 15">
            <a:extLst>
              <a:ext uri="{FF2B5EF4-FFF2-40B4-BE49-F238E27FC236}">
                <a16:creationId xmlns:a16="http://schemas.microsoft.com/office/drawing/2014/main" id="{6B3B2D64-2818-C53F-5899-92E50CFAEEDA}"/>
              </a:ext>
            </a:extLst>
          </p:cNvPr>
          <p:cNvSpPr/>
          <p:nvPr/>
        </p:nvSpPr>
        <p:spPr>
          <a:xfrm>
            <a:off x="1223073" y="458726"/>
            <a:ext cx="10034145" cy="786384"/>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7" name="TextBox 16">
            <a:extLst>
              <a:ext uri="{FF2B5EF4-FFF2-40B4-BE49-F238E27FC236}">
                <a16:creationId xmlns:a16="http://schemas.microsoft.com/office/drawing/2014/main" id="{19D78DAC-6382-2942-19F0-C6974A8A7E47}"/>
              </a:ext>
            </a:extLst>
          </p:cNvPr>
          <p:cNvSpPr txBox="1"/>
          <p:nvPr/>
        </p:nvSpPr>
        <p:spPr>
          <a:xfrm>
            <a:off x="859536" y="588263"/>
            <a:ext cx="9726911" cy="829458"/>
          </a:xfrm>
          <a:prstGeom prst="rect">
            <a:avLst/>
          </a:prstGeom>
          <a:noFill/>
        </p:spPr>
        <p:txBody>
          <a:bodyPr wrap="square" rtlCol="0">
            <a:spAutoFit/>
          </a:bodyPr>
          <a:lstStyle/>
          <a:p>
            <a:pPr marL="2941320" marR="612140" indent="-2336800" algn="l">
              <a:lnSpc>
                <a:spcPct val="115000"/>
              </a:lnSpc>
              <a:spcBef>
                <a:spcPts val="1055"/>
              </a:spcBef>
              <a:spcAft>
                <a:spcPts val="0"/>
              </a:spcAft>
            </a:pPr>
            <a:r>
              <a:rPr lang="en-US" sz="2600" b="1" u="sng" dirty="0">
                <a:effectLst/>
                <a:uFill>
                  <a:solidFill>
                    <a:srgbClr val="000000"/>
                  </a:solidFill>
                </a:uFill>
                <a:latin typeface="Times New Roman" panose="02020603050405020304" pitchFamily="18" charset="0"/>
                <a:ea typeface="Times New Roman" panose="02020603050405020304" pitchFamily="18" charset="0"/>
              </a:rPr>
              <a:t>To</a:t>
            </a:r>
            <a:r>
              <a:rPr lang="en-US" sz="2600" b="1" u="sng" spc="75" dirty="0">
                <a:effectLst/>
                <a:uFill>
                  <a:solidFill>
                    <a:srgbClr val="000000"/>
                  </a:solidFill>
                </a:uFill>
                <a:latin typeface="Times New Roman" panose="02020603050405020304" pitchFamily="18" charset="0"/>
                <a:ea typeface="Times New Roman" panose="02020603050405020304" pitchFamily="18" charset="0"/>
              </a:rPr>
              <a:t> </a:t>
            </a:r>
            <a:r>
              <a:rPr lang="en-US" sz="2600" b="1" u="sng" dirty="0">
                <a:effectLst/>
                <a:uFill>
                  <a:solidFill>
                    <a:srgbClr val="000000"/>
                  </a:solidFill>
                </a:uFill>
                <a:latin typeface="Times New Roman" panose="02020603050405020304" pitchFamily="18" charset="0"/>
                <a:ea typeface="Times New Roman" panose="02020603050405020304" pitchFamily="18" charset="0"/>
              </a:rPr>
              <a:t>Study</a:t>
            </a:r>
            <a:r>
              <a:rPr lang="en-US" sz="2600" b="1" u="sng" spc="15" dirty="0">
                <a:effectLst/>
                <a:uFill>
                  <a:solidFill>
                    <a:srgbClr val="000000"/>
                  </a:solidFill>
                </a:uFill>
                <a:latin typeface="Times New Roman" panose="02020603050405020304" pitchFamily="18" charset="0"/>
                <a:ea typeface="Times New Roman" panose="02020603050405020304" pitchFamily="18" charset="0"/>
              </a:rPr>
              <a:t> </a:t>
            </a:r>
            <a:r>
              <a:rPr lang="en-US" sz="2600" b="1" u="sng" dirty="0">
                <a:effectLst/>
                <a:uFill>
                  <a:solidFill>
                    <a:srgbClr val="000000"/>
                  </a:solidFill>
                </a:uFill>
                <a:latin typeface="Times New Roman" panose="02020603050405020304" pitchFamily="18" charset="0"/>
                <a:ea typeface="Times New Roman" panose="02020603050405020304" pitchFamily="18" charset="0"/>
              </a:rPr>
              <a:t>The</a:t>
            </a:r>
            <a:r>
              <a:rPr lang="en-US" sz="2600" b="1" u="sng" spc="50" dirty="0">
                <a:effectLst/>
                <a:uFill>
                  <a:solidFill>
                    <a:srgbClr val="000000"/>
                  </a:solidFill>
                </a:uFill>
                <a:latin typeface="Times New Roman" panose="02020603050405020304" pitchFamily="18" charset="0"/>
                <a:ea typeface="Times New Roman" panose="02020603050405020304" pitchFamily="18" charset="0"/>
              </a:rPr>
              <a:t> </a:t>
            </a:r>
            <a:r>
              <a:rPr lang="en-US" sz="2600" b="1" u="sng" dirty="0">
                <a:effectLst/>
                <a:uFill>
                  <a:solidFill>
                    <a:srgbClr val="000000"/>
                  </a:solidFill>
                </a:uFill>
                <a:latin typeface="Times New Roman" panose="02020603050405020304" pitchFamily="18" charset="0"/>
                <a:ea typeface="Times New Roman" panose="02020603050405020304" pitchFamily="18" charset="0"/>
              </a:rPr>
              <a:t>Difference</a:t>
            </a:r>
            <a:r>
              <a:rPr lang="en-US" sz="2600" b="1" u="sng" spc="50" dirty="0">
                <a:effectLst/>
                <a:uFill>
                  <a:solidFill>
                    <a:srgbClr val="000000"/>
                  </a:solidFill>
                </a:uFill>
                <a:latin typeface="Times New Roman" panose="02020603050405020304" pitchFamily="18" charset="0"/>
                <a:ea typeface="Times New Roman" panose="02020603050405020304" pitchFamily="18" charset="0"/>
              </a:rPr>
              <a:t> </a:t>
            </a:r>
            <a:r>
              <a:rPr lang="en-US" sz="2600" b="1" u="sng" dirty="0">
                <a:effectLst/>
                <a:uFill>
                  <a:solidFill>
                    <a:srgbClr val="000000"/>
                  </a:solidFill>
                </a:uFill>
                <a:latin typeface="Times New Roman" panose="02020603050405020304" pitchFamily="18" charset="0"/>
                <a:ea typeface="Times New Roman" panose="02020603050405020304" pitchFamily="18" charset="0"/>
              </a:rPr>
              <a:t>Between</a:t>
            </a:r>
            <a:r>
              <a:rPr lang="en-US" sz="2600" b="1" u="sng" spc="50" dirty="0">
                <a:effectLst/>
                <a:uFill>
                  <a:solidFill>
                    <a:srgbClr val="000000"/>
                  </a:solidFill>
                </a:uFill>
                <a:latin typeface="Times New Roman" panose="02020603050405020304" pitchFamily="18" charset="0"/>
                <a:ea typeface="Times New Roman" panose="02020603050405020304" pitchFamily="18" charset="0"/>
              </a:rPr>
              <a:t> </a:t>
            </a:r>
            <a:r>
              <a:rPr lang="en-US" sz="2600" b="1" u="sng" dirty="0">
                <a:effectLst/>
                <a:uFill>
                  <a:solidFill>
                    <a:srgbClr val="000000"/>
                  </a:solidFill>
                </a:uFill>
                <a:latin typeface="Times New Roman" panose="02020603050405020304" pitchFamily="18" charset="0"/>
                <a:ea typeface="Times New Roman" panose="02020603050405020304" pitchFamily="18" charset="0"/>
              </a:rPr>
              <a:t>Different</a:t>
            </a:r>
            <a:r>
              <a:rPr lang="en-US" sz="2600" b="1" u="sng" spc="70" dirty="0">
                <a:effectLst/>
                <a:uFill>
                  <a:solidFill>
                    <a:srgbClr val="000000"/>
                  </a:solidFill>
                </a:uFill>
                <a:latin typeface="Times New Roman" panose="02020603050405020304" pitchFamily="18" charset="0"/>
                <a:ea typeface="Times New Roman" panose="02020603050405020304" pitchFamily="18" charset="0"/>
              </a:rPr>
              <a:t> </a:t>
            </a:r>
            <a:r>
              <a:rPr lang="en-US" sz="2600" b="1" u="sng" dirty="0">
                <a:effectLst/>
                <a:uFill>
                  <a:solidFill>
                    <a:srgbClr val="000000"/>
                  </a:solidFill>
                </a:uFill>
                <a:latin typeface="Times New Roman" panose="02020603050405020304" pitchFamily="18" charset="0"/>
                <a:ea typeface="Times New Roman" panose="02020603050405020304" pitchFamily="18" charset="0"/>
              </a:rPr>
              <a:t>Railway</a:t>
            </a:r>
            <a:r>
              <a:rPr lang="en-US" sz="2600" b="1" u="sng" strike="noStrike" spc="-445" dirty="0">
                <a:effectLst/>
                <a:uFill>
                  <a:solidFill>
                    <a:srgbClr val="000000"/>
                  </a:solidFill>
                </a:uFill>
                <a:latin typeface="Times New Roman" panose="02020603050405020304" pitchFamily="18" charset="0"/>
                <a:ea typeface="Times New Roman" panose="02020603050405020304" pitchFamily="18" charset="0"/>
              </a:rPr>
              <a:t> </a:t>
            </a:r>
            <a:r>
              <a:rPr lang="en-US" sz="2600" b="1" u="sng" dirty="0">
                <a:effectLst/>
                <a:uFill>
                  <a:solidFill>
                    <a:srgbClr val="000000"/>
                  </a:solidFill>
                </a:uFill>
                <a:latin typeface="Times New Roman" panose="02020603050405020304" pitchFamily="18" charset="0"/>
                <a:ea typeface="Times New Roman" panose="02020603050405020304" pitchFamily="18" charset="0"/>
              </a:rPr>
              <a:t>Zones</a:t>
            </a:r>
            <a:endParaRPr lang="en-IN" sz="2600" b="1" u="sng" dirty="0">
              <a:effectLst/>
              <a:uFill>
                <a:solidFill>
                  <a:srgbClr val="000000"/>
                </a:solidFill>
              </a:uFill>
              <a:latin typeface="Times New Roman" panose="02020603050405020304" pitchFamily="18" charset="0"/>
              <a:ea typeface="Times New Roman" panose="02020603050405020304" pitchFamily="18" charset="0"/>
            </a:endParaRPr>
          </a:p>
          <a:p>
            <a:pPr>
              <a:spcBef>
                <a:spcPts val="5"/>
              </a:spcBef>
            </a:pPr>
            <a:r>
              <a:rPr lang="en-US" sz="1800" b="1" u="sng" dirty="0">
                <a:effectLst/>
                <a:latin typeface="Times New Roman" panose="02020603050405020304" pitchFamily="18" charset="0"/>
                <a:ea typeface="Times New Roman" panose="02020603050405020304" pitchFamily="18" charset="0"/>
              </a:rPr>
              <a:t> </a:t>
            </a:r>
            <a:endParaRPr lang="en-IN" sz="1800" u="sng" dirty="0">
              <a:effectLst/>
              <a:latin typeface="Times New Roman" panose="02020603050405020304" pitchFamily="18" charset="0"/>
              <a:ea typeface="Times New Roman" panose="02020603050405020304" pitchFamily="18" charset="0"/>
            </a:endParaRPr>
          </a:p>
        </p:txBody>
      </p:sp>
      <p:sp>
        <p:nvSpPr>
          <p:cNvPr id="3" name="Rectangle: Rounded Corners 2">
            <a:extLst>
              <a:ext uri="{FF2B5EF4-FFF2-40B4-BE49-F238E27FC236}">
                <a16:creationId xmlns:a16="http://schemas.microsoft.com/office/drawing/2014/main" id="{7624611F-00C8-2743-850C-BC4B83DA47B9}"/>
              </a:ext>
            </a:extLst>
          </p:cNvPr>
          <p:cNvSpPr/>
          <p:nvPr/>
        </p:nvSpPr>
        <p:spPr>
          <a:xfrm>
            <a:off x="88489" y="6318930"/>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8CFC78A2-1189-B322-DFBF-54F553E223C4}"/>
              </a:ext>
            </a:extLst>
          </p:cNvPr>
          <p:cNvSpPr txBox="1"/>
          <p:nvPr/>
        </p:nvSpPr>
        <p:spPr>
          <a:xfrm>
            <a:off x="157314" y="6319634"/>
            <a:ext cx="511278" cy="461665"/>
          </a:xfrm>
          <a:prstGeom prst="rect">
            <a:avLst/>
          </a:prstGeom>
          <a:noFill/>
        </p:spPr>
        <p:txBody>
          <a:bodyPr wrap="square" rtlCol="0">
            <a:spAutoFit/>
          </a:bodyPr>
          <a:lstStyle/>
          <a:p>
            <a:r>
              <a:rPr lang="en-IN" sz="2400" b="1" dirty="0"/>
              <a:t>19</a:t>
            </a:r>
          </a:p>
        </p:txBody>
      </p:sp>
    </p:spTree>
    <p:extLst>
      <p:ext uri="{BB962C8B-B14F-4D97-AF65-F5344CB8AC3E}">
        <p14:creationId xmlns:p14="http://schemas.microsoft.com/office/powerpoint/2010/main" val="30358418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B1EC3B7-6137-55F6-F484-2B41D36C3B54}"/>
              </a:ext>
            </a:extLst>
          </p:cNvPr>
          <p:cNvSpPr/>
          <p:nvPr/>
        </p:nvSpPr>
        <p:spPr>
          <a:xfrm>
            <a:off x="471948" y="371168"/>
            <a:ext cx="11248103" cy="6115664"/>
          </a:xfrm>
          <a:prstGeom prst="roundRect">
            <a:avLst/>
          </a:prstGeom>
          <a:solidFill>
            <a:schemeClr val="lt1">
              <a:alpha val="93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4" name="TextBox 13">
            <a:extLst>
              <a:ext uri="{FF2B5EF4-FFF2-40B4-BE49-F238E27FC236}">
                <a16:creationId xmlns:a16="http://schemas.microsoft.com/office/drawing/2014/main" id="{4BC3C560-F8B9-19EF-6467-7782183B2948}"/>
              </a:ext>
            </a:extLst>
          </p:cNvPr>
          <p:cNvSpPr txBox="1"/>
          <p:nvPr/>
        </p:nvSpPr>
        <p:spPr>
          <a:xfrm>
            <a:off x="1098259" y="759527"/>
            <a:ext cx="45720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Presented By:</a:t>
            </a:r>
          </a:p>
        </p:txBody>
      </p:sp>
      <p:sp>
        <p:nvSpPr>
          <p:cNvPr id="15" name="TextBox 14">
            <a:extLst>
              <a:ext uri="{FF2B5EF4-FFF2-40B4-BE49-F238E27FC236}">
                <a16:creationId xmlns:a16="http://schemas.microsoft.com/office/drawing/2014/main" id="{A1D5F2B3-AB14-5AE3-D2C9-BD11D4A16E64}"/>
              </a:ext>
            </a:extLst>
          </p:cNvPr>
          <p:cNvSpPr txBox="1"/>
          <p:nvPr/>
        </p:nvSpPr>
        <p:spPr>
          <a:xfrm>
            <a:off x="7194153" y="820128"/>
            <a:ext cx="4043082" cy="1754326"/>
          </a:xfrm>
          <a:prstGeom prst="rect">
            <a:avLst/>
          </a:prstGeom>
          <a:noFill/>
        </p:spPr>
        <p:txBody>
          <a:bodyPr wrap="square" rtlCol="0">
            <a:spAutoFit/>
          </a:bodyPr>
          <a:lstStyle/>
          <a:p>
            <a:pPr marR="0" defTabSz="914400" eaLnBrk="1" fontAlgn="auto" hangingPunct="1">
              <a:lnSpc>
                <a:spcPct val="100000"/>
              </a:lnSpc>
              <a:spcAft>
                <a:spcPts val="0"/>
              </a:spcAft>
              <a:buClrTx/>
              <a:buSzTx/>
              <a:buFontTx/>
              <a:buNone/>
            </a:pPr>
            <a:r>
              <a:rPr lang="en-US" sz="1800" kern="1200" noProof="0" dirty="0">
                <a:latin typeface="Times New Roman" panose="02020603050405020304" pitchFamily="18" charset="0"/>
                <a:ea typeface="+mn-ea"/>
                <a:cs typeface="Times New Roman" panose="02020603050405020304" pitchFamily="18" charset="0"/>
                <a:sym typeface="+mn-ea"/>
              </a:rPr>
              <a:t>M.Sc.  ( Applied Statistics), Sem : IV,</a:t>
            </a:r>
            <a:endParaRPr kumimoji="0" lang="en-US" sz="1800" kern="1200" cap="none" spc="0" normalizeH="0" baseline="0" noProof="0" dirty="0">
              <a:latin typeface="Times New Roman" panose="02020603050405020304" pitchFamily="18" charset="0"/>
              <a:ea typeface="+mn-ea"/>
              <a:cs typeface="Times New Roman" panose="02020603050405020304" pitchFamily="18" charset="0"/>
            </a:endParaRPr>
          </a:p>
          <a:p>
            <a:pPr marR="0" defTabSz="914400" eaLnBrk="1" fontAlgn="auto" hangingPunct="1">
              <a:lnSpc>
                <a:spcPct val="100000"/>
              </a:lnSpc>
              <a:spcAft>
                <a:spcPts val="0"/>
              </a:spcAft>
              <a:buClrTx/>
              <a:buSzTx/>
              <a:buFontTx/>
              <a:buNone/>
            </a:pPr>
            <a:r>
              <a:rPr lang="en-US" sz="1800" kern="1200" noProof="0" dirty="0">
                <a:latin typeface="Times New Roman" panose="02020603050405020304" pitchFamily="18" charset="0"/>
                <a:ea typeface="+mn-ea"/>
                <a:cs typeface="Times New Roman" panose="02020603050405020304" pitchFamily="18" charset="0"/>
                <a:sym typeface="+mn-ea"/>
              </a:rPr>
              <a:t>Batch 2022-24,</a:t>
            </a:r>
          </a:p>
          <a:p>
            <a:pPr marR="0" defTabSz="914400" eaLnBrk="1" fontAlgn="auto" hangingPunct="1">
              <a:lnSpc>
                <a:spcPct val="100000"/>
              </a:lnSpc>
              <a:spcAft>
                <a:spcPts val="0"/>
              </a:spcAft>
              <a:buClrTx/>
              <a:buSzTx/>
              <a:buFontTx/>
              <a:buNone/>
            </a:pPr>
            <a:r>
              <a:rPr lang="en-US" sz="1800" kern="1200" noProof="0" dirty="0">
                <a:latin typeface="Times New Roman" panose="02020603050405020304" pitchFamily="18" charset="0"/>
                <a:ea typeface="+mn-ea"/>
                <a:cs typeface="Times New Roman" panose="02020603050405020304" pitchFamily="18" charset="0"/>
                <a:sym typeface="+mn-ea"/>
              </a:rPr>
              <a:t>Department of Statistics,</a:t>
            </a:r>
          </a:p>
          <a:p>
            <a:pPr marR="0" defTabSz="914400" eaLnBrk="1" fontAlgn="auto" hangingPunct="1">
              <a:lnSpc>
                <a:spcPct val="100000"/>
              </a:lnSpc>
              <a:spcAft>
                <a:spcPts val="0"/>
              </a:spcAft>
              <a:buClrTx/>
              <a:buSzTx/>
              <a:buFontTx/>
              <a:buNone/>
            </a:pPr>
            <a:r>
              <a:rPr lang="en-US" sz="1800" kern="1200" noProof="0" dirty="0">
                <a:latin typeface="Times New Roman" panose="02020603050405020304" pitchFamily="18" charset="0"/>
                <a:ea typeface="+mn-ea"/>
                <a:cs typeface="Times New Roman" panose="02020603050405020304" pitchFamily="18" charset="0"/>
                <a:sym typeface="+mn-ea"/>
              </a:rPr>
              <a:t>Veer Narmad South Gujarat University, Surat.</a:t>
            </a:r>
            <a:endParaRPr kumimoji="0" lang="en-US" sz="1800" kern="1200" cap="none" spc="0" normalizeH="0" baseline="0" noProof="0" dirty="0">
              <a:latin typeface="Times New Roman" panose="02020603050405020304" pitchFamily="18" charset="0"/>
              <a:ea typeface="+mn-ea"/>
              <a:cs typeface="Times New Roman" panose="02020603050405020304" pitchFamily="18" charset="0"/>
            </a:endParaRPr>
          </a:p>
          <a:p>
            <a:endParaRPr lang="en-IN" dirty="0"/>
          </a:p>
        </p:txBody>
      </p:sp>
      <p:grpSp>
        <p:nvGrpSpPr>
          <p:cNvPr id="18" name="Group 17">
            <a:extLst>
              <a:ext uri="{FF2B5EF4-FFF2-40B4-BE49-F238E27FC236}">
                <a16:creationId xmlns:a16="http://schemas.microsoft.com/office/drawing/2014/main" id="{6DBB26F8-8BA6-DC4A-BB5E-A8F297BC5720}"/>
              </a:ext>
            </a:extLst>
          </p:cNvPr>
          <p:cNvGrpSpPr/>
          <p:nvPr/>
        </p:nvGrpSpPr>
        <p:grpSpPr>
          <a:xfrm>
            <a:off x="2184400" y="3028330"/>
            <a:ext cx="8453996" cy="821179"/>
            <a:chOff x="1358404" y="3923345"/>
            <a:chExt cx="8453996" cy="821179"/>
          </a:xfrm>
        </p:grpSpPr>
        <p:sp>
          <p:nvSpPr>
            <p:cNvPr id="3" name="Google Shape;601;p47">
              <a:extLst>
                <a:ext uri="{FF2B5EF4-FFF2-40B4-BE49-F238E27FC236}">
                  <a16:creationId xmlns:a16="http://schemas.microsoft.com/office/drawing/2014/main" id="{769F4304-5E50-B834-C723-47FBF3537A33}"/>
                </a:ext>
              </a:extLst>
            </p:cNvPr>
            <p:cNvSpPr txBox="1"/>
            <p:nvPr/>
          </p:nvSpPr>
          <p:spPr>
            <a:xfrm>
              <a:off x="1358404" y="4010424"/>
              <a:ext cx="2102166"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IBM Plex Sans"/>
                  <a:ea typeface="IBM Plex Sans"/>
                  <a:cs typeface="IBM Plex Sans"/>
                  <a:sym typeface="IBM Plex Sans"/>
                </a:rPr>
                <a:t>Mandaviya Prachi</a:t>
              </a:r>
              <a:br>
                <a:rPr lang="en" dirty="0">
                  <a:latin typeface="IBM Plex Sans"/>
                  <a:ea typeface="IBM Plex Sans"/>
                  <a:cs typeface="IBM Plex Sans"/>
                  <a:sym typeface="IBM Plex Sans"/>
                </a:rPr>
              </a:br>
              <a:endParaRPr lang="en" sz="800" dirty="0">
                <a:solidFill>
                  <a:schemeClr val="dk2"/>
                </a:solidFill>
                <a:latin typeface="IBM Plex Sans"/>
                <a:ea typeface="IBM Plex Sans"/>
                <a:cs typeface="IBM Plex Sans"/>
                <a:sym typeface="IBM Plex Sans"/>
              </a:endParaRPr>
            </a:p>
            <a:p>
              <a:pPr marL="0" lvl="0" indent="0" algn="ctr" rtl="0">
                <a:spcBef>
                  <a:spcPts val="0"/>
                </a:spcBef>
                <a:spcAft>
                  <a:spcPts val="0"/>
                </a:spcAft>
                <a:buNone/>
              </a:pPr>
              <a:r>
                <a:rPr lang="en" sz="1400" b="1" dirty="0">
                  <a:solidFill>
                    <a:schemeClr val="dk2"/>
                  </a:solidFill>
                  <a:latin typeface="IBM Plex Sans"/>
                  <a:ea typeface="IBM Plex Sans"/>
                  <a:cs typeface="IBM Plex Sans"/>
                  <a:sym typeface="IBM Plex Sans"/>
                </a:rPr>
                <a:t>Roll No:18</a:t>
              </a:r>
              <a:endParaRPr sz="1400" b="1" dirty="0">
                <a:latin typeface="IBM Plex Sans"/>
                <a:ea typeface="IBM Plex Sans"/>
                <a:cs typeface="IBM Plex Sans"/>
                <a:sym typeface="IBM Plex Sans"/>
              </a:endParaRPr>
            </a:p>
            <a:p>
              <a:pPr marL="0" lvl="0" indent="0" algn="ctr" rtl="0">
                <a:spcBef>
                  <a:spcPts val="400"/>
                </a:spcBef>
                <a:spcAft>
                  <a:spcPts val="400"/>
                </a:spcAft>
                <a:buNone/>
              </a:pPr>
              <a:endParaRPr dirty="0">
                <a:latin typeface="IBM Plex Sans"/>
                <a:ea typeface="IBM Plex Sans"/>
                <a:cs typeface="IBM Plex Sans"/>
                <a:sym typeface="IBM Plex Sans"/>
              </a:endParaRPr>
            </a:p>
          </p:txBody>
        </p:sp>
        <p:sp>
          <p:nvSpPr>
            <p:cNvPr id="5" name="Google Shape;603;p47">
              <a:extLst>
                <a:ext uri="{FF2B5EF4-FFF2-40B4-BE49-F238E27FC236}">
                  <a16:creationId xmlns:a16="http://schemas.microsoft.com/office/drawing/2014/main" id="{262C58E3-94D6-5CE0-E49C-9B59C3D50FEE}"/>
                </a:ext>
              </a:extLst>
            </p:cNvPr>
            <p:cNvSpPr txBox="1"/>
            <p:nvPr/>
          </p:nvSpPr>
          <p:spPr>
            <a:xfrm>
              <a:off x="4045565" y="4010424"/>
              <a:ext cx="1629094" cy="46166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IN" sz="1600" b="1" dirty="0">
                  <a:solidFill>
                    <a:schemeClr val="dk1"/>
                  </a:solidFill>
                  <a:latin typeface="IBM Plex Sans"/>
                  <a:ea typeface="IBM Plex Sans"/>
                  <a:cs typeface="IBM Plex Sans"/>
                  <a:sym typeface="IBM Plex Sans"/>
                </a:rPr>
                <a:t>P</a:t>
              </a:r>
              <a:r>
                <a:rPr lang="en" sz="1600" b="1" dirty="0">
                  <a:solidFill>
                    <a:schemeClr val="dk1"/>
                  </a:solidFill>
                  <a:latin typeface="IBM Plex Sans"/>
                  <a:ea typeface="IBM Plex Sans"/>
                  <a:cs typeface="IBM Plex Sans"/>
                  <a:sym typeface="IBM Plex Sans"/>
                </a:rPr>
                <a:t>arekh Prashant </a:t>
              </a:r>
              <a:endParaRPr lang="en" sz="1600" dirty="0">
                <a:solidFill>
                  <a:schemeClr val="dk2"/>
                </a:solidFill>
                <a:latin typeface="IBM Plex Sans"/>
                <a:ea typeface="IBM Plex Sans"/>
                <a:cs typeface="IBM Plex Sans"/>
                <a:sym typeface="IBM Plex Sans"/>
              </a:endParaRPr>
            </a:p>
            <a:p>
              <a:pPr marL="0" lvl="0" indent="0" algn="ctr" rtl="0">
                <a:lnSpc>
                  <a:spcPct val="200000"/>
                </a:lnSpc>
                <a:spcBef>
                  <a:spcPts val="0"/>
                </a:spcBef>
                <a:spcAft>
                  <a:spcPts val="0"/>
                </a:spcAft>
                <a:buNone/>
              </a:pPr>
              <a:r>
                <a:rPr lang="en" sz="1400" b="1" dirty="0">
                  <a:solidFill>
                    <a:schemeClr val="dk2"/>
                  </a:solidFill>
                  <a:latin typeface="IBM Plex Sans"/>
                  <a:ea typeface="IBM Plex Sans"/>
                  <a:cs typeface="IBM Plex Sans"/>
                  <a:sym typeface="IBM Plex Sans"/>
                </a:rPr>
                <a:t>Roll No:22</a:t>
              </a:r>
              <a:endParaRPr sz="1400" b="1" dirty="0">
                <a:latin typeface="IBM Plex Sans"/>
                <a:ea typeface="IBM Plex Sans"/>
                <a:cs typeface="IBM Plex Sans"/>
                <a:sym typeface="IBM Plex Sans"/>
              </a:endParaRPr>
            </a:p>
            <a:p>
              <a:pPr marL="0" lvl="0" indent="0" algn="ctr" rtl="0">
                <a:spcBef>
                  <a:spcPts val="400"/>
                </a:spcBef>
                <a:spcAft>
                  <a:spcPts val="400"/>
                </a:spcAft>
                <a:buNone/>
              </a:pPr>
              <a:endParaRPr dirty="0">
                <a:latin typeface="IBM Plex Sans"/>
                <a:ea typeface="IBM Plex Sans"/>
                <a:cs typeface="IBM Plex Sans"/>
                <a:sym typeface="IBM Plex Sans"/>
              </a:endParaRPr>
            </a:p>
          </p:txBody>
        </p:sp>
        <p:sp>
          <p:nvSpPr>
            <p:cNvPr id="7" name="Google Shape;605;p47">
              <a:extLst>
                <a:ext uri="{FF2B5EF4-FFF2-40B4-BE49-F238E27FC236}">
                  <a16:creationId xmlns:a16="http://schemas.microsoft.com/office/drawing/2014/main" id="{D83A11FB-F464-ACBC-9796-5F3DDEF380B1}"/>
                </a:ext>
              </a:extLst>
            </p:cNvPr>
            <p:cNvSpPr txBox="1"/>
            <p:nvPr/>
          </p:nvSpPr>
          <p:spPr>
            <a:xfrm>
              <a:off x="5890151" y="3923345"/>
              <a:ext cx="2217557" cy="7341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0"/>
                </a:spcAft>
                <a:buNone/>
              </a:pPr>
              <a:r>
                <a:rPr lang="en" sz="1600" b="1" dirty="0">
                  <a:solidFill>
                    <a:schemeClr val="dk1"/>
                  </a:solidFill>
                  <a:latin typeface="IBM Plex Sans"/>
                  <a:ea typeface="IBM Plex Sans"/>
                  <a:cs typeface="IBM Plex Sans"/>
                  <a:sym typeface="IBM Plex Sans"/>
                </a:rPr>
                <a:t>Tadhawala Dwarikesh</a:t>
              </a:r>
              <a:br>
                <a:rPr lang="en" dirty="0">
                  <a:latin typeface="IBM Plex Sans"/>
                  <a:ea typeface="IBM Plex Sans"/>
                  <a:cs typeface="IBM Plex Sans"/>
                  <a:sym typeface="IBM Plex Sans"/>
                </a:rPr>
              </a:br>
              <a:r>
                <a:rPr lang="en" sz="1400" b="1" dirty="0">
                  <a:solidFill>
                    <a:schemeClr val="dk2"/>
                  </a:solidFill>
                  <a:latin typeface="IBM Plex Sans"/>
                  <a:ea typeface="IBM Plex Sans"/>
                  <a:cs typeface="IBM Plex Sans"/>
                  <a:sym typeface="IBM Plex Sans"/>
                </a:rPr>
                <a:t>Roll No:33</a:t>
              </a:r>
              <a:endParaRPr sz="1400" b="1" dirty="0">
                <a:latin typeface="IBM Plex Sans"/>
                <a:ea typeface="IBM Plex Sans"/>
                <a:cs typeface="IBM Plex Sans"/>
                <a:sym typeface="IBM Plex Sans"/>
              </a:endParaRPr>
            </a:p>
            <a:p>
              <a:pPr marL="0" lvl="0" indent="0" algn="ctr" rtl="0">
                <a:spcBef>
                  <a:spcPts val="400"/>
                </a:spcBef>
                <a:spcAft>
                  <a:spcPts val="400"/>
                </a:spcAft>
                <a:buNone/>
              </a:pPr>
              <a:endParaRPr dirty="0">
                <a:latin typeface="IBM Plex Sans"/>
                <a:ea typeface="IBM Plex Sans"/>
                <a:cs typeface="IBM Plex Sans"/>
                <a:sym typeface="IBM Plex Sans"/>
              </a:endParaRPr>
            </a:p>
          </p:txBody>
        </p:sp>
        <p:sp>
          <p:nvSpPr>
            <p:cNvPr id="9" name="Google Shape;607;p47">
              <a:extLst>
                <a:ext uri="{FF2B5EF4-FFF2-40B4-BE49-F238E27FC236}">
                  <a16:creationId xmlns:a16="http://schemas.microsoft.com/office/drawing/2014/main" id="{2BE25B21-0C3E-3BDC-C7B8-DE47833FC3D0}"/>
                </a:ext>
              </a:extLst>
            </p:cNvPr>
            <p:cNvSpPr txBox="1"/>
            <p:nvPr/>
          </p:nvSpPr>
          <p:spPr>
            <a:xfrm>
              <a:off x="8323200" y="3928124"/>
              <a:ext cx="1489200" cy="7341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0"/>
                </a:spcAft>
                <a:buNone/>
              </a:pPr>
              <a:r>
                <a:rPr lang="en" sz="1600" b="1" dirty="0">
                  <a:solidFill>
                    <a:schemeClr val="dk1"/>
                  </a:solidFill>
                  <a:latin typeface="IBM Plex Sans"/>
                  <a:ea typeface="IBM Plex Sans"/>
                  <a:cs typeface="IBM Plex Sans"/>
                  <a:sym typeface="IBM Plex Sans"/>
                </a:rPr>
                <a:t>Uchadiya Pooja</a:t>
              </a:r>
              <a:br>
                <a:rPr lang="en" dirty="0">
                  <a:latin typeface="IBM Plex Sans"/>
                  <a:ea typeface="IBM Plex Sans"/>
                  <a:cs typeface="IBM Plex Sans"/>
                  <a:sym typeface="IBM Plex Sans"/>
                </a:rPr>
              </a:br>
              <a:r>
                <a:rPr lang="en" sz="1400" b="1" dirty="0">
                  <a:solidFill>
                    <a:schemeClr val="dk2"/>
                  </a:solidFill>
                  <a:latin typeface="IBM Plex Sans"/>
                  <a:ea typeface="IBM Plex Sans"/>
                  <a:cs typeface="IBM Plex Sans"/>
                  <a:sym typeface="IBM Plex Sans"/>
                </a:rPr>
                <a:t>Roll No:35</a:t>
              </a:r>
              <a:endParaRPr sz="1400" b="1" dirty="0">
                <a:latin typeface="IBM Plex Sans"/>
                <a:ea typeface="IBM Plex Sans"/>
                <a:cs typeface="IBM Plex Sans"/>
                <a:sym typeface="IBM Plex Sans"/>
              </a:endParaRPr>
            </a:p>
            <a:p>
              <a:pPr marL="0" lvl="0" indent="0" algn="ctr" rtl="0">
                <a:spcBef>
                  <a:spcPts val="400"/>
                </a:spcBef>
                <a:spcAft>
                  <a:spcPts val="400"/>
                </a:spcAft>
                <a:buNone/>
              </a:pPr>
              <a:endParaRPr dirty="0">
                <a:latin typeface="IBM Plex Sans"/>
                <a:ea typeface="IBM Plex Sans"/>
                <a:cs typeface="IBM Plex Sans"/>
                <a:sym typeface="IBM Plex Sans"/>
              </a:endParaRPr>
            </a:p>
          </p:txBody>
        </p:sp>
      </p:grpSp>
      <p:cxnSp>
        <p:nvCxnSpPr>
          <p:cNvPr id="11" name="Straight Connector 10">
            <a:extLst>
              <a:ext uri="{FF2B5EF4-FFF2-40B4-BE49-F238E27FC236}">
                <a16:creationId xmlns:a16="http://schemas.microsoft.com/office/drawing/2014/main" id="{DCF57F24-2E72-46E0-416E-186141ED2C90}"/>
              </a:ext>
            </a:extLst>
          </p:cNvPr>
          <p:cNvCxnSpPr>
            <a:cxnSpLocks/>
          </p:cNvCxnSpPr>
          <p:nvPr/>
        </p:nvCxnSpPr>
        <p:spPr>
          <a:xfrm>
            <a:off x="1376409" y="4868798"/>
            <a:ext cx="9261987" cy="0"/>
          </a:xfrm>
          <a:prstGeom prst="line">
            <a:avLst/>
          </a:prstGeom>
        </p:spPr>
        <p:style>
          <a:lnRef idx="1">
            <a:schemeClr val="dk1"/>
          </a:lnRef>
          <a:fillRef idx="0">
            <a:schemeClr val="dk1"/>
          </a:fillRef>
          <a:effectRef idx="0">
            <a:schemeClr val="dk1"/>
          </a:effectRef>
          <a:fontRef idx="minor">
            <a:schemeClr val="tx1"/>
          </a:fontRef>
        </p:style>
      </p:cxnSp>
      <p:sp>
        <p:nvSpPr>
          <p:cNvPr id="17" name="Text Box 13">
            <a:extLst>
              <a:ext uri="{FF2B5EF4-FFF2-40B4-BE49-F238E27FC236}">
                <a16:creationId xmlns:a16="http://schemas.microsoft.com/office/drawing/2014/main" id="{F41E3511-42D3-2364-5C5D-88720E8AEC0E}"/>
              </a:ext>
            </a:extLst>
          </p:cNvPr>
          <p:cNvSpPr txBox="1"/>
          <p:nvPr/>
        </p:nvSpPr>
        <p:spPr>
          <a:xfrm>
            <a:off x="1015164" y="4900829"/>
            <a:ext cx="1836192" cy="461665"/>
          </a:xfrm>
          <a:prstGeom prst="rect">
            <a:avLst/>
          </a:prstGeom>
          <a:noFill/>
        </p:spPr>
        <p:txBody>
          <a:bodyPr wrap="square" rtlCol="0">
            <a:spAutoFit/>
          </a:bodyPr>
          <a:lstStyle/>
          <a:p>
            <a:r>
              <a:rPr sz="2400" b="1" dirty="0">
                <a:solidFill>
                  <a:schemeClr val="tx1">
                    <a:lumMod val="50000"/>
                  </a:schemeClr>
                </a:solidFill>
                <a:latin typeface="Times New Roman" panose="02020603050405020304" pitchFamily="18" charset="0"/>
                <a:cs typeface="Times New Roman" panose="02020603050405020304" pitchFamily="18" charset="0"/>
                <a:sym typeface="+mn-ea"/>
              </a:rPr>
              <a:t>Guided By :</a:t>
            </a:r>
            <a:endParaRPr lang="en-US" sz="1600" b="1" dirty="0">
              <a:solidFill>
                <a:schemeClr val="tx1">
                  <a:lumMod val="50000"/>
                </a:schemeClr>
              </a:solidFill>
              <a:latin typeface="Times New Roman" panose="02020603050405020304" pitchFamily="18" charset="0"/>
              <a:cs typeface="Times New Roman" panose="02020603050405020304" pitchFamily="18" charset="0"/>
              <a:sym typeface="+mn-ea"/>
            </a:endParaRPr>
          </a:p>
        </p:txBody>
      </p:sp>
      <p:sp>
        <p:nvSpPr>
          <p:cNvPr id="20" name="Google Shape;601;p47">
            <a:extLst>
              <a:ext uri="{FF2B5EF4-FFF2-40B4-BE49-F238E27FC236}">
                <a16:creationId xmlns:a16="http://schemas.microsoft.com/office/drawing/2014/main" id="{771C111C-FF24-8328-7097-837A1AF2CF47}"/>
              </a:ext>
            </a:extLst>
          </p:cNvPr>
          <p:cNvSpPr txBox="1"/>
          <p:nvPr/>
        </p:nvSpPr>
        <p:spPr>
          <a:xfrm>
            <a:off x="2613873" y="5008678"/>
            <a:ext cx="3202665" cy="38006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800" b="1" dirty="0">
                <a:solidFill>
                  <a:schemeClr val="tx1">
                    <a:lumMod val="50000"/>
                  </a:schemeClr>
                </a:solidFill>
                <a:latin typeface="Times New Roman" panose="02020603050405020304" pitchFamily="18" charset="0"/>
                <a:cs typeface="Times New Roman" panose="02020603050405020304" pitchFamily="18" charset="0"/>
                <a:sym typeface="+mn-ea"/>
              </a:rPr>
              <a:t>Mr.Mahammadzuber S. Patel</a:t>
            </a:r>
            <a:br>
              <a:rPr lang="en" dirty="0">
                <a:latin typeface="IBM Plex Sans"/>
                <a:ea typeface="IBM Plex Sans"/>
                <a:cs typeface="IBM Plex Sans"/>
                <a:sym typeface="IBM Plex Sans"/>
              </a:rPr>
            </a:br>
            <a:endParaRPr lang="en" sz="800" dirty="0">
              <a:solidFill>
                <a:schemeClr val="dk2"/>
              </a:solidFill>
              <a:latin typeface="IBM Plex Sans"/>
              <a:ea typeface="IBM Plex Sans"/>
              <a:cs typeface="IBM Plex Sans"/>
              <a:sym typeface="IBM Plex Sans"/>
            </a:endParaRPr>
          </a:p>
          <a:p>
            <a:pPr marL="0" lvl="0" indent="0" algn="ctr" rtl="0">
              <a:spcBef>
                <a:spcPts val="0"/>
              </a:spcBef>
              <a:spcAft>
                <a:spcPts val="0"/>
              </a:spcAft>
              <a:buNone/>
            </a:pPr>
            <a:endParaRPr sz="1400" b="1" dirty="0">
              <a:latin typeface="IBM Plex Sans"/>
              <a:ea typeface="IBM Plex Sans"/>
              <a:cs typeface="IBM Plex Sans"/>
              <a:sym typeface="IBM Plex Sans"/>
            </a:endParaRPr>
          </a:p>
          <a:p>
            <a:pPr marL="0" lvl="0" indent="0" algn="ctr" rtl="0">
              <a:spcBef>
                <a:spcPts val="400"/>
              </a:spcBef>
              <a:spcAft>
                <a:spcPts val="400"/>
              </a:spcAft>
              <a:buNone/>
            </a:pPr>
            <a:endParaRPr dirty="0">
              <a:latin typeface="IBM Plex Sans"/>
              <a:ea typeface="IBM Plex Sans"/>
              <a:cs typeface="IBM Plex Sans"/>
              <a:sym typeface="IBM Plex Sans"/>
            </a:endParaRPr>
          </a:p>
        </p:txBody>
      </p:sp>
      <p:cxnSp>
        <p:nvCxnSpPr>
          <p:cNvPr id="12" name="Straight Connector 11">
            <a:extLst>
              <a:ext uri="{FF2B5EF4-FFF2-40B4-BE49-F238E27FC236}">
                <a16:creationId xmlns:a16="http://schemas.microsoft.com/office/drawing/2014/main" id="{5431B0F9-84DE-CAA1-5C3B-FC76BABD419A}"/>
              </a:ext>
            </a:extLst>
          </p:cNvPr>
          <p:cNvCxnSpPr>
            <a:cxnSpLocks/>
          </p:cNvCxnSpPr>
          <p:nvPr/>
        </p:nvCxnSpPr>
        <p:spPr>
          <a:xfrm>
            <a:off x="2461657" y="2959510"/>
            <a:ext cx="9258394" cy="0"/>
          </a:xfrm>
          <a:prstGeom prst="line">
            <a:avLst/>
          </a:prstGeom>
        </p:spPr>
        <p:style>
          <a:lnRef idx="1">
            <a:schemeClr val="dk1"/>
          </a:lnRef>
          <a:fillRef idx="0">
            <a:schemeClr val="dk1"/>
          </a:fillRef>
          <a:effectRef idx="0">
            <a:schemeClr val="dk1"/>
          </a:effectRef>
          <a:fontRef idx="minor">
            <a:schemeClr val="tx1"/>
          </a:fontRef>
        </p:style>
      </p:cxnSp>
      <p:sp>
        <p:nvSpPr>
          <p:cNvPr id="25" name="Plus Sign 24">
            <a:extLst>
              <a:ext uri="{FF2B5EF4-FFF2-40B4-BE49-F238E27FC236}">
                <a16:creationId xmlns:a16="http://schemas.microsoft.com/office/drawing/2014/main" id="{2BEDE151-1B1B-E7CB-3CC6-59FB674CD9EF}"/>
              </a:ext>
            </a:extLst>
          </p:cNvPr>
          <p:cNvSpPr/>
          <p:nvPr/>
        </p:nvSpPr>
        <p:spPr>
          <a:xfrm>
            <a:off x="3299080" y="2818210"/>
            <a:ext cx="294968" cy="281183"/>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6" name="Plus Sign 25">
            <a:extLst>
              <a:ext uri="{FF2B5EF4-FFF2-40B4-BE49-F238E27FC236}">
                <a16:creationId xmlns:a16="http://schemas.microsoft.com/office/drawing/2014/main" id="{0E76A37F-0ABC-FF0E-F3ED-9FC82D712EA2}"/>
              </a:ext>
            </a:extLst>
          </p:cNvPr>
          <p:cNvSpPr/>
          <p:nvPr/>
        </p:nvSpPr>
        <p:spPr>
          <a:xfrm>
            <a:off x="9814634" y="2810161"/>
            <a:ext cx="294968" cy="281183"/>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7" name="Plus Sign 26">
            <a:extLst>
              <a:ext uri="{FF2B5EF4-FFF2-40B4-BE49-F238E27FC236}">
                <a16:creationId xmlns:a16="http://schemas.microsoft.com/office/drawing/2014/main" id="{08CC17C6-2313-078A-FD70-FDD96ADE7E6A}"/>
              </a:ext>
            </a:extLst>
          </p:cNvPr>
          <p:cNvSpPr/>
          <p:nvPr/>
        </p:nvSpPr>
        <p:spPr>
          <a:xfrm>
            <a:off x="7677441" y="2818208"/>
            <a:ext cx="294968" cy="281183"/>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8" name="Plus Sign 27">
            <a:extLst>
              <a:ext uri="{FF2B5EF4-FFF2-40B4-BE49-F238E27FC236}">
                <a16:creationId xmlns:a16="http://schemas.microsoft.com/office/drawing/2014/main" id="{15A5C1D5-AEE3-68C5-2346-6F6FA89D1A4C}"/>
              </a:ext>
            </a:extLst>
          </p:cNvPr>
          <p:cNvSpPr/>
          <p:nvPr/>
        </p:nvSpPr>
        <p:spPr>
          <a:xfrm>
            <a:off x="5436273" y="2818208"/>
            <a:ext cx="294968" cy="281183"/>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1" name="Rectangle: Rounded Corners 30">
            <a:extLst>
              <a:ext uri="{FF2B5EF4-FFF2-40B4-BE49-F238E27FC236}">
                <a16:creationId xmlns:a16="http://schemas.microsoft.com/office/drawing/2014/main" id="{3CE8EFA1-32CB-3379-26EB-7FC2A00A3D71}"/>
              </a:ext>
            </a:extLst>
          </p:cNvPr>
          <p:cNvSpPr/>
          <p:nvPr/>
        </p:nvSpPr>
        <p:spPr>
          <a:xfrm>
            <a:off x="147483" y="626901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32" name="TextBox 31">
            <a:extLst>
              <a:ext uri="{FF2B5EF4-FFF2-40B4-BE49-F238E27FC236}">
                <a16:creationId xmlns:a16="http://schemas.microsoft.com/office/drawing/2014/main" id="{5C55B3C9-DCE3-A130-04BC-A1121358B78A}"/>
              </a:ext>
            </a:extLst>
          </p:cNvPr>
          <p:cNvSpPr txBox="1"/>
          <p:nvPr/>
        </p:nvSpPr>
        <p:spPr>
          <a:xfrm>
            <a:off x="285134" y="6269019"/>
            <a:ext cx="511278" cy="461665"/>
          </a:xfrm>
          <a:prstGeom prst="rect">
            <a:avLst/>
          </a:prstGeom>
          <a:noFill/>
        </p:spPr>
        <p:txBody>
          <a:bodyPr wrap="square" rtlCol="0">
            <a:spAutoFit/>
          </a:bodyPr>
          <a:lstStyle/>
          <a:p>
            <a:r>
              <a:rPr lang="en-IN" sz="2400" b="1" dirty="0"/>
              <a:t>2</a:t>
            </a:r>
          </a:p>
        </p:txBody>
      </p:sp>
    </p:spTree>
    <p:extLst>
      <p:ext uri="{BB962C8B-B14F-4D97-AF65-F5344CB8AC3E}">
        <p14:creationId xmlns:p14="http://schemas.microsoft.com/office/powerpoint/2010/main" val="34762063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703057D-5659-0754-AA56-0C665CCC6A76}"/>
              </a:ext>
            </a:extLst>
          </p:cNvPr>
          <p:cNvSpPr/>
          <p:nvPr/>
        </p:nvSpPr>
        <p:spPr>
          <a:xfrm>
            <a:off x="507492" y="1188720"/>
            <a:ext cx="11177016" cy="530352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7" name="Rectangle: Diagonal Corners Snipped 6">
            <a:extLst>
              <a:ext uri="{FF2B5EF4-FFF2-40B4-BE49-F238E27FC236}">
                <a16:creationId xmlns:a16="http://schemas.microsoft.com/office/drawing/2014/main" id="{DF1939E2-E030-20CC-3197-DDA924535131}"/>
              </a:ext>
            </a:extLst>
          </p:cNvPr>
          <p:cNvSpPr/>
          <p:nvPr/>
        </p:nvSpPr>
        <p:spPr>
          <a:xfrm>
            <a:off x="829056" y="260273"/>
            <a:ext cx="10533888" cy="804672"/>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marL="0" indent="0" algn="l"/>
            <a:endParaRPr lang="en-US" sz="2600" b="1" u="sng" dirty="0">
              <a:latin typeface="Times New Roman" panose="02020603050405020304" pitchFamily="18" charset="0"/>
              <a:cs typeface="Calibri" panose="020F0502020204030204" pitchFamily="34" charset="0"/>
            </a:endParaRPr>
          </a:p>
        </p:txBody>
      </p:sp>
      <p:sp>
        <p:nvSpPr>
          <p:cNvPr id="14" name="Text Box 2">
            <a:extLst>
              <a:ext uri="{FF2B5EF4-FFF2-40B4-BE49-F238E27FC236}">
                <a16:creationId xmlns:a16="http://schemas.microsoft.com/office/drawing/2014/main" id="{BCA1A17F-626A-E3A3-379F-2E283D6FC7E3}"/>
              </a:ext>
            </a:extLst>
          </p:cNvPr>
          <p:cNvSpPr txBox="1"/>
          <p:nvPr/>
        </p:nvSpPr>
        <p:spPr>
          <a:xfrm>
            <a:off x="966114" y="1579246"/>
            <a:ext cx="4940935" cy="677108"/>
          </a:xfrm>
          <a:prstGeom prst="rect">
            <a:avLst/>
          </a:prstGeom>
          <a:noFill/>
          <a:ln w="9525">
            <a:noFill/>
          </a:ln>
        </p:spPr>
        <p:txBody>
          <a:bodyPr wrap="square">
            <a:spAutoFit/>
          </a:bodyPr>
          <a:lstStyle/>
          <a:p>
            <a:pPr marL="0" indent="0"/>
            <a:r>
              <a:rPr lang="en-US" sz="2000" b="1" dirty="0">
                <a:latin typeface="Times New Roman" panose="02020603050405020304" pitchFamily="18" charset="0"/>
                <a:cs typeface="Calibri" panose="020F0502020204030204" pitchFamily="34" charset="0"/>
              </a:rPr>
              <a:t>Hypothesis</a:t>
            </a:r>
            <a:r>
              <a:rPr lang="en-US" sz="1800" b="1" dirty="0">
                <a:latin typeface="Times New Roman" panose="02020603050405020304" pitchFamily="18" charset="0"/>
                <a:cs typeface="Calibri" panose="020F0502020204030204" pitchFamily="34" charset="0"/>
              </a:rPr>
              <a:t>:</a:t>
            </a:r>
          </a:p>
          <a:p>
            <a:pPr marL="0" indent="0"/>
            <a:r>
              <a:rPr lang="en-US" sz="1800" b="1" dirty="0">
                <a:latin typeface="Times New Roman" panose="02020603050405020304" pitchFamily="18" charset="0"/>
                <a:cs typeface="Calibri" panose="020F0502020204030204" pitchFamily="34" charset="0"/>
              </a:rPr>
              <a:t> </a:t>
            </a:r>
          </a:p>
        </p:txBody>
      </p:sp>
      <p:pic>
        <p:nvPicPr>
          <p:cNvPr id="15" name="Picture 3">
            <a:extLst>
              <a:ext uri="{FF2B5EF4-FFF2-40B4-BE49-F238E27FC236}">
                <a16:creationId xmlns:a16="http://schemas.microsoft.com/office/drawing/2014/main" id="{96779240-C1AB-6781-CBDB-45DE076AA593}"/>
              </a:ext>
            </a:extLst>
          </p:cNvPr>
          <p:cNvPicPr/>
          <p:nvPr/>
        </p:nvPicPr>
        <p:blipFill>
          <a:blip r:embed="rId3"/>
          <a:stretch>
            <a:fillRect/>
          </a:stretch>
        </p:blipFill>
        <p:spPr>
          <a:xfrm>
            <a:off x="1270393" y="2142004"/>
            <a:ext cx="245110" cy="238125"/>
          </a:xfrm>
          <a:prstGeom prst="rect">
            <a:avLst/>
          </a:prstGeom>
          <a:noFill/>
          <a:ln w="9525">
            <a:noFill/>
          </a:ln>
        </p:spPr>
      </p:pic>
      <p:sp>
        <p:nvSpPr>
          <p:cNvPr id="16" name="Text Box 102">
            <a:extLst>
              <a:ext uri="{FF2B5EF4-FFF2-40B4-BE49-F238E27FC236}">
                <a16:creationId xmlns:a16="http://schemas.microsoft.com/office/drawing/2014/main" id="{B1FA891C-C716-9E63-8793-B2B5A1D67FAD}"/>
              </a:ext>
            </a:extLst>
          </p:cNvPr>
          <p:cNvSpPr txBox="1"/>
          <p:nvPr/>
        </p:nvSpPr>
        <p:spPr>
          <a:xfrm>
            <a:off x="1486916" y="2109470"/>
            <a:ext cx="8122305" cy="369332"/>
          </a:xfrm>
          <a:prstGeom prst="rect">
            <a:avLst/>
          </a:prstGeom>
          <a:noFill/>
          <a:ln w="9525">
            <a:noFill/>
          </a:ln>
        </p:spPr>
        <p:txBody>
          <a:bodyPr wrap="square">
            <a:spAutoFit/>
          </a:bodyPr>
          <a:lstStyle/>
          <a:p>
            <a:pPr marL="360045" indent="-360045" algn="l"/>
            <a:r>
              <a:rPr lang="en-US" sz="1800" dirty="0">
                <a:latin typeface="Times New Roman" panose="02020603050405020304" pitchFamily="18" charset="0"/>
                <a:cs typeface="等线 Light" charset="0"/>
              </a:rPr>
              <a:t>There is no significant difference between  zones regarding the electrification level.</a:t>
            </a:r>
          </a:p>
        </p:txBody>
      </p:sp>
      <p:graphicFrame>
        <p:nvGraphicFramePr>
          <p:cNvPr id="17" name="Table 5">
            <a:extLst>
              <a:ext uri="{FF2B5EF4-FFF2-40B4-BE49-F238E27FC236}">
                <a16:creationId xmlns:a16="http://schemas.microsoft.com/office/drawing/2014/main" id="{7C703D93-61D4-1BF7-9DA0-3E3C08BA4F15}"/>
              </a:ext>
            </a:extLst>
          </p:cNvPr>
          <p:cNvGraphicFramePr/>
          <p:nvPr>
            <p:extLst>
              <p:ext uri="{D42A27DB-BD31-4B8C-83A1-F6EECF244321}">
                <p14:modId xmlns:p14="http://schemas.microsoft.com/office/powerpoint/2010/main" val="3237221598"/>
              </p:ext>
            </p:extLst>
          </p:nvPr>
        </p:nvGraphicFramePr>
        <p:xfrm>
          <a:off x="2502342" y="3192268"/>
          <a:ext cx="2124710" cy="953135"/>
        </p:xfrm>
        <a:graphic>
          <a:graphicData uri="http://schemas.openxmlformats.org/drawingml/2006/table">
            <a:tbl>
              <a:tblPr/>
              <a:tblGrid>
                <a:gridCol w="1134745">
                  <a:extLst>
                    <a:ext uri="{9D8B030D-6E8A-4147-A177-3AD203B41FA5}">
                      <a16:colId xmlns:a16="http://schemas.microsoft.com/office/drawing/2014/main" val="20000"/>
                    </a:ext>
                  </a:extLst>
                </a:gridCol>
                <a:gridCol w="989965">
                  <a:extLst>
                    <a:ext uri="{9D8B030D-6E8A-4147-A177-3AD203B41FA5}">
                      <a16:colId xmlns:a16="http://schemas.microsoft.com/office/drawing/2014/main" val="20001"/>
                    </a:ext>
                  </a:extLst>
                </a:gridCol>
              </a:tblGrid>
              <a:tr h="181610">
                <a:tc>
                  <a:txBody>
                    <a:bodyPr/>
                    <a:lstStyle/>
                    <a:p>
                      <a:pPr marL="0" indent="0">
                        <a:buNone/>
                      </a:pPr>
                      <a:endParaRPr lang="en-US" sz="1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txBody>
                  <a:tcPr marL="59055" marR="59055" marT="0" marB="0" anchor="b">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200" dirty="0">
                          <a:solidFill>
                            <a:srgbClr val="000000"/>
                          </a:solidFill>
                          <a:latin typeface="Times New Roman" panose="02020603050405020304" pitchFamily="18" charset="0"/>
                          <a:cs typeface="Times New Roman" panose="02020603050405020304" pitchFamily="18" charset="0"/>
                        </a:rPr>
                        <a:t>Rate</a:t>
                      </a:r>
                      <a:endParaRPr lang="en-US" sz="1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txBody>
                  <a:tcPr marL="59055" marR="59055" marT="0" marB="0" anchor="b">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0"/>
                  </a:ext>
                </a:extLst>
              </a:tr>
              <a:tr h="256540">
                <a:tc>
                  <a:txBody>
                    <a:bodyPr/>
                    <a:lstStyle/>
                    <a:p>
                      <a:pPr marL="0" indent="0">
                        <a:buNone/>
                      </a:pPr>
                      <a:r>
                        <a:rPr lang="en-US" sz="1200" dirty="0">
                          <a:solidFill>
                            <a:srgbClr val="000000"/>
                          </a:solidFill>
                          <a:latin typeface="Times New Roman" panose="02020603050405020304" pitchFamily="18" charset="0"/>
                          <a:cs typeface="Times New Roman" panose="02020603050405020304" pitchFamily="18" charset="0"/>
                        </a:rPr>
                        <a:t>Chi-Square</a:t>
                      </a:r>
                      <a:endParaRPr lang="en-US" sz="1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txBody>
                  <a:tcPr marL="59055" marR="59055" marT="0" marB="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r">
                        <a:buNone/>
                      </a:pPr>
                      <a:r>
                        <a:rPr lang="en-US" sz="1200" dirty="0">
                          <a:solidFill>
                            <a:srgbClr val="000000"/>
                          </a:solidFill>
                          <a:latin typeface="Times New Roman" panose="02020603050405020304" pitchFamily="18" charset="0"/>
                          <a:cs typeface="Times New Roman" panose="02020603050405020304" pitchFamily="18" charset="0"/>
                        </a:rPr>
                        <a:t>44.383</a:t>
                      </a:r>
                      <a:endParaRPr lang="en-US" sz="1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txBody>
                  <a:tcPr marL="59055" marR="59055" marT="0" marB="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1"/>
                  </a:ext>
                </a:extLst>
              </a:tr>
              <a:tr h="257175">
                <a:tc>
                  <a:txBody>
                    <a:bodyPr/>
                    <a:lstStyle/>
                    <a:p>
                      <a:pPr marL="0" indent="0">
                        <a:buNone/>
                      </a:pPr>
                      <a:r>
                        <a:rPr lang="en-US" sz="1200" dirty="0">
                          <a:solidFill>
                            <a:srgbClr val="000000"/>
                          </a:solidFill>
                          <a:latin typeface="Times New Roman" panose="02020603050405020304" pitchFamily="18" charset="0"/>
                          <a:cs typeface="Times New Roman" panose="02020603050405020304" pitchFamily="18" charset="0"/>
                        </a:rPr>
                        <a:t>df</a:t>
                      </a:r>
                      <a:endParaRPr lang="en-US" sz="1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txBody>
                  <a:tcPr marL="59055" marR="59055" marT="0" marB="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r">
                        <a:buNone/>
                      </a:pPr>
                      <a:r>
                        <a:rPr lang="en-US" sz="1200" dirty="0">
                          <a:solidFill>
                            <a:srgbClr val="000000"/>
                          </a:solidFill>
                          <a:latin typeface="Times New Roman" panose="02020603050405020304" pitchFamily="18" charset="0"/>
                          <a:cs typeface="Times New Roman" panose="02020603050405020304" pitchFamily="18" charset="0"/>
                        </a:rPr>
                        <a:t>17</a:t>
                      </a:r>
                      <a:endParaRPr lang="en-US" sz="1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txBody>
                  <a:tcPr marL="59055" marR="59055" marT="0" marB="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2"/>
                  </a:ext>
                </a:extLst>
              </a:tr>
              <a:tr h="256540">
                <a:tc>
                  <a:txBody>
                    <a:bodyPr/>
                    <a:lstStyle/>
                    <a:p>
                      <a:pPr marL="0" indent="0">
                        <a:buNone/>
                      </a:pPr>
                      <a:r>
                        <a:rPr lang="en-US" sz="1200" dirty="0">
                          <a:solidFill>
                            <a:srgbClr val="000000"/>
                          </a:solidFill>
                          <a:latin typeface="Times New Roman" panose="02020603050405020304" pitchFamily="18" charset="0"/>
                          <a:cs typeface="Times New Roman" panose="02020603050405020304" pitchFamily="18" charset="0"/>
                        </a:rPr>
                        <a:t>Asymp. Sig.</a:t>
                      </a:r>
                      <a:endParaRPr lang="en-US" sz="1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txBody>
                  <a:tcPr marL="59055" marR="59055" marT="0" marB="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r">
                        <a:buNone/>
                      </a:pPr>
                      <a:r>
                        <a:rPr lang="en-US" sz="1200" dirty="0">
                          <a:solidFill>
                            <a:srgbClr val="000000"/>
                          </a:solidFill>
                          <a:latin typeface="Times New Roman" panose="02020603050405020304" pitchFamily="18" charset="0"/>
                          <a:cs typeface="Times New Roman" panose="02020603050405020304" pitchFamily="18" charset="0"/>
                        </a:rPr>
                        <a:t>.000</a:t>
                      </a:r>
                      <a:endParaRPr lang="en-US" sz="1200" dirty="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txBody>
                  <a:tcPr marL="59055" marR="59055" marT="0" marB="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3"/>
                  </a:ext>
                </a:extLst>
              </a:tr>
            </a:tbl>
          </a:graphicData>
        </a:graphic>
      </p:graphicFrame>
      <p:sp>
        <p:nvSpPr>
          <p:cNvPr id="18" name="Text Box 6">
            <a:extLst>
              <a:ext uri="{FF2B5EF4-FFF2-40B4-BE49-F238E27FC236}">
                <a16:creationId xmlns:a16="http://schemas.microsoft.com/office/drawing/2014/main" id="{C25AEC33-E814-D361-9D9F-11E13D9FDE13}"/>
              </a:ext>
            </a:extLst>
          </p:cNvPr>
          <p:cNvSpPr txBox="1"/>
          <p:nvPr/>
        </p:nvSpPr>
        <p:spPr>
          <a:xfrm>
            <a:off x="1359916" y="4882515"/>
            <a:ext cx="7636510" cy="8925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Here,</a:t>
            </a:r>
            <a:r>
              <a:rPr lang="en-US" sz="1800" spc="-105"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p-value</a:t>
            </a:r>
            <a:r>
              <a:rPr lang="en-US" sz="1800" spc="-95"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&lt;</a:t>
            </a:r>
            <a:r>
              <a:rPr lang="en-US" sz="1800" spc="-95"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0.05</a:t>
            </a:r>
            <a:r>
              <a:rPr lang="en-US" sz="1800" spc="-90"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so</a:t>
            </a:r>
            <a:r>
              <a:rPr lang="en-US" sz="1800" spc="-90"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we</a:t>
            </a:r>
            <a:r>
              <a:rPr lang="en-US" sz="1800" spc="-105"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reject</a:t>
            </a:r>
            <a:r>
              <a:rPr lang="en-US" sz="1800" spc="-90" dirty="0">
                <a:effectLst/>
                <a:latin typeface="Times New Roman" panose="02020603050405020304" pitchFamily="18" charset="0"/>
                <a:ea typeface="Times New Roman" panose="02020603050405020304" pitchFamily="18" charset="0"/>
              </a:rPr>
              <a:t> </a:t>
            </a:r>
            <a:r>
              <a:rPr lang="en-US" sz="1800" spc="-25" dirty="0">
                <a:effectLst/>
                <a:latin typeface="Cambria Math" panose="02040503050406030204" pitchFamily="18" charset="0"/>
                <a:ea typeface="Times New Roman" panose="02020603050405020304" pitchFamily="18" charset="0"/>
              </a:rPr>
              <a:t>H</a:t>
            </a:r>
            <a:r>
              <a:rPr lang="en-US" sz="1800" spc="-25" baseline="-25000" dirty="0">
                <a:effectLst/>
                <a:latin typeface="Cambria Math" panose="02040503050406030204" pitchFamily="18" charset="0"/>
                <a:ea typeface="Times New Roman" panose="02020603050405020304" pitchFamily="18" charset="0"/>
              </a:rPr>
              <a:t>0</a:t>
            </a:r>
            <a:r>
              <a:rPr lang="en-US" sz="1800" spc="60" dirty="0">
                <a:effectLst/>
                <a:latin typeface="Cambria Math" panose="020405030504060302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at</a:t>
            </a:r>
            <a:r>
              <a:rPr lang="en-US" sz="1800" spc="-85"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5</a:t>
            </a:r>
            <a:r>
              <a:rPr lang="en-US" sz="1800" spc="-9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a:t>
            </a:r>
            <a:r>
              <a:rPr lang="en-US" sz="1800" spc="-105"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level</a:t>
            </a:r>
            <a:r>
              <a:rPr lang="en-US" sz="1800" spc="-8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of</a:t>
            </a:r>
            <a:r>
              <a:rPr lang="en-US" sz="1800" spc="-8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significance</a:t>
            </a:r>
            <a:r>
              <a:rPr lang="en-US" sz="1800" spc="-95"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&amp;</a:t>
            </a:r>
            <a:r>
              <a:rPr lang="en-US" sz="1800" spc="-75"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conclude</a:t>
            </a:r>
            <a:r>
              <a:rPr lang="en-US" sz="1800" spc="-95"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that</a:t>
            </a:r>
            <a:r>
              <a:rPr lang="en-US" sz="1800" spc="-310" dirty="0">
                <a:effectLst/>
                <a:latin typeface="Times New Roman" panose="02020603050405020304" pitchFamily="18" charset="0"/>
                <a:ea typeface="Times New Roman" panose="02020603050405020304" pitchFamily="18" charset="0"/>
              </a:rPr>
              <a:t> </a:t>
            </a:r>
            <a:r>
              <a:rPr lang="en-US" sz="1800" spc="-35" dirty="0">
                <a:effectLst/>
                <a:latin typeface="Times New Roman" panose="02020603050405020304" pitchFamily="18" charset="0"/>
                <a:ea typeface="Times New Roman" panose="02020603050405020304" pitchFamily="18" charset="0"/>
              </a:rPr>
              <a:t>at</a:t>
            </a:r>
            <a:r>
              <a:rPr lang="en-US" sz="1800" spc="-85" dirty="0">
                <a:effectLst/>
                <a:latin typeface="Times New Roman" panose="02020603050405020304" pitchFamily="18" charset="0"/>
                <a:ea typeface="Times New Roman" panose="02020603050405020304" pitchFamily="18" charset="0"/>
              </a:rPr>
              <a:t> </a:t>
            </a:r>
            <a:r>
              <a:rPr lang="en-US" sz="1800" spc="-35" dirty="0">
                <a:effectLst/>
                <a:latin typeface="Times New Roman" panose="02020603050405020304" pitchFamily="18" charset="0"/>
                <a:ea typeface="Times New Roman" panose="02020603050405020304" pitchFamily="18" charset="0"/>
              </a:rPr>
              <a:t>least</a:t>
            </a:r>
            <a:r>
              <a:rPr lang="en-US" sz="1800" spc="-100" dirty="0">
                <a:effectLst/>
                <a:latin typeface="Times New Roman" panose="02020603050405020304" pitchFamily="18" charset="0"/>
                <a:ea typeface="Times New Roman" panose="02020603050405020304" pitchFamily="18" charset="0"/>
              </a:rPr>
              <a:t> </a:t>
            </a:r>
            <a:r>
              <a:rPr lang="en-US" sz="1800" spc="-35" dirty="0">
                <a:effectLst/>
                <a:latin typeface="Times New Roman" panose="02020603050405020304" pitchFamily="18" charset="0"/>
                <a:ea typeface="Times New Roman" panose="02020603050405020304" pitchFamily="18" charset="0"/>
              </a:rPr>
              <a:t>one</a:t>
            </a:r>
            <a:r>
              <a:rPr lang="en-US" sz="1800" spc="-95" dirty="0">
                <a:effectLst/>
                <a:latin typeface="Times New Roman" panose="02020603050405020304" pitchFamily="18" charset="0"/>
                <a:ea typeface="Times New Roman" panose="02020603050405020304" pitchFamily="18" charset="0"/>
              </a:rPr>
              <a:t> </a:t>
            </a:r>
            <a:r>
              <a:rPr lang="en-US" sz="1800" spc="-35" dirty="0">
                <a:effectLst/>
                <a:latin typeface="Times New Roman" panose="02020603050405020304" pitchFamily="18" charset="0"/>
                <a:ea typeface="Times New Roman" panose="02020603050405020304" pitchFamily="18" charset="0"/>
              </a:rPr>
              <a:t>zone</a:t>
            </a:r>
            <a:r>
              <a:rPr lang="en-US" sz="1800" spc="-95"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is</a:t>
            </a:r>
            <a:r>
              <a:rPr lang="en-US" sz="1800" spc="-100"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differed</a:t>
            </a:r>
            <a:r>
              <a:rPr lang="en-US" sz="1800" spc="-90"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from</a:t>
            </a:r>
            <a:r>
              <a:rPr lang="en-US" sz="1800" spc="-115"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the</a:t>
            </a:r>
            <a:r>
              <a:rPr lang="en-US" sz="1800" spc="-95" dirty="0">
                <a:effectLst/>
                <a:latin typeface="Times New Roman" panose="02020603050405020304" pitchFamily="18" charset="0"/>
                <a:ea typeface="Times New Roman" panose="02020603050405020304" pitchFamily="18" charset="0"/>
              </a:rPr>
              <a:t> </a:t>
            </a:r>
            <a:r>
              <a:rPr lang="en-US" sz="1800" spc="-30" dirty="0">
                <a:effectLst/>
                <a:latin typeface="Times New Roman" panose="02020603050405020304" pitchFamily="18" charset="0"/>
                <a:ea typeface="Times New Roman" panose="02020603050405020304" pitchFamily="18" charset="0"/>
              </a:rPr>
              <a:t>other.</a:t>
            </a:r>
            <a:endParaRPr lang="en-IN" sz="1800" dirty="0">
              <a:effectLst/>
              <a:latin typeface="Times New Roman" panose="02020603050405020304" pitchFamily="18" charset="0"/>
              <a:ea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19" name="Text Box 7">
            <a:extLst>
              <a:ext uri="{FF2B5EF4-FFF2-40B4-BE49-F238E27FC236}">
                <a16:creationId xmlns:a16="http://schemas.microsoft.com/office/drawing/2014/main" id="{2E71538B-4824-F7C4-5DF6-D4D95EF7248E}"/>
              </a:ext>
            </a:extLst>
          </p:cNvPr>
          <p:cNvSpPr txBox="1"/>
          <p:nvPr/>
        </p:nvSpPr>
        <p:spPr>
          <a:xfrm>
            <a:off x="1258316" y="4410075"/>
            <a:ext cx="3048000" cy="368300"/>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Conclusion:</a:t>
            </a:r>
          </a:p>
        </p:txBody>
      </p:sp>
      <p:sp>
        <p:nvSpPr>
          <p:cNvPr id="20" name="Text Box 8">
            <a:extLst>
              <a:ext uri="{FF2B5EF4-FFF2-40B4-BE49-F238E27FC236}">
                <a16:creationId xmlns:a16="http://schemas.microsoft.com/office/drawing/2014/main" id="{8D55EA79-DFD9-49A3-6079-C488BABFB6D3}"/>
              </a:ext>
            </a:extLst>
          </p:cNvPr>
          <p:cNvSpPr txBox="1"/>
          <p:nvPr/>
        </p:nvSpPr>
        <p:spPr>
          <a:xfrm>
            <a:off x="1515503" y="2542858"/>
            <a:ext cx="7290435" cy="369332"/>
          </a:xfrm>
          <a:prstGeom prst="rect">
            <a:avLst/>
          </a:prstGeom>
          <a:noFill/>
        </p:spPr>
        <p:txBody>
          <a:bodyPr wrap="square" rtlCol="0" anchor="t">
            <a:spAutoFit/>
          </a:bodyPr>
          <a:lstStyle/>
          <a:p>
            <a:pPr marL="360045" indent="-360045"/>
            <a:r>
              <a:rPr lang="en-US" sz="1800" spc="-25" dirty="0">
                <a:effectLst/>
                <a:latin typeface="Times New Roman" panose="02020603050405020304" pitchFamily="18" charset="0"/>
                <a:ea typeface="Times New Roman" panose="02020603050405020304" pitchFamily="18" charset="0"/>
              </a:rPr>
              <a:t>At</a:t>
            </a:r>
            <a:r>
              <a:rPr lang="en-US" sz="1800" spc="-10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least</a:t>
            </a:r>
            <a:r>
              <a:rPr lang="en-US" sz="1800" spc="-85"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one</a:t>
            </a:r>
            <a:r>
              <a:rPr lang="en-US" sz="1800" spc="-11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zone</a:t>
            </a:r>
            <a:r>
              <a:rPr lang="en-US" sz="1800" spc="-8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is</a:t>
            </a:r>
            <a:r>
              <a:rPr lang="en-US" sz="1800" spc="-9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differed</a:t>
            </a:r>
            <a:r>
              <a:rPr lang="en-US" sz="1800" spc="-9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from</a:t>
            </a:r>
            <a:r>
              <a:rPr lang="en-US" sz="1800" spc="-100"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other</a:t>
            </a:r>
            <a:r>
              <a:rPr lang="en-US" sz="1800" spc="-95" dirty="0">
                <a:effectLst/>
                <a:latin typeface="Times New Roman" panose="02020603050405020304" pitchFamily="18" charset="0"/>
                <a:ea typeface="Times New Roman" panose="02020603050405020304" pitchFamily="18" charset="0"/>
              </a:rPr>
              <a:t> </a:t>
            </a:r>
            <a:r>
              <a:rPr lang="en-US" sz="1800" spc="-25" dirty="0">
                <a:effectLst/>
                <a:latin typeface="Times New Roman" panose="02020603050405020304" pitchFamily="18" charset="0"/>
                <a:ea typeface="Times New Roman" panose="02020603050405020304" pitchFamily="18" charset="0"/>
              </a:rPr>
              <a:t>zones.</a:t>
            </a:r>
            <a:r>
              <a:rPr lang="en-US" sz="1800" dirty="0">
                <a:latin typeface="Times New Roman" panose="02020603050405020304" pitchFamily="18" charset="0"/>
                <a:cs typeface="等线 Light" charset="0"/>
                <a:sym typeface="+mn-ea"/>
              </a:rPr>
              <a:t>.</a:t>
            </a:r>
          </a:p>
        </p:txBody>
      </p:sp>
      <p:pic>
        <p:nvPicPr>
          <p:cNvPr id="21" name="Picture 4">
            <a:extLst>
              <a:ext uri="{FF2B5EF4-FFF2-40B4-BE49-F238E27FC236}">
                <a16:creationId xmlns:a16="http://schemas.microsoft.com/office/drawing/2014/main" id="{D31865BE-0C25-D915-9548-56E391EA69B4}"/>
              </a:ext>
            </a:extLst>
          </p:cNvPr>
          <p:cNvPicPr/>
          <p:nvPr/>
        </p:nvPicPr>
        <p:blipFill>
          <a:blip r:embed="rId4"/>
          <a:stretch>
            <a:fillRect/>
          </a:stretch>
        </p:blipFill>
        <p:spPr>
          <a:xfrm>
            <a:off x="1262806" y="2602872"/>
            <a:ext cx="245110" cy="261620"/>
          </a:xfrm>
          <a:prstGeom prst="rect">
            <a:avLst/>
          </a:prstGeom>
          <a:noFill/>
          <a:ln w="9525">
            <a:noFill/>
          </a:ln>
        </p:spPr>
      </p:pic>
      <p:sp>
        <p:nvSpPr>
          <p:cNvPr id="2" name="TextBox 1">
            <a:extLst>
              <a:ext uri="{FF2B5EF4-FFF2-40B4-BE49-F238E27FC236}">
                <a16:creationId xmlns:a16="http://schemas.microsoft.com/office/drawing/2014/main" id="{A2B538BE-23A2-C1BA-2D70-F34AC8D85C6A}"/>
              </a:ext>
            </a:extLst>
          </p:cNvPr>
          <p:cNvSpPr txBox="1"/>
          <p:nvPr/>
        </p:nvSpPr>
        <p:spPr>
          <a:xfrm>
            <a:off x="1172591" y="456319"/>
            <a:ext cx="3672125" cy="800219"/>
          </a:xfrm>
          <a:prstGeom prst="rect">
            <a:avLst/>
          </a:prstGeom>
          <a:noFill/>
        </p:spPr>
        <p:txBody>
          <a:bodyPr wrap="square" rtlCol="0">
            <a:spAutoFit/>
          </a:bodyPr>
          <a:lstStyle/>
          <a:p>
            <a:r>
              <a:rPr lang="en-US" sz="2800" b="1" u="sng" dirty="0">
                <a:effectLst/>
                <a:uFill>
                  <a:solidFill>
                    <a:srgbClr val="000000"/>
                  </a:solidFill>
                </a:uFill>
                <a:latin typeface="Times New Roman" panose="02020603050405020304" pitchFamily="18" charset="0"/>
                <a:ea typeface="Times New Roman" panose="02020603050405020304" pitchFamily="18" charset="0"/>
              </a:rPr>
              <a:t>Kruskal Wallis</a:t>
            </a:r>
            <a:r>
              <a:rPr lang="en-US" sz="2800" b="1" u="sng" spc="-15" dirty="0">
                <a:effectLst/>
                <a:uFill>
                  <a:solidFill>
                    <a:srgbClr val="000000"/>
                  </a:solidFill>
                </a:uFill>
                <a:latin typeface="Times New Roman" panose="02020603050405020304" pitchFamily="18" charset="0"/>
                <a:ea typeface="Times New Roman" panose="02020603050405020304" pitchFamily="18" charset="0"/>
              </a:rPr>
              <a:t> </a:t>
            </a:r>
            <a:r>
              <a:rPr lang="en-US" sz="2800" b="1" u="sng" dirty="0">
                <a:effectLst/>
                <a:uFill>
                  <a:solidFill>
                    <a:srgbClr val="000000"/>
                  </a:solidFill>
                </a:uFill>
                <a:latin typeface="Times New Roman" panose="02020603050405020304" pitchFamily="18" charset="0"/>
                <a:ea typeface="Times New Roman" panose="02020603050405020304" pitchFamily="18" charset="0"/>
              </a:rPr>
              <a:t>Test</a:t>
            </a:r>
            <a:endParaRPr lang="en-IN" sz="2800" b="1" u="sng" dirty="0">
              <a:effectLst/>
              <a:uFill>
                <a:solidFill>
                  <a:srgbClr val="000000"/>
                </a:solidFill>
              </a:uFill>
              <a:latin typeface="Times New Roman" panose="02020603050405020304" pitchFamily="18" charset="0"/>
              <a:ea typeface="Times New Roman" panose="02020603050405020304" pitchFamily="18" charset="0"/>
            </a:endParaRPr>
          </a:p>
          <a:p>
            <a:endParaRPr lang="en-IN" u="sng" dirty="0"/>
          </a:p>
        </p:txBody>
      </p:sp>
      <p:sp>
        <p:nvSpPr>
          <p:cNvPr id="4" name="Rectangle: Rounded Corners 3">
            <a:extLst>
              <a:ext uri="{FF2B5EF4-FFF2-40B4-BE49-F238E27FC236}">
                <a16:creationId xmlns:a16="http://schemas.microsoft.com/office/drawing/2014/main" id="{247D55A0-485D-383B-30DF-A740FC7B78D2}"/>
              </a:ext>
            </a:extLst>
          </p:cNvPr>
          <p:cNvSpPr/>
          <p:nvPr/>
        </p:nvSpPr>
        <p:spPr>
          <a:xfrm>
            <a:off x="88489" y="6274427"/>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BA34A231-120F-6325-16FE-A8F16A8750B3}"/>
              </a:ext>
            </a:extLst>
          </p:cNvPr>
          <p:cNvSpPr txBox="1"/>
          <p:nvPr/>
        </p:nvSpPr>
        <p:spPr>
          <a:xfrm>
            <a:off x="157314" y="6274427"/>
            <a:ext cx="511278" cy="461665"/>
          </a:xfrm>
          <a:prstGeom prst="rect">
            <a:avLst/>
          </a:prstGeom>
          <a:noFill/>
        </p:spPr>
        <p:txBody>
          <a:bodyPr wrap="square" rtlCol="0">
            <a:spAutoFit/>
          </a:bodyPr>
          <a:lstStyle/>
          <a:p>
            <a:r>
              <a:rPr lang="en-IN" sz="2400" b="1" dirty="0"/>
              <a:t>20</a:t>
            </a:r>
          </a:p>
        </p:txBody>
      </p:sp>
    </p:spTree>
    <p:extLst>
      <p:ext uri="{BB962C8B-B14F-4D97-AF65-F5344CB8AC3E}">
        <p14:creationId xmlns:p14="http://schemas.microsoft.com/office/powerpoint/2010/main" val="1617751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DD901BC-8888-7664-45F0-5EE72D84F0D9}"/>
              </a:ext>
            </a:extLst>
          </p:cNvPr>
          <p:cNvSpPr/>
          <p:nvPr/>
        </p:nvSpPr>
        <p:spPr>
          <a:xfrm>
            <a:off x="362712" y="1308922"/>
            <a:ext cx="11466576" cy="52303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0" name="Text Box 3">
            <a:extLst>
              <a:ext uri="{FF2B5EF4-FFF2-40B4-BE49-F238E27FC236}">
                <a16:creationId xmlns:a16="http://schemas.microsoft.com/office/drawing/2014/main" id="{7D239A54-CCAD-88E3-BB81-61E4BBD84CFB}"/>
              </a:ext>
            </a:extLst>
          </p:cNvPr>
          <p:cNvSpPr txBox="1"/>
          <p:nvPr/>
        </p:nvSpPr>
        <p:spPr>
          <a:xfrm>
            <a:off x="1577492" y="5369179"/>
            <a:ext cx="7625715" cy="830997"/>
          </a:xfrm>
          <a:prstGeom prst="rect">
            <a:avLst/>
          </a:prstGeom>
          <a:noFill/>
          <a:ln w="9525">
            <a:noFill/>
          </a:ln>
        </p:spPr>
        <p:txBody>
          <a:bodyPr wrap="square">
            <a:spAutoFit/>
          </a:bodyPr>
          <a:lstStyle/>
          <a:p>
            <a:pPr marL="0" indent="0"/>
            <a:r>
              <a:rPr lang="en-US" sz="1600" dirty="0">
                <a:latin typeface="Times New Roman" panose="02020603050405020304" pitchFamily="18" charset="0"/>
                <a:cs typeface="Calibri" panose="020F0502020204030204" pitchFamily="34" charset="0"/>
              </a:rPr>
              <a:t>             From the above p-value we can say that there is significant different between METRO &amp; NR ,METRO &amp; NER , METRO &amp; NWR or SER &amp; NR or SECR &amp; NR or NR &amp; KRCL or NR &amp; NFR.</a:t>
            </a:r>
          </a:p>
        </p:txBody>
      </p:sp>
      <p:sp>
        <p:nvSpPr>
          <p:cNvPr id="41" name="Text Box 4">
            <a:extLst>
              <a:ext uri="{FF2B5EF4-FFF2-40B4-BE49-F238E27FC236}">
                <a16:creationId xmlns:a16="http://schemas.microsoft.com/office/drawing/2014/main" id="{4760D9EB-2E5F-1F6B-2A09-E2865247C1DE}"/>
              </a:ext>
            </a:extLst>
          </p:cNvPr>
          <p:cNvSpPr txBox="1"/>
          <p:nvPr/>
        </p:nvSpPr>
        <p:spPr>
          <a:xfrm>
            <a:off x="1346100" y="5174995"/>
            <a:ext cx="3048000" cy="368300"/>
          </a:xfrm>
          <a:prstGeom prst="rect">
            <a:avLst/>
          </a:prstGeom>
          <a:noFill/>
        </p:spPr>
        <p:txBody>
          <a:bodyPr wrap="square" rtlCol="0">
            <a:spAutoFit/>
          </a:bodyPr>
          <a:lstStyle/>
          <a:p>
            <a:r>
              <a:rPr lang="en-US" sz="1800" b="1" dirty="0"/>
              <a:t>Conclusion:</a:t>
            </a:r>
          </a:p>
        </p:txBody>
      </p:sp>
      <p:graphicFrame>
        <p:nvGraphicFramePr>
          <p:cNvPr id="42" name="Table 2">
            <a:extLst>
              <a:ext uri="{FF2B5EF4-FFF2-40B4-BE49-F238E27FC236}">
                <a16:creationId xmlns:a16="http://schemas.microsoft.com/office/drawing/2014/main" id="{86A08466-AF2C-7E7B-72F5-BBF1401F311C}"/>
              </a:ext>
            </a:extLst>
          </p:cNvPr>
          <p:cNvGraphicFramePr>
            <a:graphicFrameLocks noGrp="1"/>
          </p:cNvGraphicFramePr>
          <p:nvPr>
            <p:extLst>
              <p:ext uri="{D42A27DB-BD31-4B8C-83A1-F6EECF244321}">
                <p14:modId xmlns:p14="http://schemas.microsoft.com/office/powerpoint/2010/main" val="899730082"/>
              </p:ext>
            </p:extLst>
          </p:nvPr>
        </p:nvGraphicFramePr>
        <p:xfrm>
          <a:off x="5274107" y="2661097"/>
          <a:ext cx="1865970" cy="2708076"/>
        </p:xfrm>
        <a:graphic>
          <a:graphicData uri="http://schemas.openxmlformats.org/drawingml/2006/table">
            <a:tbl>
              <a:tblPr firstRow="1" firstCol="1" bandRow="1">
                <a:tableStyleId>{2D5ABB26-0587-4C30-8999-92F81FD0307C}</a:tableStyleId>
              </a:tblPr>
              <a:tblGrid>
                <a:gridCol w="932985">
                  <a:extLst>
                    <a:ext uri="{9D8B030D-6E8A-4147-A177-3AD203B41FA5}">
                      <a16:colId xmlns:a16="http://schemas.microsoft.com/office/drawing/2014/main" val="20000"/>
                    </a:ext>
                  </a:extLst>
                </a:gridCol>
                <a:gridCol w="932985">
                  <a:extLst>
                    <a:ext uri="{9D8B030D-6E8A-4147-A177-3AD203B41FA5}">
                      <a16:colId xmlns:a16="http://schemas.microsoft.com/office/drawing/2014/main" val="20001"/>
                    </a:ext>
                  </a:extLst>
                </a:gridCol>
              </a:tblGrid>
              <a:tr h="219208">
                <a:tc gridSpan="2">
                  <a:txBody>
                    <a:bodyPr/>
                    <a:lstStyle/>
                    <a:p>
                      <a:pPr algn="ctr">
                        <a:lnSpc>
                          <a:spcPct val="115000"/>
                        </a:lnSpc>
                        <a:spcAft>
                          <a:spcPts val="1000"/>
                        </a:spcAft>
                      </a:pPr>
                      <a:r>
                        <a:rPr lang="en-IN" sz="800" kern="100" dirty="0">
                          <a:effectLst/>
                        </a:rPr>
                        <a:t>NR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hMerge="1">
                  <a:txBody>
                    <a:bodyPr/>
                    <a:lstStyle/>
                    <a:p>
                      <a:endParaRPr lang="en-US"/>
                    </a:p>
                  </a:txBody>
                  <a:tcPr/>
                </a:tc>
                <a:extLst>
                  <a:ext uri="{0D108BD9-81ED-4DB2-BD59-A6C34878D82A}">
                    <a16:rowId xmlns:a16="http://schemas.microsoft.com/office/drawing/2014/main" val="10000"/>
                  </a:ext>
                </a:extLst>
              </a:tr>
              <a:tr h="146404">
                <a:tc>
                  <a:txBody>
                    <a:bodyPr/>
                    <a:lstStyle/>
                    <a:p>
                      <a:pPr algn="ctr">
                        <a:lnSpc>
                          <a:spcPct val="115000"/>
                        </a:lnSpc>
                        <a:spcAft>
                          <a:spcPts val="1000"/>
                        </a:spcAft>
                      </a:pPr>
                      <a:r>
                        <a:rPr lang="en-IN" sz="800" kern="100" dirty="0">
                          <a:effectLst/>
                        </a:rPr>
                        <a:t>ECOR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0.1022</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01"/>
                  </a:ext>
                </a:extLst>
              </a:tr>
              <a:tr h="146404">
                <a:tc>
                  <a:txBody>
                    <a:bodyPr/>
                    <a:lstStyle/>
                    <a:p>
                      <a:pPr algn="ctr">
                        <a:lnSpc>
                          <a:spcPct val="115000"/>
                        </a:lnSpc>
                        <a:spcAft>
                          <a:spcPts val="1000"/>
                        </a:spcAft>
                      </a:pPr>
                      <a:r>
                        <a:rPr lang="en-IN" sz="800" kern="100" dirty="0">
                          <a:effectLst/>
                        </a:rPr>
                        <a:t>WCR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0.1869</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02"/>
                  </a:ext>
                </a:extLst>
              </a:tr>
              <a:tr h="146404">
                <a:tc>
                  <a:txBody>
                    <a:bodyPr/>
                    <a:lstStyle/>
                    <a:p>
                      <a:pPr algn="ctr">
                        <a:lnSpc>
                          <a:spcPct val="115000"/>
                        </a:lnSpc>
                        <a:spcAft>
                          <a:spcPts val="1000"/>
                        </a:spcAft>
                      </a:pPr>
                      <a:r>
                        <a:rPr lang="en-IN" sz="800" b="1" kern="100" dirty="0">
                          <a:effectLst/>
                          <a:highlight>
                            <a:srgbClr val="FFFF00"/>
                          </a:highlight>
                        </a:rPr>
                        <a:t>METRO</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b="1" kern="100" dirty="0">
                          <a:effectLst/>
                          <a:highlight>
                            <a:srgbClr val="FFFF00"/>
                          </a:highlight>
                        </a:rPr>
                        <a:t>0.0001</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03"/>
                  </a:ext>
                </a:extLst>
              </a:tr>
              <a:tr h="146404">
                <a:tc>
                  <a:txBody>
                    <a:bodyPr/>
                    <a:lstStyle/>
                    <a:p>
                      <a:pPr algn="ctr">
                        <a:lnSpc>
                          <a:spcPct val="115000"/>
                        </a:lnSpc>
                        <a:spcAft>
                          <a:spcPts val="1000"/>
                        </a:spcAft>
                      </a:pPr>
                      <a:r>
                        <a:rPr lang="en-IN" sz="800" b="1" kern="100" dirty="0">
                          <a:effectLst/>
                          <a:highlight>
                            <a:srgbClr val="FFFF00"/>
                          </a:highlight>
                        </a:rPr>
                        <a:t>SER</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b="1" kern="100" dirty="0">
                          <a:effectLst/>
                          <a:highlight>
                            <a:srgbClr val="FFFF00"/>
                          </a:highlight>
                        </a:rPr>
                        <a:t>0.0009</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04"/>
                  </a:ext>
                </a:extLst>
              </a:tr>
              <a:tr h="146404">
                <a:tc>
                  <a:txBody>
                    <a:bodyPr/>
                    <a:lstStyle/>
                    <a:p>
                      <a:pPr algn="ctr">
                        <a:lnSpc>
                          <a:spcPct val="115000"/>
                        </a:lnSpc>
                        <a:spcAft>
                          <a:spcPts val="1000"/>
                        </a:spcAft>
                      </a:pPr>
                      <a:r>
                        <a:rPr lang="en-IN" sz="800" b="1" kern="100" dirty="0">
                          <a:effectLst/>
                          <a:highlight>
                            <a:srgbClr val="FFFF00"/>
                          </a:highlight>
                        </a:rPr>
                        <a:t>SECR</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b="1" kern="100" dirty="0">
                          <a:effectLst/>
                          <a:highlight>
                            <a:srgbClr val="FFFF00"/>
                          </a:highlight>
                        </a:rPr>
                        <a:t>0.0197</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05"/>
                  </a:ext>
                </a:extLst>
              </a:tr>
              <a:tr h="146404">
                <a:tc>
                  <a:txBody>
                    <a:bodyPr/>
                    <a:lstStyle/>
                    <a:p>
                      <a:pPr algn="ctr">
                        <a:lnSpc>
                          <a:spcPct val="115000"/>
                        </a:lnSpc>
                        <a:spcAft>
                          <a:spcPts val="1000"/>
                        </a:spcAft>
                      </a:pPr>
                      <a:r>
                        <a:rPr lang="en-IN" sz="800" kern="100" dirty="0">
                          <a:effectLst/>
                        </a:rPr>
                        <a:t>ER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0.0556</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06"/>
                  </a:ext>
                </a:extLst>
              </a:tr>
              <a:tr h="146404">
                <a:tc>
                  <a:txBody>
                    <a:bodyPr/>
                    <a:lstStyle/>
                    <a:p>
                      <a:pPr algn="ctr">
                        <a:lnSpc>
                          <a:spcPct val="115000"/>
                        </a:lnSpc>
                        <a:spcAft>
                          <a:spcPts val="1000"/>
                        </a:spcAft>
                      </a:pPr>
                      <a:r>
                        <a:rPr lang="en-IN" sz="800" kern="100" dirty="0">
                          <a:effectLst/>
                        </a:rPr>
                        <a:t>NCR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0.1327</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07"/>
                  </a:ext>
                </a:extLst>
              </a:tr>
              <a:tr h="146404">
                <a:tc>
                  <a:txBody>
                    <a:bodyPr/>
                    <a:lstStyle/>
                    <a:p>
                      <a:pPr algn="ctr">
                        <a:lnSpc>
                          <a:spcPct val="115000"/>
                        </a:lnSpc>
                        <a:spcAft>
                          <a:spcPts val="1000"/>
                        </a:spcAft>
                      </a:pPr>
                      <a:r>
                        <a:rPr lang="en-IN" sz="800" kern="100" dirty="0">
                          <a:effectLst/>
                        </a:rPr>
                        <a:t>ECR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1.0000</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08"/>
                  </a:ext>
                </a:extLst>
              </a:tr>
              <a:tr h="146404">
                <a:tc>
                  <a:txBody>
                    <a:bodyPr/>
                    <a:lstStyle/>
                    <a:p>
                      <a:pPr algn="ctr">
                        <a:lnSpc>
                          <a:spcPct val="115000"/>
                        </a:lnSpc>
                        <a:spcAft>
                          <a:spcPts val="1000"/>
                        </a:spcAft>
                      </a:pPr>
                      <a:r>
                        <a:rPr lang="en-IN" sz="800" kern="100" dirty="0">
                          <a:effectLst/>
                        </a:rPr>
                        <a:t>CR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0.7174</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09"/>
                  </a:ext>
                </a:extLst>
              </a:tr>
              <a:tr h="146404">
                <a:tc>
                  <a:txBody>
                    <a:bodyPr/>
                    <a:lstStyle/>
                    <a:p>
                      <a:pPr algn="ctr">
                        <a:lnSpc>
                          <a:spcPct val="115000"/>
                        </a:lnSpc>
                        <a:spcAft>
                          <a:spcPts val="1000"/>
                        </a:spcAft>
                      </a:pPr>
                      <a:r>
                        <a:rPr lang="en-IN" sz="800" kern="100" dirty="0">
                          <a:effectLst/>
                        </a:rPr>
                        <a:t>NER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1.0000</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10"/>
                  </a:ext>
                </a:extLst>
              </a:tr>
              <a:tr h="146404">
                <a:tc>
                  <a:txBody>
                    <a:bodyPr/>
                    <a:lstStyle/>
                    <a:p>
                      <a:pPr algn="ctr">
                        <a:lnSpc>
                          <a:spcPct val="115000"/>
                        </a:lnSpc>
                        <a:spcAft>
                          <a:spcPts val="1000"/>
                        </a:spcAft>
                      </a:pPr>
                      <a:r>
                        <a:rPr lang="en-IN" sz="800" kern="100" dirty="0">
                          <a:effectLst/>
                        </a:rPr>
                        <a:t>SR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0.4353</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11"/>
                  </a:ext>
                </a:extLst>
              </a:tr>
              <a:tr h="146404">
                <a:tc>
                  <a:txBody>
                    <a:bodyPr/>
                    <a:lstStyle/>
                    <a:p>
                      <a:pPr algn="ctr">
                        <a:lnSpc>
                          <a:spcPct val="115000"/>
                        </a:lnSpc>
                        <a:spcAft>
                          <a:spcPts val="1000"/>
                        </a:spcAft>
                      </a:pPr>
                      <a:r>
                        <a:rPr lang="en-IN" sz="800" kern="100" dirty="0">
                          <a:effectLst/>
                        </a:rPr>
                        <a:t>WR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1.0000</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12"/>
                  </a:ext>
                </a:extLst>
              </a:tr>
              <a:tr h="146404">
                <a:tc>
                  <a:txBody>
                    <a:bodyPr/>
                    <a:lstStyle/>
                    <a:p>
                      <a:pPr algn="ctr">
                        <a:lnSpc>
                          <a:spcPct val="115000"/>
                        </a:lnSpc>
                        <a:spcAft>
                          <a:spcPts val="1000"/>
                        </a:spcAft>
                      </a:pPr>
                      <a:r>
                        <a:rPr lang="en-IN" sz="800" kern="100" dirty="0">
                          <a:effectLst/>
                        </a:rPr>
                        <a:t>SCR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1.0000</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13"/>
                  </a:ext>
                </a:extLst>
              </a:tr>
              <a:tr h="146404">
                <a:tc>
                  <a:txBody>
                    <a:bodyPr/>
                    <a:lstStyle/>
                    <a:p>
                      <a:pPr algn="ctr">
                        <a:lnSpc>
                          <a:spcPct val="115000"/>
                        </a:lnSpc>
                        <a:spcAft>
                          <a:spcPts val="1000"/>
                        </a:spcAft>
                      </a:pPr>
                      <a:r>
                        <a:rPr lang="en-IN" sz="800" b="1" kern="100" dirty="0">
                          <a:effectLst/>
                          <a:highlight>
                            <a:srgbClr val="FFFF00"/>
                          </a:highlight>
                        </a:rPr>
                        <a:t>KRCL</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b="1" kern="100" dirty="0">
                          <a:effectLst/>
                          <a:highlight>
                            <a:srgbClr val="FFFF00"/>
                          </a:highlight>
                        </a:rPr>
                        <a:t>0.0045</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14"/>
                  </a:ext>
                </a:extLst>
              </a:tr>
              <a:tr h="146404">
                <a:tc>
                  <a:txBody>
                    <a:bodyPr/>
                    <a:lstStyle/>
                    <a:p>
                      <a:pPr algn="ctr">
                        <a:lnSpc>
                          <a:spcPct val="115000"/>
                        </a:lnSpc>
                        <a:spcAft>
                          <a:spcPts val="1000"/>
                        </a:spcAft>
                      </a:pPr>
                      <a:r>
                        <a:rPr lang="en-IN" sz="800" kern="100" dirty="0">
                          <a:effectLst/>
                        </a:rPr>
                        <a:t>NWR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1.0000</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15"/>
                  </a:ext>
                </a:extLst>
              </a:tr>
              <a:tr h="146404">
                <a:tc>
                  <a:txBody>
                    <a:bodyPr/>
                    <a:lstStyle/>
                    <a:p>
                      <a:pPr algn="ctr">
                        <a:lnSpc>
                          <a:spcPct val="115000"/>
                        </a:lnSpc>
                        <a:spcAft>
                          <a:spcPts val="1000"/>
                        </a:spcAft>
                      </a:pPr>
                      <a:r>
                        <a:rPr lang="en-IN" sz="800" kern="100" dirty="0">
                          <a:effectLst/>
                        </a:rPr>
                        <a:t>SWR</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kern="100" dirty="0">
                          <a:effectLst/>
                        </a:rPr>
                        <a:t>0.2495</a:t>
                      </a:r>
                      <a:endParaRPr lang="en-IN" sz="800" kern="100" dirty="0">
                        <a:effectLs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16"/>
                  </a:ext>
                </a:extLst>
              </a:tr>
              <a:tr h="146404">
                <a:tc>
                  <a:txBody>
                    <a:bodyPr/>
                    <a:lstStyle/>
                    <a:p>
                      <a:pPr algn="ctr">
                        <a:lnSpc>
                          <a:spcPct val="115000"/>
                        </a:lnSpc>
                        <a:spcAft>
                          <a:spcPts val="1000"/>
                        </a:spcAft>
                      </a:pPr>
                      <a:r>
                        <a:rPr lang="en-IN" sz="800" b="1" kern="100" dirty="0">
                          <a:effectLst/>
                          <a:highlight>
                            <a:srgbClr val="FFFF00"/>
                          </a:highlight>
                        </a:rPr>
                        <a:t>NFR</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pPr algn="ctr">
                        <a:lnSpc>
                          <a:spcPct val="115000"/>
                        </a:lnSpc>
                        <a:spcAft>
                          <a:spcPts val="1000"/>
                        </a:spcAft>
                      </a:pPr>
                      <a:r>
                        <a:rPr lang="en-IN" sz="800" b="1" kern="100" dirty="0">
                          <a:effectLst/>
                          <a:highlight>
                            <a:srgbClr val="FFFF00"/>
                          </a:highlight>
                        </a:rPr>
                        <a:t>0.0163</a:t>
                      </a:r>
                      <a:endParaRPr lang="en-IN" sz="800" b="1" kern="100" dirty="0">
                        <a:effectLst/>
                        <a:highlight>
                          <a:srgbClr val="FFFF00"/>
                        </a:highlight>
                        <a:latin typeface="Calibri" panose="020F0502020204030204" pitchFamily="34" charset="0"/>
                        <a:ea typeface="Calibri" panose="020F0502020204030204" pitchFamily="34" charset="0"/>
                        <a:cs typeface="Shruti" panose="020B0502040204020203" pitchFamily="34" charset="0"/>
                      </a:endParaRPr>
                    </a:p>
                  </a:txBody>
                  <a:tcPr marL="5351" marR="5351" marT="48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val="10017"/>
                  </a:ext>
                </a:extLst>
              </a:tr>
            </a:tbl>
          </a:graphicData>
        </a:graphic>
      </p:graphicFrame>
      <p:graphicFrame>
        <p:nvGraphicFramePr>
          <p:cNvPr id="43" name="Table 5">
            <a:extLst>
              <a:ext uri="{FF2B5EF4-FFF2-40B4-BE49-F238E27FC236}">
                <a16:creationId xmlns:a16="http://schemas.microsoft.com/office/drawing/2014/main" id="{4D5FE5BF-2B35-7E76-F4BA-8323D479A99F}"/>
              </a:ext>
            </a:extLst>
          </p:cNvPr>
          <p:cNvGraphicFramePr>
            <a:graphicFrameLocks noGrp="1"/>
          </p:cNvGraphicFramePr>
          <p:nvPr>
            <p:extLst>
              <p:ext uri="{D42A27DB-BD31-4B8C-83A1-F6EECF244321}">
                <p14:modId xmlns:p14="http://schemas.microsoft.com/office/powerpoint/2010/main" val="3303716796"/>
              </p:ext>
            </p:extLst>
          </p:nvPr>
        </p:nvGraphicFramePr>
        <p:xfrm>
          <a:off x="3089237" y="2661097"/>
          <a:ext cx="1816952" cy="2708082"/>
        </p:xfrm>
        <a:graphic>
          <a:graphicData uri="http://schemas.openxmlformats.org/drawingml/2006/table">
            <a:tbl>
              <a:tblPr firstRow="1" firstCol="1" bandRow="1">
                <a:tableStyleId>{2D5ABB26-0587-4C30-8999-92F81FD0307C}</a:tableStyleId>
              </a:tblPr>
              <a:tblGrid>
                <a:gridCol w="908476">
                  <a:extLst>
                    <a:ext uri="{9D8B030D-6E8A-4147-A177-3AD203B41FA5}">
                      <a16:colId xmlns:a16="http://schemas.microsoft.com/office/drawing/2014/main" val="20000"/>
                    </a:ext>
                  </a:extLst>
                </a:gridCol>
                <a:gridCol w="908476">
                  <a:extLst>
                    <a:ext uri="{9D8B030D-6E8A-4147-A177-3AD203B41FA5}">
                      <a16:colId xmlns:a16="http://schemas.microsoft.com/office/drawing/2014/main" val="20001"/>
                    </a:ext>
                  </a:extLst>
                </a:gridCol>
              </a:tblGrid>
              <a:tr h="138763">
                <a:tc gridSpan="2">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METRO</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ECOR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WCR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SER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SECR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ER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NCR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ECR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0.4980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CR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38763">
                <a:tc>
                  <a:txBody>
                    <a:bodyPr/>
                    <a:lstStyle/>
                    <a:p>
                      <a:pPr algn="ctr">
                        <a:lnSpc>
                          <a:spcPct val="115000"/>
                        </a:lnSpc>
                        <a:spcAft>
                          <a:spcPts val="1000"/>
                        </a:spcAft>
                      </a:pPr>
                      <a:r>
                        <a:rPr lang="en-IN" sz="900" b="1" kern="100" dirty="0">
                          <a:effectLst/>
                          <a:highlight>
                            <a:srgbClr val="FFFF00"/>
                          </a:highlight>
                          <a:latin typeface="Times New Roman" panose="02020603050405020304" pitchFamily="18" charset="0"/>
                          <a:cs typeface="Times New Roman" panose="02020603050405020304" pitchFamily="18" charset="0"/>
                        </a:rPr>
                        <a:t>NR</a:t>
                      </a:r>
                      <a:endParaRPr lang="en-IN" sz="900"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b="1" kern="100" dirty="0">
                          <a:effectLst/>
                          <a:highlight>
                            <a:srgbClr val="FFFF00"/>
                          </a:highlight>
                          <a:latin typeface="Times New Roman" panose="02020603050405020304" pitchFamily="18" charset="0"/>
                          <a:cs typeface="Times New Roman" panose="02020603050405020304" pitchFamily="18" charset="0"/>
                        </a:rPr>
                        <a:t>0.0001</a:t>
                      </a:r>
                      <a:endParaRPr lang="en-IN" sz="900"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38763">
                <a:tc>
                  <a:txBody>
                    <a:bodyPr/>
                    <a:lstStyle/>
                    <a:p>
                      <a:pPr algn="ctr">
                        <a:lnSpc>
                          <a:spcPct val="115000"/>
                        </a:lnSpc>
                        <a:spcAft>
                          <a:spcPts val="1000"/>
                        </a:spcAft>
                      </a:pPr>
                      <a:r>
                        <a:rPr lang="en-IN" sz="900" b="1" kern="100" dirty="0">
                          <a:effectLst/>
                          <a:highlight>
                            <a:srgbClr val="FFFF00"/>
                          </a:highlight>
                          <a:latin typeface="Times New Roman" panose="02020603050405020304" pitchFamily="18" charset="0"/>
                          <a:cs typeface="Times New Roman" panose="02020603050405020304" pitchFamily="18" charset="0"/>
                        </a:rPr>
                        <a:t>NER</a:t>
                      </a:r>
                      <a:endParaRPr lang="en-IN" sz="900"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b="1" kern="100" dirty="0">
                          <a:effectLst/>
                          <a:highlight>
                            <a:srgbClr val="FFFF00"/>
                          </a:highlight>
                          <a:latin typeface="Times New Roman" panose="02020603050405020304" pitchFamily="18" charset="0"/>
                          <a:cs typeface="Times New Roman" panose="02020603050405020304" pitchFamily="18" charset="0"/>
                        </a:rPr>
                        <a:t>0.0481</a:t>
                      </a:r>
                      <a:endParaRPr lang="en-IN" sz="900"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SR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WR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0.2530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SCR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0.0561</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KRCL</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38763">
                <a:tc>
                  <a:txBody>
                    <a:bodyPr/>
                    <a:lstStyle/>
                    <a:p>
                      <a:pPr algn="ctr">
                        <a:lnSpc>
                          <a:spcPct val="115000"/>
                        </a:lnSpc>
                        <a:spcAft>
                          <a:spcPts val="1000"/>
                        </a:spcAft>
                      </a:pPr>
                      <a:r>
                        <a:rPr lang="en-IN" sz="900" b="1" kern="100" dirty="0">
                          <a:effectLst/>
                          <a:highlight>
                            <a:srgbClr val="FFFF00"/>
                          </a:highlight>
                          <a:latin typeface="Times New Roman" panose="02020603050405020304" pitchFamily="18" charset="0"/>
                          <a:cs typeface="Times New Roman" panose="02020603050405020304" pitchFamily="18" charset="0"/>
                        </a:rPr>
                        <a:t>NWR</a:t>
                      </a:r>
                      <a:endParaRPr lang="en-IN" sz="900"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b="1" kern="100" dirty="0">
                          <a:effectLst/>
                          <a:highlight>
                            <a:srgbClr val="FFFF00"/>
                          </a:highlight>
                          <a:latin typeface="Times New Roman" panose="02020603050405020304" pitchFamily="18" charset="0"/>
                          <a:cs typeface="Times New Roman" panose="02020603050405020304" pitchFamily="18" charset="0"/>
                        </a:rPr>
                        <a:t>0.0083</a:t>
                      </a:r>
                      <a:endParaRPr lang="en-IN" sz="900"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SWR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38763">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NFR</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900" kern="100" dirty="0">
                          <a:effectLst/>
                          <a:latin typeface="Times New Roman" panose="02020603050405020304" pitchFamily="18" charset="0"/>
                          <a:cs typeface="Times New Roman" panose="02020603050405020304" pitchFamily="18" charset="0"/>
                        </a:rPr>
                        <a:t>1.0000</a:t>
                      </a:r>
                      <a:endParaRPr lang="en-IN" sz="9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51" marR="5351" marT="5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44" name="TextBox 10">
            <a:extLst>
              <a:ext uri="{FF2B5EF4-FFF2-40B4-BE49-F238E27FC236}">
                <a16:creationId xmlns:a16="http://schemas.microsoft.com/office/drawing/2014/main" id="{5BAEA1E0-30D9-7C89-4CF7-F2470F4DB9EA}"/>
              </a:ext>
            </a:extLst>
          </p:cNvPr>
          <p:cNvSpPr txBox="1"/>
          <p:nvPr/>
        </p:nvSpPr>
        <p:spPr>
          <a:xfrm>
            <a:off x="581242" y="2238337"/>
            <a:ext cx="7625716" cy="369332"/>
          </a:xfrm>
          <a:prstGeom prst="rect">
            <a:avLst/>
          </a:prstGeom>
          <a:noFill/>
        </p:spPr>
        <p:txBody>
          <a:bodyPr wrap="square">
            <a:spAutoFit/>
          </a:bodyPr>
          <a:lstStyle/>
          <a:p>
            <a:pPr marL="982980" marR="1365885">
              <a:lnSpc>
                <a:spcPct val="10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There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significant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difference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between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any</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two</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zones.</a:t>
            </a:r>
            <a:endParaRPr lang="en-IN" sz="1800" dirty="0">
              <a:effectLst/>
              <a:latin typeface="Times New Roman" panose="02020603050405020304" pitchFamily="18" charset="0"/>
              <a:ea typeface="Times New Roman" panose="02020603050405020304" pitchFamily="18" charset="0"/>
            </a:endParaRPr>
          </a:p>
        </p:txBody>
      </p:sp>
      <p:pic>
        <p:nvPicPr>
          <p:cNvPr id="45" name="Picture 11">
            <a:extLst>
              <a:ext uri="{FF2B5EF4-FFF2-40B4-BE49-F238E27FC236}">
                <a16:creationId xmlns:a16="http://schemas.microsoft.com/office/drawing/2014/main" id="{8861D6BD-5283-A222-4625-1E8680A8E322}"/>
              </a:ext>
            </a:extLst>
          </p:cNvPr>
          <p:cNvPicPr/>
          <p:nvPr/>
        </p:nvPicPr>
        <p:blipFill>
          <a:blip r:embed="rId3"/>
          <a:stretch>
            <a:fillRect/>
          </a:stretch>
        </p:blipFill>
        <p:spPr>
          <a:xfrm>
            <a:off x="1199157" y="1849527"/>
            <a:ext cx="317373" cy="225030"/>
          </a:xfrm>
          <a:prstGeom prst="rect">
            <a:avLst/>
          </a:prstGeom>
          <a:noFill/>
          <a:ln w="9525">
            <a:noFill/>
          </a:ln>
        </p:spPr>
      </p:pic>
      <p:pic>
        <p:nvPicPr>
          <p:cNvPr id="46" name="Picture 12">
            <a:extLst>
              <a:ext uri="{FF2B5EF4-FFF2-40B4-BE49-F238E27FC236}">
                <a16:creationId xmlns:a16="http://schemas.microsoft.com/office/drawing/2014/main" id="{1A1A8604-6DFC-C92A-6038-715BCFA47EE5}"/>
              </a:ext>
            </a:extLst>
          </p:cNvPr>
          <p:cNvPicPr/>
          <p:nvPr/>
        </p:nvPicPr>
        <p:blipFill>
          <a:blip r:embed="rId4"/>
          <a:stretch>
            <a:fillRect/>
          </a:stretch>
        </p:blipFill>
        <p:spPr>
          <a:xfrm>
            <a:off x="1211350" y="2249062"/>
            <a:ext cx="292989" cy="271780"/>
          </a:xfrm>
          <a:prstGeom prst="rect">
            <a:avLst/>
          </a:prstGeom>
          <a:noFill/>
          <a:ln w="9525">
            <a:noFill/>
          </a:ln>
        </p:spPr>
      </p:pic>
      <p:sp>
        <p:nvSpPr>
          <p:cNvPr id="47" name="TextBox 13">
            <a:extLst>
              <a:ext uri="{FF2B5EF4-FFF2-40B4-BE49-F238E27FC236}">
                <a16:creationId xmlns:a16="http://schemas.microsoft.com/office/drawing/2014/main" id="{CEB4D599-F04D-F662-3E5E-89ABD2253C2B}"/>
              </a:ext>
            </a:extLst>
          </p:cNvPr>
          <p:cNvSpPr txBox="1"/>
          <p:nvPr/>
        </p:nvSpPr>
        <p:spPr>
          <a:xfrm>
            <a:off x="876627" y="1403498"/>
            <a:ext cx="1653976" cy="369332"/>
          </a:xfrm>
          <a:prstGeom prst="rect">
            <a:avLst/>
          </a:prstGeom>
          <a:noFill/>
        </p:spPr>
        <p:txBody>
          <a:bodyPr wrap="square" rtlCol="0">
            <a:spAutoFit/>
          </a:bodyPr>
          <a:lstStyle/>
          <a:p>
            <a:r>
              <a:rPr lang="en-IN" sz="1800" b="1" dirty="0"/>
              <a:t>Hypothesis:</a:t>
            </a:r>
          </a:p>
        </p:txBody>
      </p:sp>
      <p:sp>
        <p:nvSpPr>
          <p:cNvPr id="48" name="Rectangle: Diagonal Corners Snipped 47">
            <a:extLst>
              <a:ext uri="{FF2B5EF4-FFF2-40B4-BE49-F238E27FC236}">
                <a16:creationId xmlns:a16="http://schemas.microsoft.com/office/drawing/2014/main" id="{08BE2E22-6878-2C9E-0DB2-A6129B9F49D8}"/>
              </a:ext>
            </a:extLst>
          </p:cNvPr>
          <p:cNvSpPr/>
          <p:nvPr/>
        </p:nvSpPr>
        <p:spPr>
          <a:xfrm>
            <a:off x="987552" y="256032"/>
            <a:ext cx="10168128" cy="867396"/>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0" name="TextBox 49">
            <a:extLst>
              <a:ext uri="{FF2B5EF4-FFF2-40B4-BE49-F238E27FC236}">
                <a16:creationId xmlns:a16="http://schemas.microsoft.com/office/drawing/2014/main" id="{65925661-F49A-06A9-A605-82099C06DB1C}"/>
              </a:ext>
            </a:extLst>
          </p:cNvPr>
          <p:cNvSpPr txBox="1"/>
          <p:nvPr/>
        </p:nvSpPr>
        <p:spPr>
          <a:xfrm>
            <a:off x="1211350" y="441526"/>
            <a:ext cx="6772444" cy="738664"/>
          </a:xfrm>
          <a:prstGeom prst="rect">
            <a:avLst/>
          </a:prstGeom>
          <a:noFill/>
        </p:spPr>
        <p:txBody>
          <a:bodyPr wrap="square" rtlCol="0">
            <a:spAutoFit/>
          </a:bodyPr>
          <a:lstStyle/>
          <a:p>
            <a:r>
              <a:rPr lang="en-US" sz="2400" b="1" u="sng" dirty="0">
                <a:latin typeface="Times New Roman" panose="02020603050405020304" pitchFamily="18" charset="0"/>
                <a:cs typeface="Calibri" panose="020F0502020204030204" pitchFamily="34" charset="0"/>
              </a:rPr>
              <a:t>Post-hoc Test: Bonferroni:</a:t>
            </a:r>
            <a:r>
              <a:rPr lang="en-US" sz="2400" b="1" u="sng" dirty="0">
                <a:sym typeface="+mn-ea"/>
              </a:rPr>
              <a:t>(Electrification of Zone)</a:t>
            </a:r>
            <a:endParaRPr lang="en-US" sz="2400" b="1" u="sng" dirty="0"/>
          </a:p>
          <a:p>
            <a:endParaRPr lang="en-IN" dirty="0"/>
          </a:p>
        </p:txBody>
      </p:sp>
      <p:sp>
        <p:nvSpPr>
          <p:cNvPr id="51" name="Text Box 102">
            <a:extLst>
              <a:ext uri="{FF2B5EF4-FFF2-40B4-BE49-F238E27FC236}">
                <a16:creationId xmlns:a16="http://schemas.microsoft.com/office/drawing/2014/main" id="{7D5380BF-188D-B4E4-3203-214907530B90}"/>
              </a:ext>
            </a:extLst>
          </p:cNvPr>
          <p:cNvSpPr txBox="1"/>
          <p:nvPr/>
        </p:nvSpPr>
        <p:spPr>
          <a:xfrm>
            <a:off x="1577492" y="1804639"/>
            <a:ext cx="9507977" cy="369332"/>
          </a:xfrm>
          <a:prstGeom prst="rect">
            <a:avLst/>
          </a:prstGeom>
          <a:noFill/>
          <a:ln w="9525">
            <a:noFill/>
          </a:ln>
        </p:spPr>
        <p:txBody>
          <a:bodyPr wrap="square">
            <a:spAutoFit/>
          </a:bodyPr>
          <a:lstStyle/>
          <a:p>
            <a:pPr marL="360045" indent="-360045" algn="l"/>
            <a:r>
              <a:rPr lang="en-US" sz="1800" dirty="0">
                <a:effectLst/>
                <a:latin typeface="Times New Roman" panose="02020603050405020304" pitchFamily="18" charset="0"/>
                <a:ea typeface="Times New Roman" panose="02020603050405020304" pitchFamily="18" charset="0"/>
              </a:rPr>
              <a:t>There</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significant</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difference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between</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any</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two</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zones.</a:t>
            </a:r>
            <a:endParaRPr lang="en-US" sz="1600" dirty="0">
              <a:latin typeface="Times New Roman" panose="02020603050405020304" pitchFamily="18" charset="0"/>
              <a:cs typeface="等线 Light" charset="0"/>
            </a:endParaRPr>
          </a:p>
        </p:txBody>
      </p:sp>
      <p:sp>
        <p:nvSpPr>
          <p:cNvPr id="3" name="Rectangle: Rounded Corners 2">
            <a:extLst>
              <a:ext uri="{FF2B5EF4-FFF2-40B4-BE49-F238E27FC236}">
                <a16:creationId xmlns:a16="http://schemas.microsoft.com/office/drawing/2014/main" id="{FD5F48C1-85D0-2839-8F98-DA50E8906A10}"/>
              </a:ext>
            </a:extLst>
          </p:cNvPr>
          <p:cNvSpPr/>
          <p:nvPr/>
        </p:nvSpPr>
        <p:spPr>
          <a:xfrm>
            <a:off x="157315" y="6181278"/>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44ECE933-A467-A9AC-78AC-0954A876488C}"/>
              </a:ext>
            </a:extLst>
          </p:cNvPr>
          <p:cNvSpPr txBox="1"/>
          <p:nvPr/>
        </p:nvSpPr>
        <p:spPr>
          <a:xfrm>
            <a:off x="226140" y="6168257"/>
            <a:ext cx="511278" cy="461665"/>
          </a:xfrm>
          <a:prstGeom prst="rect">
            <a:avLst/>
          </a:prstGeom>
          <a:noFill/>
        </p:spPr>
        <p:txBody>
          <a:bodyPr wrap="square" rtlCol="0">
            <a:spAutoFit/>
          </a:bodyPr>
          <a:lstStyle/>
          <a:p>
            <a:r>
              <a:rPr lang="en-IN" sz="2400" b="1" dirty="0"/>
              <a:t>21</a:t>
            </a:r>
          </a:p>
        </p:txBody>
      </p:sp>
    </p:spTree>
    <p:extLst>
      <p:ext uri="{BB962C8B-B14F-4D97-AF65-F5344CB8AC3E}">
        <p14:creationId xmlns:p14="http://schemas.microsoft.com/office/powerpoint/2010/main" val="1171053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2CD6C21-4D82-79C5-4C29-D3D08166D0AD}"/>
              </a:ext>
            </a:extLst>
          </p:cNvPr>
          <p:cNvSpPr/>
          <p:nvPr/>
        </p:nvSpPr>
        <p:spPr>
          <a:xfrm>
            <a:off x="390144" y="1591056"/>
            <a:ext cx="11411712" cy="48828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6" name="TextBox 5">
            <a:extLst>
              <a:ext uri="{FF2B5EF4-FFF2-40B4-BE49-F238E27FC236}">
                <a16:creationId xmlns:a16="http://schemas.microsoft.com/office/drawing/2014/main" id="{3CBECC9A-41A6-1E51-E07A-FB80E0308D21}"/>
              </a:ext>
            </a:extLst>
          </p:cNvPr>
          <p:cNvSpPr txBox="1"/>
          <p:nvPr/>
        </p:nvSpPr>
        <p:spPr>
          <a:xfrm>
            <a:off x="1186300" y="2535192"/>
            <a:ext cx="4614108" cy="891540"/>
          </a:xfrm>
          <a:prstGeom prst="rect">
            <a:avLst/>
          </a:prstGeom>
          <a:noFill/>
        </p:spPr>
        <p:txBody>
          <a:bodyPr wrap="square">
            <a:spAutoFit/>
          </a:bodyPr>
          <a:lstStyle/>
          <a:p>
            <a:r>
              <a:rPr lang="en-US" sz="1800" b="1" dirty="0"/>
              <a:t>Hypothesis:</a:t>
            </a:r>
          </a:p>
          <a:p>
            <a:r>
              <a:rPr lang="en-US" sz="1800" dirty="0"/>
              <a:t>H0: Data follows normal distribution.</a:t>
            </a:r>
          </a:p>
          <a:p>
            <a:r>
              <a:rPr lang="en-US" sz="1800" dirty="0"/>
              <a:t>H1: Data does not follow normal distribution.</a:t>
            </a:r>
          </a:p>
        </p:txBody>
      </p:sp>
      <p:sp>
        <p:nvSpPr>
          <p:cNvPr id="17" name="TextBox 11">
            <a:extLst>
              <a:ext uri="{FF2B5EF4-FFF2-40B4-BE49-F238E27FC236}">
                <a16:creationId xmlns:a16="http://schemas.microsoft.com/office/drawing/2014/main" id="{493A4486-87F4-0D2E-6C5A-43EB6CD70CFA}"/>
              </a:ext>
            </a:extLst>
          </p:cNvPr>
          <p:cNvSpPr txBox="1"/>
          <p:nvPr/>
        </p:nvSpPr>
        <p:spPr>
          <a:xfrm>
            <a:off x="1572895" y="5084064"/>
            <a:ext cx="7898130" cy="1200329"/>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Conclusion</a:t>
            </a:r>
          </a:p>
          <a:p>
            <a:r>
              <a:rPr lang="en-US" sz="1800" dirty="0">
                <a:latin typeface="Times New Roman" panose="02020603050405020304" pitchFamily="18" charset="0"/>
                <a:cs typeface="Times New Roman" panose="02020603050405020304" pitchFamily="18" charset="0"/>
              </a:rPr>
              <a:t>Here,  </a:t>
            </a:r>
            <a:r>
              <a:rPr lang="en-US" sz="1800" b="1" dirty="0">
                <a:latin typeface="Times New Roman" panose="02020603050405020304" pitchFamily="18" charset="0"/>
                <a:cs typeface="Times New Roman" panose="02020603050405020304" pitchFamily="18" charset="0"/>
              </a:rPr>
              <a:t>p-value &lt; 0.05</a:t>
            </a:r>
            <a:r>
              <a:rPr lang="en-US" sz="1800" dirty="0">
                <a:latin typeface="Times New Roman" panose="02020603050405020304" pitchFamily="18" charset="0"/>
                <a:cs typeface="Times New Roman" panose="02020603050405020304" pitchFamily="18" charset="0"/>
              </a:rPr>
              <a:t> so we do not accept Ho at 5 % level of significance.</a:t>
            </a:r>
          </a:p>
          <a:p>
            <a:r>
              <a:rPr lang="en-US" sz="1800" dirty="0">
                <a:latin typeface="Times New Roman" panose="02020603050405020304" pitchFamily="18" charset="0"/>
                <a:cs typeface="Times New Roman" panose="02020603050405020304" pitchFamily="18" charset="0"/>
              </a:rPr>
              <a:t>so we conclude that the volume of</a:t>
            </a:r>
            <a:r>
              <a:rPr lang="en-US" sz="1800" b="1" dirty="0">
                <a:latin typeface="Times New Roman" panose="02020603050405020304" pitchFamily="18" charset="0"/>
                <a:cs typeface="Times New Roman" panose="02020603050405020304" pitchFamily="18" charset="0"/>
              </a:rPr>
              <a:t> passenger train dose not foll</a:t>
            </a:r>
            <a:r>
              <a:rPr lang="en-US" b="1" dirty="0">
                <a:latin typeface="Times New Roman" panose="02020603050405020304" pitchFamily="18" charset="0"/>
                <a:cs typeface="Times New Roman" panose="02020603050405020304" pitchFamily="18" charset="0"/>
              </a:rPr>
              <a:t>ow normal distribution</a:t>
            </a:r>
            <a:r>
              <a:rPr lang="en-US" sz="1800" dirty="0">
                <a:latin typeface="Times New Roman" panose="02020603050405020304" pitchFamily="18" charset="0"/>
                <a:cs typeface="Times New Roman" panose="02020603050405020304" pitchFamily="18" charset="0"/>
              </a:rPr>
              <a:t>.</a:t>
            </a:r>
          </a:p>
        </p:txBody>
      </p:sp>
      <p:graphicFrame>
        <p:nvGraphicFramePr>
          <p:cNvPr id="18" name="Table 2">
            <a:extLst>
              <a:ext uri="{FF2B5EF4-FFF2-40B4-BE49-F238E27FC236}">
                <a16:creationId xmlns:a16="http://schemas.microsoft.com/office/drawing/2014/main" id="{12BFA193-F93A-9743-ABAE-79E68BFCA027}"/>
              </a:ext>
            </a:extLst>
          </p:cNvPr>
          <p:cNvGraphicFramePr/>
          <p:nvPr>
            <p:extLst>
              <p:ext uri="{D42A27DB-BD31-4B8C-83A1-F6EECF244321}">
                <p14:modId xmlns:p14="http://schemas.microsoft.com/office/powerpoint/2010/main" val="1650515597"/>
              </p:ext>
            </p:extLst>
          </p:nvPr>
        </p:nvGraphicFramePr>
        <p:xfrm>
          <a:off x="2945987" y="3688470"/>
          <a:ext cx="3453193" cy="975360"/>
        </p:xfrm>
        <a:graphic>
          <a:graphicData uri="http://schemas.openxmlformats.org/drawingml/2006/table">
            <a:tbl>
              <a:tblPr/>
              <a:tblGrid>
                <a:gridCol w="1229367">
                  <a:extLst>
                    <a:ext uri="{9D8B030D-6E8A-4147-A177-3AD203B41FA5}">
                      <a16:colId xmlns:a16="http://schemas.microsoft.com/office/drawing/2014/main" val="20000"/>
                    </a:ext>
                  </a:extLst>
                </a:gridCol>
                <a:gridCol w="807276">
                  <a:extLst>
                    <a:ext uri="{9D8B030D-6E8A-4147-A177-3AD203B41FA5}">
                      <a16:colId xmlns:a16="http://schemas.microsoft.com/office/drawing/2014/main" val="20001"/>
                    </a:ext>
                  </a:extLst>
                </a:gridCol>
                <a:gridCol w="575637">
                  <a:extLst>
                    <a:ext uri="{9D8B030D-6E8A-4147-A177-3AD203B41FA5}">
                      <a16:colId xmlns:a16="http://schemas.microsoft.com/office/drawing/2014/main" val="20002"/>
                    </a:ext>
                  </a:extLst>
                </a:gridCol>
                <a:gridCol w="840913">
                  <a:extLst>
                    <a:ext uri="{9D8B030D-6E8A-4147-A177-3AD203B41FA5}">
                      <a16:colId xmlns:a16="http://schemas.microsoft.com/office/drawing/2014/main" val="20003"/>
                    </a:ext>
                  </a:extLst>
                </a:gridCol>
              </a:tblGrid>
              <a:tr h="165100">
                <a:tc>
                  <a:txBody>
                    <a:bodyPr/>
                    <a:lstStyle/>
                    <a:p>
                      <a:pPr marL="0" indent="0" algn="ctr">
                        <a:buNone/>
                      </a:pPr>
                      <a:endPar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b">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gridSpan="3">
                  <a:txBody>
                    <a:bodyPr/>
                    <a:lstStyle/>
                    <a:p>
                      <a:pPr marL="0" indent="0" algn="ctr">
                        <a:buNone/>
                      </a:pPr>
                      <a:r>
                        <a:rPr lang="en-US" sz="1600" dirty="0">
                          <a:solidFill>
                            <a:srgbClr val="000000"/>
                          </a:solidFill>
                          <a:latin typeface="Times New Roman" panose="02020603050405020304" pitchFamily="18" charset="0"/>
                          <a:cs typeface="Times New Roman" panose="02020603050405020304" pitchFamily="18" charset="0"/>
                        </a:rPr>
                        <a:t>Shapiro-Wilk</a:t>
                      </a:r>
                      <a:endPar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b">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en-US"/>
                    </a:p>
                  </a:txBody>
                  <a:tcPr>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65100">
                <a:tc>
                  <a:txBody>
                    <a:bodyPr/>
                    <a:lstStyle/>
                    <a:p>
                      <a:pPr marL="0" indent="0" algn="ctr">
                        <a:buNone/>
                      </a:pPr>
                      <a:r>
                        <a:rPr lang="en-US" sz="1600" dirty="0">
                          <a:solidFill>
                            <a:srgbClr val="000000"/>
                          </a:solidFill>
                          <a:latin typeface="Times New Roman" panose="02020603050405020304" pitchFamily="18" charset="0"/>
                          <a:cs typeface="Times New Roman" panose="02020603050405020304" pitchFamily="18" charset="0"/>
                        </a:rPr>
                        <a:t> </a:t>
                      </a:r>
                      <a:endPar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b">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dirty="0">
                          <a:solidFill>
                            <a:srgbClr val="000000"/>
                          </a:solidFill>
                          <a:latin typeface="Times New Roman" panose="02020603050405020304" pitchFamily="18" charset="0"/>
                          <a:cs typeface="Times New Roman" panose="02020603050405020304" pitchFamily="18" charset="0"/>
                        </a:rPr>
                        <a:t>Statistic</a:t>
                      </a:r>
                      <a:endPar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b">
                    <a:lnL w="190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dirty="0" err="1">
                          <a:solidFill>
                            <a:srgbClr val="000000"/>
                          </a:solidFill>
                          <a:latin typeface="Times New Roman" panose="02020603050405020304" pitchFamily="18" charset="0"/>
                          <a:cs typeface="Times New Roman" panose="02020603050405020304" pitchFamily="18" charset="0"/>
                        </a:rPr>
                        <a:t>df</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Sig.</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b">
                    <a:lnL w="1270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1"/>
                  </a:ext>
                </a:extLst>
              </a:tr>
              <a:tr h="165100">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Passenger</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dirty="0">
                          <a:solidFill>
                            <a:srgbClr val="000000"/>
                          </a:solidFill>
                          <a:latin typeface="Times New Roman" panose="02020603050405020304" pitchFamily="18" charset="0"/>
                          <a:cs typeface="Times New Roman" panose="02020603050405020304" pitchFamily="18" charset="0"/>
                        </a:rPr>
                        <a:t>.898</a:t>
                      </a:r>
                      <a:endPar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90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22</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.027</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270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2"/>
                  </a:ext>
                </a:extLst>
              </a:tr>
              <a:tr h="165100">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Freight</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.941</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90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22</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dirty="0">
                          <a:solidFill>
                            <a:srgbClr val="000000"/>
                          </a:solidFill>
                          <a:latin typeface="Times New Roman" panose="02020603050405020304" pitchFamily="18" charset="0"/>
                          <a:cs typeface="Times New Roman" panose="02020603050405020304" pitchFamily="18" charset="0"/>
                        </a:rPr>
                        <a:t>.208</a:t>
                      </a:r>
                      <a:endPar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270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3"/>
                  </a:ext>
                </a:extLst>
              </a:tr>
            </a:tbl>
          </a:graphicData>
        </a:graphic>
      </p:graphicFrame>
      <p:sp>
        <p:nvSpPr>
          <p:cNvPr id="19" name="Rectangle: Diagonal Corners Snipped 18">
            <a:extLst>
              <a:ext uri="{FF2B5EF4-FFF2-40B4-BE49-F238E27FC236}">
                <a16:creationId xmlns:a16="http://schemas.microsoft.com/office/drawing/2014/main" id="{0825414F-32B2-4E2B-6EB9-88AA6B3933BF}"/>
              </a:ext>
            </a:extLst>
          </p:cNvPr>
          <p:cNvSpPr/>
          <p:nvPr/>
        </p:nvSpPr>
        <p:spPr>
          <a:xfrm>
            <a:off x="783336" y="416560"/>
            <a:ext cx="10625328" cy="891540"/>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0" name="TextBox 19">
            <a:extLst>
              <a:ext uri="{FF2B5EF4-FFF2-40B4-BE49-F238E27FC236}">
                <a16:creationId xmlns:a16="http://schemas.microsoft.com/office/drawing/2014/main" id="{27991B76-8842-F456-10BE-1DDE8F2C1CA6}"/>
              </a:ext>
            </a:extLst>
          </p:cNvPr>
          <p:cNvSpPr txBox="1"/>
          <p:nvPr/>
        </p:nvSpPr>
        <p:spPr>
          <a:xfrm>
            <a:off x="1005840" y="598530"/>
            <a:ext cx="9789160" cy="738664"/>
          </a:xfrm>
          <a:prstGeom prst="rect">
            <a:avLst/>
          </a:prstGeom>
          <a:noFill/>
        </p:spPr>
        <p:txBody>
          <a:bodyPr wrap="square" rtlCol="0">
            <a:spAutoFit/>
          </a:bodyPr>
          <a:lstStyle/>
          <a:p>
            <a:r>
              <a:rPr lang="en-US" sz="2400" b="1" u="sng" dirty="0">
                <a:effectLst/>
                <a:uFill>
                  <a:solidFill>
                    <a:srgbClr val="000000"/>
                  </a:solidFill>
                </a:uFill>
                <a:latin typeface="Times New Roman" panose="02020603050405020304" pitchFamily="18" charset="0"/>
                <a:ea typeface="Times New Roman" panose="02020603050405020304" pitchFamily="18" charset="0"/>
              </a:rPr>
              <a:t>To</a:t>
            </a:r>
            <a:r>
              <a:rPr lang="en-US" sz="2400" b="1" u="sng" spc="45" dirty="0">
                <a:effectLst/>
                <a:uFill>
                  <a:solidFill>
                    <a:srgbClr val="000000"/>
                  </a:solidFill>
                </a:uFill>
                <a:latin typeface="Times New Roman" panose="02020603050405020304" pitchFamily="18" charset="0"/>
                <a:ea typeface="Times New Roman" panose="02020603050405020304" pitchFamily="18" charset="0"/>
              </a:rPr>
              <a:t> </a:t>
            </a:r>
            <a:r>
              <a:rPr lang="en-US" sz="2400" b="1" u="sng" dirty="0">
                <a:effectLst/>
                <a:uFill>
                  <a:solidFill>
                    <a:srgbClr val="000000"/>
                  </a:solidFill>
                </a:uFill>
                <a:latin typeface="Times New Roman" panose="02020603050405020304" pitchFamily="18" charset="0"/>
                <a:ea typeface="Times New Roman" panose="02020603050405020304" pitchFamily="18" charset="0"/>
              </a:rPr>
              <a:t>Study</a:t>
            </a:r>
            <a:r>
              <a:rPr lang="en-US" sz="2400" b="1" u="sng" spc="20" dirty="0">
                <a:effectLst/>
                <a:uFill>
                  <a:solidFill>
                    <a:srgbClr val="000000"/>
                  </a:solidFill>
                </a:uFill>
                <a:latin typeface="Times New Roman" panose="02020603050405020304" pitchFamily="18" charset="0"/>
                <a:ea typeface="Times New Roman" panose="02020603050405020304" pitchFamily="18" charset="0"/>
              </a:rPr>
              <a:t> </a:t>
            </a:r>
            <a:r>
              <a:rPr lang="en-US" sz="2400" b="1" u="sng" dirty="0">
                <a:effectLst/>
                <a:uFill>
                  <a:solidFill>
                    <a:srgbClr val="000000"/>
                  </a:solidFill>
                </a:uFill>
                <a:latin typeface="Times New Roman" panose="02020603050405020304" pitchFamily="18" charset="0"/>
                <a:ea typeface="Times New Roman" panose="02020603050405020304" pitchFamily="18" charset="0"/>
              </a:rPr>
              <a:t>the</a:t>
            </a:r>
            <a:r>
              <a:rPr lang="en-US" sz="2400" b="1" u="sng" spc="5" dirty="0">
                <a:effectLst/>
                <a:uFill>
                  <a:solidFill>
                    <a:srgbClr val="000000"/>
                  </a:solidFill>
                </a:uFill>
                <a:latin typeface="Times New Roman" panose="02020603050405020304" pitchFamily="18" charset="0"/>
                <a:ea typeface="Times New Roman" panose="02020603050405020304" pitchFamily="18" charset="0"/>
              </a:rPr>
              <a:t> </a:t>
            </a:r>
            <a:r>
              <a:rPr lang="en-US" sz="2400" b="1" u="sng" dirty="0">
                <a:effectLst/>
                <a:uFill>
                  <a:solidFill>
                    <a:srgbClr val="000000"/>
                  </a:solidFill>
                </a:uFill>
                <a:latin typeface="Times New Roman" panose="02020603050405020304" pitchFamily="18" charset="0"/>
                <a:ea typeface="Times New Roman" panose="02020603050405020304" pitchFamily="18" charset="0"/>
              </a:rPr>
              <a:t>Difference</a:t>
            </a:r>
            <a:r>
              <a:rPr lang="en-US" sz="2400" b="1" u="sng" spc="25" dirty="0">
                <a:effectLst/>
                <a:uFill>
                  <a:solidFill>
                    <a:srgbClr val="000000"/>
                  </a:solidFill>
                </a:uFill>
                <a:latin typeface="Times New Roman" panose="02020603050405020304" pitchFamily="18" charset="0"/>
                <a:ea typeface="Times New Roman" panose="02020603050405020304" pitchFamily="18" charset="0"/>
              </a:rPr>
              <a:t> </a:t>
            </a:r>
            <a:r>
              <a:rPr lang="en-US" sz="2400" b="1" u="sng" dirty="0">
                <a:effectLst/>
                <a:uFill>
                  <a:solidFill>
                    <a:srgbClr val="000000"/>
                  </a:solidFill>
                </a:uFill>
                <a:latin typeface="Times New Roman" panose="02020603050405020304" pitchFamily="18" charset="0"/>
                <a:ea typeface="Times New Roman" panose="02020603050405020304" pitchFamily="18" charset="0"/>
              </a:rPr>
              <a:t>Between</a:t>
            </a:r>
            <a:r>
              <a:rPr lang="en-US" sz="2400" b="1" u="sng" spc="25" dirty="0">
                <a:effectLst/>
                <a:uFill>
                  <a:solidFill>
                    <a:srgbClr val="000000"/>
                  </a:solidFill>
                </a:uFill>
                <a:latin typeface="Times New Roman" panose="02020603050405020304" pitchFamily="18" charset="0"/>
                <a:ea typeface="Times New Roman" panose="02020603050405020304" pitchFamily="18" charset="0"/>
              </a:rPr>
              <a:t> </a:t>
            </a:r>
            <a:r>
              <a:rPr lang="en-US" sz="2400" b="1" u="sng" dirty="0">
                <a:effectLst/>
                <a:uFill>
                  <a:solidFill>
                    <a:srgbClr val="000000"/>
                  </a:solidFill>
                </a:uFill>
                <a:latin typeface="Times New Roman" panose="02020603050405020304" pitchFamily="18" charset="0"/>
                <a:ea typeface="Times New Roman" panose="02020603050405020304" pitchFamily="18" charset="0"/>
              </a:rPr>
              <a:t>Freight</a:t>
            </a:r>
            <a:r>
              <a:rPr lang="en-US" sz="2400" b="1" u="sng" spc="-20" dirty="0">
                <a:effectLst/>
                <a:uFill>
                  <a:solidFill>
                    <a:srgbClr val="000000"/>
                  </a:solidFill>
                </a:uFill>
                <a:latin typeface="Times New Roman" panose="02020603050405020304" pitchFamily="18" charset="0"/>
                <a:ea typeface="Times New Roman" panose="02020603050405020304" pitchFamily="18" charset="0"/>
              </a:rPr>
              <a:t> </a:t>
            </a:r>
            <a:r>
              <a:rPr lang="en-US" sz="2400" b="1" u="sng" dirty="0">
                <a:effectLst/>
                <a:uFill>
                  <a:solidFill>
                    <a:srgbClr val="000000"/>
                  </a:solidFill>
                </a:uFill>
                <a:latin typeface="Times New Roman" panose="02020603050405020304" pitchFamily="18" charset="0"/>
                <a:ea typeface="Times New Roman" panose="02020603050405020304" pitchFamily="18" charset="0"/>
              </a:rPr>
              <a:t>Train</a:t>
            </a:r>
            <a:r>
              <a:rPr lang="en-US" sz="2400" b="1" u="sng" spc="20" dirty="0">
                <a:effectLst/>
                <a:uFill>
                  <a:solidFill>
                    <a:srgbClr val="000000"/>
                  </a:solidFill>
                </a:uFill>
                <a:latin typeface="Times New Roman" panose="02020603050405020304" pitchFamily="18" charset="0"/>
                <a:ea typeface="Times New Roman" panose="02020603050405020304" pitchFamily="18" charset="0"/>
              </a:rPr>
              <a:t> </a:t>
            </a:r>
            <a:r>
              <a:rPr lang="en-US" sz="2400" b="1" u="sng" dirty="0">
                <a:effectLst/>
                <a:uFill>
                  <a:solidFill>
                    <a:srgbClr val="000000"/>
                  </a:solidFill>
                </a:uFill>
                <a:latin typeface="Times New Roman" panose="02020603050405020304" pitchFamily="18" charset="0"/>
                <a:ea typeface="Times New Roman" panose="02020603050405020304" pitchFamily="18" charset="0"/>
              </a:rPr>
              <a:t>&amp;</a:t>
            </a:r>
            <a:r>
              <a:rPr lang="en-US" sz="2400" b="1" u="sng" strike="noStrike" spc="-445" dirty="0">
                <a:effectLst/>
                <a:uFill>
                  <a:solidFill>
                    <a:srgbClr val="000000"/>
                  </a:solidFill>
                </a:uFill>
                <a:latin typeface="Times New Roman" panose="02020603050405020304" pitchFamily="18" charset="0"/>
                <a:ea typeface="Times New Roman" panose="02020603050405020304" pitchFamily="18" charset="0"/>
              </a:rPr>
              <a:t> </a:t>
            </a:r>
            <a:r>
              <a:rPr lang="en-US" sz="2400" b="1" u="sng" dirty="0">
                <a:effectLst/>
                <a:uFill>
                  <a:solidFill>
                    <a:srgbClr val="000000"/>
                  </a:solidFill>
                </a:uFill>
                <a:latin typeface="Times New Roman" panose="02020603050405020304" pitchFamily="18" charset="0"/>
                <a:ea typeface="Times New Roman" panose="02020603050405020304" pitchFamily="18" charset="0"/>
              </a:rPr>
              <a:t>Passenger</a:t>
            </a:r>
            <a:r>
              <a:rPr lang="en-US" sz="2400" b="1" u="sng" spc="-75" dirty="0">
                <a:effectLst/>
                <a:uFill>
                  <a:solidFill>
                    <a:srgbClr val="000000"/>
                  </a:solidFill>
                </a:uFill>
                <a:latin typeface="Times New Roman" panose="02020603050405020304" pitchFamily="18" charset="0"/>
                <a:ea typeface="Times New Roman" panose="02020603050405020304" pitchFamily="18" charset="0"/>
              </a:rPr>
              <a:t> </a:t>
            </a:r>
            <a:r>
              <a:rPr lang="en-US" sz="2400" b="1" u="sng" dirty="0">
                <a:effectLst/>
                <a:uFill>
                  <a:solidFill>
                    <a:srgbClr val="000000"/>
                  </a:solidFill>
                </a:uFill>
                <a:latin typeface="Times New Roman" panose="02020603050405020304" pitchFamily="18" charset="0"/>
                <a:ea typeface="Times New Roman" panose="02020603050405020304" pitchFamily="18" charset="0"/>
              </a:rPr>
              <a:t>Train</a:t>
            </a:r>
            <a:endParaRPr lang="en-IN" sz="2400" b="1" u="sng" dirty="0">
              <a:effectLst/>
              <a:uFill>
                <a:solidFill>
                  <a:srgbClr val="000000"/>
                </a:solidFill>
              </a:uFill>
              <a:latin typeface="Times New Roman" panose="02020603050405020304" pitchFamily="18" charset="0"/>
              <a:ea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38590C1-B607-8C0B-3C40-BC6D72719738}"/>
              </a:ext>
            </a:extLst>
          </p:cNvPr>
          <p:cNvSpPr txBox="1"/>
          <p:nvPr/>
        </p:nvSpPr>
        <p:spPr>
          <a:xfrm>
            <a:off x="1005840" y="2048256"/>
            <a:ext cx="1792224"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Normality Test</a:t>
            </a:r>
            <a:endParaRPr lang="en-IN" dirty="0"/>
          </a:p>
        </p:txBody>
      </p:sp>
      <p:sp>
        <p:nvSpPr>
          <p:cNvPr id="3" name="Rectangle: Rounded Corners 2">
            <a:extLst>
              <a:ext uri="{FF2B5EF4-FFF2-40B4-BE49-F238E27FC236}">
                <a16:creationId xmlns:a16="http://schemas.microsoft.com/office/drawing/2014/main" id="{17137872-C4F3-15C4-33FF-2EFE60AFA1D1}"/>
              </a:ext>
            </a:extLst>
          </p:cNvPr>
          <p:cNvSpPr/>
          <p:nvPr/>
        </p:nvSpPr>
        <p:spPr>
          <a:xfrm>
            <a:off x="157315" y="6181278"/>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7F8577BA-48BE-0252-9CE9-A3EEA93FBFF8}"/>
              </a:ext>
            </a:extLst>
          </p:cNvPr>
          <p:cNvSpPr txBox="1"/>
          <p:nvPr/>
        </p:nvSpPr>
        <p:spPr>
          <a:xfrm>
            <a:off x="226140" y="6168257"/>
            <a:ext cx="511278" cy="461665"/>
          </a:xfrm>
          <a:prstGeom prst="rect">
            <a:avLst/>
          </a:prstGeom>
          <a:noFill/>
        </p:spPr>
        <p:txBody>
          <a:bodyPr wrap="square" rtlCol="0">
            <a:spAutoFit/>
          </a:bodyPr>
          <a:lstStyle/>
          <a:p>
            <a:r>
              <a:rPr lang="en-IN" sz="2400" b="1" dirty="0"/>
              <a:t>22</a:t>
            </a:r>
          </a:p>
        </p:txBody>
      </p:sp>
    </p:spTree>
    <p:extLst>
      <p:ext uri="{BB962C8B-B14F-4D97-AF65-F5344CB8AC3E}">
        <p14:creationId xmlns:p14="http://schemas.microsoft.com/office/powerpoint/2010/main" val="13144079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A9522E3-98B8-0BD1-8BD8-EB69F94E76A9}"/>
              </a:ext>
            </a:extLst>
          </p:cNvPr>
          <p:cNvSpPr/>
          <p:nvPr/>
        </p:nvSpPr>
        <p:spPr>
          <a:xfrm>
            <a:off x="599768" y="1494503"/>
            <a:ext cx="10992464" cy="49456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Rectangle: Diagonal Corners Snipped 10">
            <a:extLst>
              <a:ext uri="{FF2B5EF4-FFF2-40B4-BE49-F238E27FC236}">
                <a16:creationId xmlns:a16="http://schemas.microsoft.com/office/drawing/2014/main" id="{CF64FC67-9AD8-63F2-3662-5882260BD5DA}"/>
              </a:ext>
            </a:extLst>
          </p:cNvPr>
          <p:cNvSpPr/>
          <p:nvPr/>
        </p:nvSpPr>
        <p:spPr>
          <a:xfrm>
            <a:off x="914400" y="245806"/>
            <a:ext cx="10373032" cy="1061884"/>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D206790C-7C39-1BFB-1215-E98193020D55}"/>
              </a:ext>
            </a:extLst>
          </p:cNvPr>
          <p:cNvSpPr txBox="1"/>
          <p:nvPr/>
        </p:nvSpPr>
        <p:spPr>
          <a:xfrm>
            <a:off x="1148316" y="510363"/>
            <a:ext cx="7400261" cy="800219"/>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Mann–Whitney U test:(Freight &amp; Passenger)</a:t>
            </a:r>
            <a:endParaRPr lang="en-US" sz="1800" b="1" dirty="0">
              <a:latin typeface="Times New Roman" panose="02020603050405020304" pitchFamily="18" charset="0"/>
              <a:cs typeface="Times New Roman" panose="02020603050405020304" pitchFamily="18" charset="0"/>
            </a:endParaRPr>
          </a:p>
          <a:p>
            <a:endParaRPr lang="en-IN" dirty="0"/>
          </a:p>
        </p:txBody>
      </p:sp>
      <p:sp>
        <p:nvSpPr>
          <p:cNvPr id="13" name="TextBox 5">
            <a:extLst>
              <a:ext uri="{FF2B5EF4-FFF2-40B4-BE49-F238E27FC236}">
                <a16:creationId xmlns:a16="http://schemas.microsoft.com/office/drawing/2014/main" id="{61203A7D-E626-1286-F8CC-4BDA1E8DCD8D}"/>
              </a:ext>
            </a:extLst>
          </p:cNvPr>
          <p:cNvSpPr txBox="1"/>
          <p:nvPr/>
        </p:nvSpPr>
        <p:spPr>
          <a:xfrm>
            <a:off x="914400" y="1913242"/>
            <a:ext cx="9144000" cy="123110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Hypothesis:</a:t>
            </a:r>
          </a:p>
          <a:p>
            <a:endParaRPr lang="en-US" sz="1800"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H0: There is insignificant difference between volume of passengers and freight train.	</a:t>
            </a:r>
          </a:p>
          <a:p>
            <a:pPr lvl="1"/>
            <a:r>
              <a:rPr lang="en-US" dirty="0">
                <a:latin typeface="Times New Roman" panose="02020603050405020304" pitchFamily="18" charset="0"/>
                <a:cs typeface="Times New Roman" panose="02020603050405020304" pitchFamily="18" charset="0"/>
              </a:rPr>
              <a:t>H1: There is significant difference between volume of passengers and freight train.</a:t>
            </a:r>
          </a:p>
        </p:txBody>
      </p:sp>
      <p:sp>
        <p:nvSpPr>
          <p:cNvPr id="14" name="TextBox 7">
            <a:extLst>
              <a:ext uri="{FF2B5EF4-FFF2-40B4-BE49-F238E27FC236}">
                <a16:creationId xmlns:a16="http://schemas.microsoft.com/office/drawing/2014/main" id="{1BB0C168-4ED1-F454-62CA-F339CACC00CD}"/>
              </a:ext>
            </a:extLst>
          </p:cNvPr>
          <p:cNvSpPr txBox="1"/>
          <p:nvPr/>
        </p:nvSpPr>
        <p:spPr>
          <a:xfrm>
            <a:off x="1148316" y="4851839"/>
            <a:ext cx="8044815" cy="1200329"/>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Conclusion:</a:t>
            </a:r>
            <a:r>
              <a:rPr lang="en-US" sz="1800" dirty="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Here, </a:t>
            </a:r>
            <a:r>
              <a:rPr lang="en-US" b="1" dirty="0">
                <a:latin typeface="Times New Roman" panose="02020603050405020304" pitchFamily="18" charset="0"/>
                <a:cs typeface="Times New Roman" panose="02020603050405020304" pitchFamily="18" charset="0"/>
              </a:rPr>
              <a:t>P value  &lt;  0.05</a:t>
            </a:r>
            <a:r>
              <a:rPr lang="en-US" dirty="0">
                <a:latin typeface="Times New Roman" panose="02020603050405020304" pitchFamily="18" charset="0"/>
                <a:cs typeface="Times New Roman" panose="02020603050405020304" pitchFamily="18" charset="0"/>
              </a:rPr>
              <a:t>  so we reject Ho at 5 % level of significance and conclude that There is </a:t>
            </a:r>
            <a:r>
              <a:rPr lang="en-US" b="1" dirty="0">
                <a:latin typeface="Times New Roman" panose="02020603050405020304" pitchFamily="18" charset="0"/>
                <a:cs typeface="Times New Roman" panose="02020603050405020304" pitchFamily="18" charset="0"/>
              </a:rPr>
              <a:t>significant difference </a:t>
            </a:r>
            <a:r>
              <a:rPr lang="en-US" dirty="0">
                <a:latin typeface="Times New Roman" panose="02020603050405020304" pitchFamily="18" charset="0"/>
                <a:cs typeface="Times New Roman" panose="02020603050405020304" pitchFamily="18" charset="0"/>
              </a:rPr>
              <a:t>between Volume of passengers train and freight train.</a:t>
            </a:r>
          </a:p>
        </p:txBody>
      </p:sp>
      <p:graphicFrame>
        <p:nvGraphicFramePr>
          <p:cNvPr id="15" name="Table 2">
            <a:extLst>
              <a:ext uri="{FF2B5EF4-FFF2-40B4-BE49-F238E27FC236}">
                <a16:creationId xmlns:a16="http://schemas.microsoft.com/office/drawing/2014/main" id="{43356E5F-6E91-CBD3-4F60-758E99BBDFA5}"/>
              </a:ext>
            </a:extLst>
          </p:cNvPr>
          <p:cNvGraphicFramePr/>
          <p:nvPr>
            <p:extLst>
              <p:ext uri="{D42A27DB-BD31-4B8C-83A1-F6EECF244321}">
                <p14:modId xmlns:p14="http://schemas.microsoft.com/office/powerpoint/2010/main" val="214374520"/>
              </p:ext>
            </p:extLst>
          </p:nvPr>
        </p:nvGraphicFramePr>
        <p:xfrm>
          <a:off x="3097751" y="3267308"/>
          <a:ext cx="3501390" cy="1430793"/>
        </p:xfrm>
        <a:graphic>
          <a:graphicData uri="http://schemas.openxmlformats.org/drawingml/2006/table">
            <a:tbl>
              <a:tblPr/>
              <a:tblGrid>
                <a:gridCol w="2280285">
                  <a:extLst>
                    <a:ext uri="{9D8B030D-6E8A-4147-A177-3AD203B41FA5}">
                      <a16:colId xmlns:a16="http://schemas.microsoft.com/office/drawing/2014/main" val="20000"/>
                    </a:ext>
                  </a:extLst>
                </a:gridCol>
                <a:gridCol w="1221105">
                  <a:extLst>
                    <a:ext uri="{9D8B030D-6E8A-4147-A177-3AD203B41FA5}">
                      <a16:colId xmlns:a16="http://schemas.microsoft.com/office/drawing/2014/main" val="20001"/>
                    </a:ext>
                  </a:extLst>
                </a:gridCol>
              </a:tblGrid>
              <a:tr h="455433">
                <a:tc>
                  <a:txBody>
                    <a:bodyPr/>
                    <a:lstStyle/>
                    <a:p>
                      <a:pPr marL="0" indent="0">
                        <a:buNone/>
                      </a:pPr>
                      <a:endPar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b">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sz="1600">
                          <a:solidFill>
                            <a:srgbClr val="000000"/>
                          </a:solidFill>
                          <a:latin typeface="Times New Roman" panose="02020603050405020304" pitchFamily="18" charset="0"/>
                          <a:cs typeface="Times New Roman" panose="02020603050405020304" pitchFamily="18" charset="0"/>
                        </a:rPr>
                        <a:t>trans1</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b">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0"/>
                  </a:ext>
                </a:extLst>
              </a:tr>
              <a:tr h="227965">
                <a:tc>
                  <a:txBody>
                    <a:bodyPr/>
                    <a:lstStyle/>
                    <a:p>
                      <a:pPr marL="0" indent="0">
                        <a:buNone/>
                      </a:pPr>
                      <a:r>
                        <a:rPr lang="en-US" sz="1600">
                          <a:solidFill>
                            <a:srgbClr val="000000"/>
                          </a:solidFill>
                          <a:latin typeface="Times New Roman" panose="02020603050405020304" pitchFamily="18" charset="0"/>
                          <a:cs typeface="Times New Roman" panose="02020603050405020304" pitchFamily="18" charset="0"/>
                        </a:rPr>
                        <a:t>Mann-Whitney U</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r">
                        <a:buNone/>
                      </a:pPr>
                      <a:r>
                        <a:rPr lang="en-US" sz="1600">
                          <a:solidFill>
                            <a:srgbClr val="000000"/>
                          </a:solidFill>
                          <a:latin typeface="Times New Roman" panose="02020603050405020304" pitchFamily="18" charset="0"/>
                          <a:cs typeface="Times New Roman" panose="02020603050405020304" pitchFamily="18" charset="0"/>
                        </a:rPr>
                        <a:t>125.000</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1"/>
                  </a:ext>
                </a:extLst>
              </a:tr>
              <a:tr h="227965">
                <a:tc>
                  <a:txBody>
                    <a:bodyPr/>
                    <a:lstStyle/>
                    <a:p>
                      <a:pPr marL="0" indent="0">
                        <a:buNone/>
                      </a:pPr>
                      <a:r>
                        <a:rPr lang="en-US" sz="1600">
                          <a:solidFill>
                            <a:srgbClr val="000000"/>
                          </a:solidFill>
                          <a:latin typeface="Times New Roman" panose="02020603050405020304" pitchFamily="18" charset="0"/>
                          <a:cs typeface="Times New Roman" panose="02020603050405020304" pitchFamily="18" charset="0"/>
                        </a:rPr>
                        <a:t>Wilcoxon W</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r">
                        <a:buNone/>
                      </a:pPr>
                      <a:r>
                        <a:rPr lang="en-US" sz="1600">
                          <a:solidFill>
                            <a:srgbClr val="000000"/>
                          </a:solidFill>
                          <a:latin typeface="Times New Roman" panose="02020603050405020304" pitchFamily="18" charset="0"/>
                          <a:cs typeface="Times New Roman" panose="02020603050405020304" pitchFamily="18" charset="0"/>
                        </a:rPr>
                        <a:t>378.000</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2"/>
                  </a:ext>
                </a:extLst>
              </a:tr>
              <a:tr h="227965">
                <a:tc>
                  <a:txBody>
                    <a:bodyPr/>
                    <a:lstStyle/>
                    <a:p>
                      <a:pPr marL="0" indent="0">
                        <a:buNone/>
                      </a:pPr>
                      <a:r>
                        <a:rPr lang="en-US" sz="1600">
                          <a:solidFill>
                            <a:srgbClr val="000000"/>
                          </a:solidFill>
                          <a:latin typeface="Times New Roman" panose="02020603050405020304" pitchFamily="18" charset="0"/>
                          <a:cs typeface="Times New Roman" panose="02020603050405020304" pitchFamily="18" charset="0"/>
                        </a:rPr>
                        <a:t>Z</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r">
                        <a:buNone/>
                      </a:pPr>
                      <a:r>
                        <a:rPr lang="en-US" sz="1600">
                          <a:solidFill>
                            <a:srgbClr val="000000"/>
                          </a:solidFill>
                          <a:latin typeface="Times New Roman" panose="02020603050405020304" pitchFamily="18" charset="0"/>
                          <a:cs typeface="Times New Roman" panose="02020603050405020304" pitchFamily="18" charset="0"/>
                        </a:rPr>
                        <a:t>-2.746</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3"/>
                  </a:ext>
                </a:extLst>
              </a:tr>
              <a:tr h="227965">
                <a:tc>
                  <a:txBody>
                    <a:bodyPr/>
                    <a:lstStyle/>
                    <a:p>
                      <a:pPr marL="0" indent="0">
                        <a:buNone/>
                      </a:pPr>
                      <a:r>
                        <a:rPr lang="en-US" sz="1600">
                          <a:solidFill>
                            <a:srgbClr val="000000"/>
                          </a:solidFill>
                          <a:latin typeface="Times New Roman" panose="02020603050405020304" pitchFamily="18" charset="0"/>
                          <a:cs typeface="Times New Roman" panose="02020603050405020304" pitchFamily="18" charset="0"/>
                        </a:rPr>
                        <a:t>Asymp. Sig. (2-tailed)</a:t>
                      </a:r>
                      <a:endPar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r">
                        <a:buNone/>
                      </a:pPr>
                      <a:r>
                        <a:rPr lang="en-US" sz="1600" dirty="0">
                          <a:solidFill>
                            <a:srgbClr val="000000"/>
                          </a:solidFill>
                          <a:latin typeface="Times New Roman" panose="02020603050405020304" pitchFamily="18" charset="0"/>
                          <a:cs typeface="Times New Roman" panose="02020603050405020304" pitchFamily="18" charset="0"/>
                        </a:rPr>
                        <a:t>.006</a:t>
                      </a:r>
                      <a:endPar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59055" marR="59055" marT="0" marB="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cap="flat">
                      <a:noFill/>
                      <a:headEnd type="none" w="med" len="med"/>
                      <a:tailEnd type="none" w="med" len="med"/>
                    </a:lnT>
                    <a:lnB w="1905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4"/>
                  </a:ext>
                </a:extLst>
              </a:tr>
            </a:tbl>
          </a:graphicData>
        </a:graphic>
      </p:graphicFrame>
      <p:sp>
        <p:nvSpPr>
          <p:cNvPr id="3" name="Rectangle: Rounded Corners 2">
            <a:extLst>
              <a:ext uri="{FF2B5EF4-FFF2-40B4-BE49-F238E27FC236}">
                <a16:creationId xmlns:a16="http://schemas.microsoft.com/office/drawing/2014/main" id="{34F92C61-85E3-FE61-2607-F947969E49F1}"/>
              </a:ext>
            </a:extLst>
          </p:cNvPr>
          <p:cNvSpPr/>
          <p:nvPr/>
        </p:nvSpPr>
        <p:spPr>
          <a:xfrm>
            <a:off x="88489" y="6337733"/>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D94E64F9-E766-7F6F-F884-2628AA700D66}"/>
              </a:ext>
            </a:extLst>
          </p:cNvPr>
          <p:cNvSpPr txBox="1"/>
          <p:nvPr/>
        </p:nvSpPr>
        <p:spPr>
          <a:xfrm>
            <a:off x="157314" y="6337733"/>
            <a:ext cx="511278" cy="461665"/>
          </a:xfrm>
          <a:prstGeom prst="rect">
            <a:avLst/>
          </a:prstGeom>
          <a:noFill/>
        </p:spPr>
        <p:txBody>
          <a:bodyPr wrap="square" rtlCol="0">
            <a:spAutoFit/>
          </a:bodyPr>
          <a:lstStyle/>
          <a:p>
            <a:r>
              <a:rPr lang="en-IN" sz="2400" b="1" dirty="0"/>
              <a:t>23</a:t>
            </a:r>
          </a:p>
        </p:txBody>
      </p:sp>
    </p:spTree>
    <p:extLst>
      <p:ext uri="{BB962C8B-B14F-4D97-AF65-F5344CB8AC3E}">
        <p14:creationId xmlns:p14="http://schemas.microsoft.com/office/powerpoint/2010/main" val="32777042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FC44FDA-EF20-16C2-B36A-14BAA7D43C7B}"/>
              </a:ext>
            </a:extLst>
          </p:cNvPr>
          <p:cNvSpPr/>
          <p:nvPr/>
        </p:nvSpPr>
        <p:spPr>
          <a:xfrm>
            <a:off x="6538451" y="690716"/>
            <a:ext cx="5132440" cy="5476568"/>
          </a:xfrm>
          <a:prstGeom prst="roundRect">
            <a:avLst/>
          </a:prstGeom>
          <a:solidFill>
            <a:schemeClr val="lt1">
              <a:alpha val="91000"/>
            </a:schemeClr>
          </a:solidFill>
        </p:spPr>
        <p:style>
          <a:lnRef idx="2">
            <a:schemeClr val="dk1"/>
          </a:lnRef>
          <a:fillRef idx="1">
            <a:schemeClr val="lt1"/>
          </a:fillRef>
          <a:effectRef idx="0">
            <a:schemeClr val="dk1"/>
          </a:effectRef>
          <a:fontRef idx="minor">
            <a:schemeClr val="dk1"/>
          </a:fontRef>
        </p:style>
        <p:txBody>
          <a:bodyPr rtlCol="0" anchor="ctr"/>
          <a:lstStyle/>
          <a:p>
            <a:r>
              <a:rPr lang="en-US" sz="4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Calibri" panose="020F0502020204030204" pitchFamily="34" charset="0"/>
              </a:rPr>
              <a:t>Time Series Analysis on </a:t>
            </a:r>
            <a:r>
              <a:rPr lang="en-US" sz="4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sym typeface="+mn-ea"/>
              </a:rPr>
              <a:t>Transportation Of Freight By Road</a:t>
            </a:r>
            <a:endParaRPr lang="en-US" sz="40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ndParaRPr>
          </a:p>
        </p:txBody>
      </p:sp>
      <p:sp>
        <p:nvSpPr>
          <p:cNvPr id="12" name="Rectangle 11">
            <a:extLst>
              <a:ext uri="{FF2B5EF4-FFF2-40B4-BE49-F238E27FC236}">
                <a16:creationId xmlns:a16="http://schemas.microsoft.com/office/drawing/2014/main" id="{B5F40125-1870-5C1C-027D-89DE0BD8C8B7}"/>
              </a:ext>
            </a:extLst>
          </p:cNvPr>
          <p:cNvSpPr/>
          <p:nvPr/>
        </p:nvSpPr>
        <p:spPr>
          <a:xfrm>
            <a:off x="6793316" y="1685260"/>
            <a:ext cx="1786065" cy="584775"/>
          </a:xfrm>
          <a:prstGeom prst="rect">
            <a:avLst/>
          </a:prstGeom>
          <a:noFill/>
        </p:spPr>
        <p:txBody>
          <a:bodyPr wrap="none" lIns="91440" tIns="45720" rIns="91440" bIns="45720">
            <a:spAutoFit/>
          </a:bodyPr>
          <a:lstStyle/>
          <a:p>
            <a:pPr algn="ctr"/>
            <a:r>
              <a:rPr lang="en-IN" sz="3200" b="0" cap="none" spc="0" dirty="0">
                <a:ln w="0"/>
                <a:solidFill>
                  <a:schemeClr val="tx1"/>
                </a:solidFill>
                <a:effectLst>
                  <a:outerShdw blurRad="38100" dist="19050" dir="2700000" algn="tl" rotWithShape="0">
                    <a:schemeClr val="dk1">
                      <a:alpha val="40000"/>
                    </a:schemeClr>
                  </a:outerShdw>
                </a:effectLst>
              </a:rPr>
              <a:t>Model - 1</a:t>
            </a:r>
          </a:p>
        </p:txBody>
      </p:sp>
      <p:sp>
        <p:nvSpPr>
          <p:cNvPr id="14" name="Rectangle: Rounded Corners 13">
            <a:extLst>
              <a:ext uri="{FF2B5EF4-FFF2-40B4-BE49-F238E27FC236}">
                <a16:creationId xmlns:a16="http://schemas.microsoft.com/office/drawing/2014/main" id="{A54CEE53-62B6-94A4-FB4B-F9945BC2E0FE}"/>
              </a:ext>
            </a:extLst>
          </p:cNvPr>
          <p:cNvSpPr/>
          <p:nvPr/>
        </p:nvSpPr>
        <p:spPr>
          <a:xfrm>
            <a:off x="98321" y="6299265"/>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TextBox 14">
            <a:extLst>
              <a:ext uri="{FF2B5EF4-FFF2-40B4-BE49-F238E27FC236}">
                <a16:creationId xmlns:a16="http://schemas.microsoft.com/office/drawing/2014/main" id="{29612DD6-42D5-CFD6-7768-180BA06ADE34}"/>
              </a:ext>
            </a:extLst>
          </p:cNvPr>
          <p:cNvSpPr txBox="1"/>
          <p:nvPr/>
        </p:nvSpPr>
        <p:spPr>
          <a:xfrm>
            <a:off x="167146" y="6299265"/>
            <a:ext cx="511278" cy="461665"/>
          </a:xfrm>
          <a:prstGeom prst="rect">
            <a:avLst/>
          </a:prstGeom>
          <a:noFill/>
        </p:spPr>
        <p:txBody>
          <a:bodyPr wrap="square" rtlCol="0">
            <a:spAutoFit/>
          </a:bodyPr>
          <a:lstStyle/>
          <a:p>
            <a:r>
              <a:rPr lang="en-IN" sz="2400" b="1" dirty="0"/>
              <a:t>24</a:t>
            </a:r>
          </a:p>
        </p:txBody>
      </p:sp>
    </p:spTree>
    <p:extLst>
      <p:ext uri="{BB962C8B-B14F-4D97-AF65-F5344CB8AC3E}">
        <p14:creationId xmlns:p14="http://schemas.microsoft.com/office/powerpoint/2010/main" val="39005823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Rounded Rectangle 6"/>
          <p:cNvSpPr/>
          <p:nvPr/>
        </p:nvSpPr>
        <p:spPr>
          <a:xfrm>
            <a:off x="496165" y="449801"/>
            <a:ext cx="11297264" cy="5997726"/>
          </a:xfrm>
          <a:prstGeom prst="round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aphicFrame>
        <p:nvGraphicFramePr>
          <p:cNvPr id="9" name="Chart 8"/>
          <p:cNvGraphicFramePr/>
          <p:nvPr>
            <p:extLst>
              <p:ext uri="{D42A27DB-BD31-4B8C-83A1-F6EECF244321}">
                <p14:modId xmlns:p14="http://schemas.microsoft.com/office/powerpoint/2010/main" val="2555955007"/>
              </p:ext>
            </p:extLst>
          </p:nvPr>
        </p:nvGraphicFramePr>
        <p:xfrm>
          <a:off x="840294" y="1102226"/>
          <a:ext cx="5873135" cy="385692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Box 105"/>
          <p:cNvSpPr txBox="1"/>
          <p:nvPr/>
        </p:nvSpPr>
        <p:spPr>
          <a:xfrm>
            <a:off x="6518241" y="1461030"/>
            <a:ext cx="5177594" cy="1569660"/>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indent="457200"/>
            <a:r>
              <a:rPr lang="en-US" sz="2400" b="1" u="sng" dirty="0">
                <a:latin typeface="Times New Roman" panose="02020603050405020304" pitchFamily="18" charset="0"/>
                <a:cs typeface="Calibri" panose="020F0502020204030204" pitchFamily="34" charset="0"/>
              </a:rPr>
              <a:t>To check the trend in the data:</a:t>
            </a:r>
            <a:endParaRPr lang="en-US" sz="2400" b="1" dirty="0">
              <a:latin typeface="Times New Roman" panose="02020603050405020304" pitchFamily="18" charset="0"/>
              <a:cs typeface="Calibri" panose="020F0502020204030204" pitchFamily="34" charset="0"/>
            </a:endParaRPr>
          </a:p>
          <a:p>
            <a:pPr indent="457200"/>
            <a:r>
              <a:rPr lang="en-US" sz="1800" b="1" dirty="0">
                <a:latin typeface="Times New Roman" panose="02020603050405020304" pitchFamily="18" charset="0"/>
                <a:cs typeface="Calibri" panose="020F0502020204030204" pitchFamily="34" charset="0"/>
              </a:rPr>
              <a:t>                 </a:t>
            </a:r>
          </a:p>
          <a:p>
            <a:pPr indent="457200"/>
            <a:r>
              <a:rPr lang="en-US" sz="1800" b="1" dirty="0">
                <a:latin typeface="Times New Roman" panose="02020603050405020304" pitchFamily="18" charset="0"/>
                <a:cs typeface="Calibri" panose="020F0502020204030204" pitchFamily="34" charset="0"/>
              </a:rPr>
              <a:t> Hypothesis:</a:t>
            </a:r>
          </a:p>
          <a:p>
            <a:pPr indent="457200"/>
            <a:r>
              <a:rPr lang="en-US" sz="1800" b="1" dirty="0">
                <a:latin typeface="Times New Roman" panose="02020603050405020304" pitchFamily="18" charset="0"/>
                <a:cs typeface="Calibri" panose="020F0502020204030204" pitchFamily="34" charset="0"/>
              </a:rPr>
              <a:t>            </a:t>
            </a:r>
            <a:r>
              <a:rPr lang="en-US" sz="1800" dirty="0">
                <a:latin typeface="Times New Roman" panose="02020603050405020304" pitchFamily="18" charset="0"/>
              </a:rPr>
              <a:t>H</a:t>
            </a:r>
            <a:r>
              <a:rPr lang="en-US" sz="1800" baseline="-25000" dirty="0">
                <a:latin typeface="Times New Roman" panose="02020603050405020304" pitchFamily="18" charset="0"/>
              </a:rPr>
              <a:t>0</a:t>
            </a:r>
            <a:r>
              <a:rPr lang="en-US" sz="1800" dirty="0">
                <a:latin typeface="Times New Roman" panose="02020603050405020304" pitchFamily="18" charset="0"/>
              </a:rPr>
              <a:t>: There is no trend. </a:t>
            </a:r>
            <a:endParaRPr lang="en-US" sz="1800" dirty="0">
              <a:latin typeface="Times New Roman" panose="02020603050405020304" pitchFamily="18" charset="0"/>
              <a:cs typeface="Calibri" panose="020F0502020204030204" pitchFamily="34" charset="0"/>
            </a:endParaRPr>
          </a:p>
          <a:p>
            <a:pPr indent="457200"/>
            <a:r>
              <a:rPr lang="en-US" sz="1800" dirty="0">
                <a:latin typeface="Times New Roman" panose="02020603050405020304" pitchFamily="18" charset="0"/>
                <a:cs typeface="Calibri" panose="020F0502020204030204" pitchFamily="34" charset="0"/>
              </a:rPr>
              <a:t>            H</a:t>
            </a:r>
            <a:r>
              <a:rPr lang="en-US" sz="1800" baseline="-25000" dirty="0">
                <a:latin typeface="Times New Roman" panose="02020603050405020304" pitchFamily="18" charset="0"/>
                <a:cs typeface="Calibri" panose="020F0502020204030204" pitchFamily="34" charset="0"/>
              </a:rPr>
              <a:t>1</a:t>
            </a:r>
            <a:r>
              <a:rPr lang="en-US" sz="1800" dirty="0">
                <a:latin typeface="Times New Roman" panose="02020603050405020304" pitchFamily="18" charset="0"/>
                <a:cs typeface="Calibri" panose="020F0502020204030204" pitchFamily="34" charset="0"/>
              </a:rPr>
              <a:t>: There is trend.</a:t>
            </a:r>
          </a:p>
        </p:txBody>
      </p:sp>
      <p:sp>
        <p:nvSpPr>
          <p:cNvPr id="11" name="Text Box 2"/>
          <p:cNvSpPr txBox="1"/>
          <p:nvPr/>
        </p:nvSpPr>
        <p:spPr>
          <a:xfrm>
            <a:off x="7462113" y="3527577"/>
            <a:ext cx="5080000" cy="702945"/>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Calibri" panose="020F0502020204030204" pitchFamily="34" charset="0"/>
              </a:rPr>
              <a:t>Mann-Kendall Test</a:t>
            </a:r>
          </a:p>
          <a:p>
            <a:r>
              <a:rPr lang="en-US" sz="1800" dirty="0">
                <a:latin typeface="Times New Roman" panose="02020603050405020304" pitchFamily="18" charset="0"/>
              </a:rPr>
              <a:t> tau = 1, </a:t>
            </a:r>
          </a:p>
          <a:p>
            <a:r>
              <a:rPr lang="en-US" sz="1800" dirty="0">
                <a:latin typeface="Times New Roman" panose="02020603050405020304" pitchFamily="18" charset="0"/>
              </a:rPr>
              <a:t>2-sided p-value =&lt; 2.22e-16</a:t>
            </a:r>
            <a:endParaRPr lang="en-US" sz="1800" dirty="0">
              <a:latin typeface="Times New Roman" panose="02020603050405020304" pitchFamily="18" charset="0"/>
              <a:cs typeface="Calibri" panose="020F0502020204030204" pitchFamily="34" charset="0"/>
            </a:endParaRPr>
          </a:p>
          <a:p>
            <a:r>
              <a:rPr lang="en-US" sz="1800" dirty="0">
                <a:latin typeface="Times New Roman" panose="02020603050405020304" pitchFamily="18" charset="0"/>
                <a:cs typeface="Calibri" panose="020F0502020204030204" pitchFamily="34" charset="0"/>
              </a:rPr>
              <a:t> </a:t>
            </a:r>
          </a:p>
        </p:txBody>
      </p:sp>
      <p:sp>
        <p:nvSpPr>
          <p:cNvPr id="12" name="Text Box 3"/>
          <p:cNvSpPr txBox="1"/>
          <p:nvPr/>
        </p:nvSpPr>
        <p:spPr>
          <a:xfrm>
            <a:off x="3717697" y="5006229"/>
            <a:ext cx="7488832" cy="899623"/>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latin typeface="Times New Roman" panose="02020603050405020304" pitchFamily="18" charset="0"/>
                <a:cs typeface="Calibri" panose="020F0502020204030204" pitchFamily="34" charset="0"/>
              </a:rPr>
              <a:t>Conclusion:</a:t>
            </a:r>
          </a:p>
          <a:p>
            <a:r>
              <a:rPr lang="en-US" sz="2000" b="1" dirty="0">
                <a:latin typeface="Times New Roman" panose="02020603050405020304" pitchFamily="18" charset="0"/>
                <a:cs typeface="Calibri" panose="020F0502020204030204" pitchFamily="34" charset="0"/>
              </a:rPr>
              <a:t>                </a:t>
            </a:r>
            <a:r>
              <a:rPr lang="en-US" sz="2000" dirty="0">
                <a:latin typeface="Times New Roman" panose="02020603050405020304" pitchFamily="18" charset="0"/>
                <a:cs typeface="Calibri" panose="020F0502020204030204" pitchFamily="34" charset="0"/>
              </a:rPr>
              <a:t>Here The </a:t>
            </a:r>
            <a:r>
              <a:rPr lang="en-US" sz="2000" b="1" dirty="0">
                <a:latin typeface="Times New Roman" panose="02020603050405020304" pitchFamily="18" charset="0"/>
                <a:cs typeface="Calibri" panose="020F0502020204030204" pitchFamily="34" charset="0"/>
              </a:rPr>
              <a:t>p-value &lt; 0.05</a:t>
            </a:r>
            <a:r>
              <a:rPr lang="en-US" sz="2000" dirty="0">
                <a:latin typeface="Times New Roman" panose="02020603050405020304" pitchFamily="18" charset="0"/>
                <a:cs typeface="Calibri" panose="020F0502020204030204" pitchFamily="34" charset="0"/>
              </a:rPr>
              <a:t>. So, we reject H0 at 5% level of significance, Hence, we may conclude that </a:t>
            </a:r>
            <a:r>
              <a:rPr lang="en-US" sz="2000" b="1" dirty="0">
                <a:latin typeface="Times New Roman" panose="02020603050405020304" pitchFamily="18" charset="0"/>
                <a:cs typeface="Calibri" panose="020F0502020204030204" pitchFamily="34" charset="0"/>
              </a:rPr>
              <a:t>there is trend.</a:t>
            </a:r>
          </a:p>
        </p:txBody>
      </p:sp>
      <p:sp>
        <p:nvSpPr>
          <p:cNvPr id="3" name="Rectangle: Rounded Corners 2">
            <a:extLst>
              <a:ext uri="{FF2B5EF4-FFF2-40B4-BE49-F238E27FC236}">
                <a16:creationId xmlns:a16="http://schemas.microsoft.com/office/drawing/2014/main" id="{E836A0C9-9BF4-F2A0-E18A-316FF7327802}"/>
              </a:ext>
            </a:extLst>
          </p:cNvPr>
          <p:cNvSpPr/>
          <p:nvPr/>
        </p:nvSpPr>
        <p:spPr>
          <a:xfrm>
            <a:off x="88489" y="633529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B63970AE-CC83-027C-AFD5-0DC224ECD751}"/>
              </a:ext>
            </a:extLst>
          </p:cNvPr>
          <p:cNvSpPr txBox="1"/>
          <p:nvPr/>
        </p:nvSpPr>
        <p:spPr>
          <a:xfrm>
            <a:off x="157314" y="6322278"/>
            <a:ext cx="511278" cy="461665"/>
          </a:xfrm>
          <a:prstGeom prst="rect">
            <a:avLst/>
          </a:prstGeom>
          <a:noFill/>
        </p:spPr>
        <p:txBody>
          <a:bodyPr wrap="square" rtlCol="0">
            <a:spAutoFit/>
          </a:bodyPr>
          <a:lstStyle/>
          <a:p>
            <a:r>
              <a:rPr lang="en-IN" sz="2400" b="1" dirty="0"/>
              <a:t>25</a:t>
            </a:r>
          </a:p>
        </p:txBody>
      </p:sp>
    </p:spTree>
    <p:extLst>
      <p:ext uri="{BB962C8B-B14F-4D97-AF65-F5344CB8AC3E}">
        <p14:creationId xmlns:p14="http://schemas.microsoft.com/office/powerpoint/2010/main" val="31208071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ounded Rectangle 3"/>
          <p:cNvSpPr/>
          <p:nvPr/>
        </p:nvSpPr>
        <p:spPr>
          <a:xfrm>
            <a:off x="314632" y="265471"/>
            <a:ext cx="11582399" cy="6371303"/>
          </a:xfrm>
          <a:prstGeom prst="roundRect">
            <a:avLst>
              <a:gd name="adj" fmla="val 66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Box 5"/>
          <p:cNvSpPr txBox="1"/>
          <p:nvPr/>
        </p:nvSpPr>
        <p:spPr>
          <a:xfrm>
            <a:off x="472372" y="331165"/>
            <a:ext cx="2006730" cy="461665"/>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u="sng" dirty="0">
                <a:latin typeface="Times New Roman" panose="02020603050405020304" pitchFamily="18" charset="0"/>
                <a:cs typeface="Calibri" panose="020F0502020204030204" pitchFamily="34" charset="0"/>
              </a:rPr>
              <a:t>Estimating</a:t>
            </a:r>
            <a:r>
              <a:rPr lang="en-US" sz="2000" b="1" u="sng" dirty="0">
                <a:latin typeface="Times New Roman" panose="02020603050405020304" pitchFamily="18" charset="0"/>
                <a:cs typeface="Calibri" panose="020F0502020204030204" pitchFamily="34" charset="0"/>
              </a:rPr>
              <a:t> :</a:t>
            </a:r>
          </a:p>
        </p:txBody>
      </p:sp>
      <p:graphicFrame>
        <p:nvGraphicFramePr>
          <p:cNvPr id="9" name="Table 8"/>
          <p:cNvGraphicFramePr>
            <a:graphicFrameLocks noGrp="1"/>
          </p:cNvGraphicFramePr>
          <p:nvPr>
            <p:extLst>
              <p:ext uri="{D42A27DB-BD31-4B8C-83A1-F6EECF244321}">
                <p14:modId xmlns:p14="http://schemas.microsoft.com/office/powerpoint/2010/main" val="1931696657"/>
              </p:ext>
            </p:extLst>
          </p:nvPr>
        </p:nvGraphicFramePr>
        <p:xfrm>
          <a:off x="2127032" y="851633"/>
          <a:ext cx="6782435" cy="984250"/>
        </p:xfrm>
        <a:graphic>
          <a:graphicData uri="http://schemas.openxmlformats.org/drawingml/2006/table">
            <a:tbl>
              <a:tblPr/>
              <a:tblGrid>
                <a:gridCol w="1351280">
                  <a:extLst>
                    <a:ext uri="{9D8B030D-6E8A-4147-A177-3AD203B41FA5}">
                      <a16:colId xmlns:a16="http://schemas.microsoft.com/office/drawing/2014/main" val="20000"/>
                    </a:ext>
                  </a:extLst>
                </a:gridCol>
                <a:gridCol w="1028065">
                  <a:extLst>
                    <a:ext uri="{9D8B030D-6E8A-4147-A177-3AD203B41FA5}">
                      <a16:colId xmlns:a16="http://schemas.microsoft.com/office/drawing/2014/main" val="20001"/>
                    </a:ext>
                  </a:extLst>
                </a:gridCol>
                <a:gridCol w="1028065">
                  <a:extLst>
                    <a:ext uri="{9D8B030D-6E8A-4147-A177-3AD203B41FA5}">
                      <a16:colId xmlns:a16="http://schemas.microsoft.com/office/drawing/2014/main" val="20002"/>
                    </a:ext>
                  </a:extLst>
                </a:gridCol>
                <a:gridCol w="913765">
                  <a:extLst>
                    <a:ext uri="{9D8B030D-6E8A-4147-A177-3AD203B41FA5}">
                      <a16:colId xmlns:a16="http://schemas.microsoft.com/office/drawing/2014/main" val="20003"/>
                    </a:ext>
                  </a:extLst>
                </a:gridCol>
                <a:gridCol w="1028065">
                  <a:extLst>
                    <a:ext uri="{9D8B030D-6E8A-4147-A177-3AD203B41FA5}">
                      <a16:colId xmlns:a16="http://schemas.microsoft.com/office/drawing/2014/main" val="20004"/>
                    </a:ext>
                  </a:extLst>
                </a:gridCol>
                <a:gridCol w="1224915">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74320">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dirty="0">
                          <a:solidFill>
                            <a:srgbClr val="000000"/>
                          </a:solidFill>
                          <a:latin typeface="Times New Roman" panose="02020603050405020304" pitchFamily="18" charset="0"/>
                          <a:cs typeface="Times New Roman" panose="02020603050405020304" pitchFamily="18" charset="0"/>
                        </a:rPr>
                        <a:t>Exponential Model</a:t>
                      </a:r>
                      <a:endParaRPr lang="en-US"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R-squared</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RMSE</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MAPE</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MAE</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Significant</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buNone/>
                      </a:pPr>
                      <a:endParaRPr lang="en-US" sz="1000" b="0">
                        <a:latin typeface="Times New Roman" panose="02020603050405020304" pitchFamily="18" charset="0"/>
                      </a:endParaRPr>
                    </a:p>
                  </a:txBody>
                  <a:tcPr>
                    <a:lnL w="12700" cap="flat" cmpd="sng">
                      <a:solidFill>
                        <a:srgbClr val="000000"/>
                      </a:solidFill>
                      <a:prstDash val="solid"/>
                      <a:headEnd type="none" w="med" len="med"/>
                      <a:tailEnd type="none" w="med" len="med"/>
                    </a:lnL>
                    <a:lnR cap="flat">
                      <a:noFill/>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r h="167640">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buNone/>
                      </a:pPr>
                      <a:r>
                        <a:rPr lang="en-US" sz="1100" b="0">
                          <a:latin typeface="Calibri" panose="020F0502020204030204" pitchFamily="34" charset="0"/>
                          <a:cs typeface="Calibri" panose="020F0502020204030204" pitchFamily="34" charset="0"/>
                        </a:rPr>
                        <a:t> </a:t>
                      </a:r>
                      <a:endParaRPr lang="en-US" sz="11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00000"/>
                      </a:solidFill>
                      <a:prstDash val="solid"/>
                      <a:headEnd type="none" w="med" len="med"/>
                      <a:tailEnd type="none" w="med" len="med"/>
                    </a:lnL>
                    <a:lnR cap="flat">
                      <a:noFill/>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1"/>
                  </a:ext>
                </a:extLst>
              </a:tr>
              <a:tr h="27114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Holt's</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0.998938</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0.019583</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0.10106</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0.014038</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No</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buNone/>
                      </a:pPr>
                      <a:r>
                        <a:rPr lang="en-US" b="0">
                          <a:solidFill>
                            <a:srgbClr val="000000"/>
                          </a:solidFill>
                          <a:latin typeface="Times New Roman" panose="02020603050405020304" pitchFamily="18" charset="0"/>
                          <a:cs typeface="Times New Roman" panose="02020603050405020304" pitchFamily="18" charset="0"/>
                        </a:rPr>
                        <a:t> </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cap="flat">
                      <a:noFill/>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2"/>
                  </a:ext>
                </a:extLst>
              </a:tr>
              <a:tr h="27114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Brown's </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0.998939</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0.019054</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0.09987</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0.041395</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Yes</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buNone/>
                      </a:pPr>
                      <a:endParaRPr lang="en-US"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cap="flat">
                      <a:noFill/>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976284" y="1881869"/>
            <a:ext cx="8633729" cy="70788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dirty="0">
                <a:latin typeface="Times New Roman" panose="02020603050405020304" pitchFamily="18" charset="0"/>
                <a:cs typeface="Calibri" panose="020F0502020204030204" pitchFamily="34" charset="0"/>
              </a:rPr>
              <a:t>              From the above table we observe that , </a:t>
            </a:r>
            <a:r>
              <a:rPr lang="en-US" sz="2000" b="1" dirty="0">
                <a:latin typeface="Times New Roman" panose="02020603050405020304" pitchFamily="18" charset="0"/>
                <a:cs typeface="Calibri" panose="020F0502020204030204" pitchFamily="34" charset="0"/>
              </a:rPr>
              <a:t>Brown’s exponential smoothing model  is significant.</a:t>
            </a:r>
            <a:endParaRPr lang="en-IN" sz="2000" dirty="0"/>
          </a:p>
        </p:txBody>
      </p:sp>
      <p:sp>
        <p:nvSpPr>
          <p:cNvPr id="11" name="Text Box 105"/>
          <p:cNvSpPr txBox="1"/>
          <p:nvPr/>
        </p:nvSpPr>
        <p:spPr>
          <a:xfrm>
            <a:off x="3138222" y="2576649"/>
            <a:ext cx="910590" cy="368300"/>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b="1" dirty="0">
                <a:latin typeface="Times New Roman" panose="02020603050405020304" pitchFamily="18" charset="0"/>
                <a:cs typeface="Calibri" panose="020F0502020204030204" pitchFamily="34" charset="0"/>
              </a:rPr>
              <a:t>Model</a:t>
            </a:r>
          </a:p>
        </p:txBody>
      </p:sp>
      <p:pic>
        <p:nvPicPr>
          <p:cNvPr id="12" name="Picture 11"/>
          <p:cNvPicPr>
            <a:picLocks noChangeAspect="1"/>
          </p:cNvPicPr>
          <p:nvPr/>
        </p:nvPicPr>
        <p:blipFill>
          <a:blip r:embed="rId3"/>
          <a:stretch>
            <a:fillRect/>
          </a:stretch>
        </p:blipFill>
        <p:spPr>
          <a:xfrm>
            <a:off x="3931173" y="2563570"/>
            <a:ext cx="1742314" cy="413524"/>
          </a:xfrm>
          <a:prstGeom prst="rect">
            <a:avLst/>
          </a:prstGeom>
        </p:spPr>
      </p:pic>
      <p:sp>
        <p:nvSpPr>
          <p:cNvPr id="3" name="Text Box 3">
            <a:extLst>
              <a:ext uri="{FF2B5EF4-FFF2-40B4-BE49-F238E27FC236}">
                <a16:creationId xmlns:a16="http://schemas.microsoft.com/office/drawing/2014/main" id="{8A3F2497-6022-3D69-F947-14BAD21D98CE}"/>
              </a:ext>
            </a:extLst>
          </p:cNvPr>
          <p:cNvSpPr txBox="1"/>
          <p:nvPr/>
        </p:nvSpPr>
        <p:spPr>
          <a:xfrm>
            <a:off x="426873" y="2957153"/>
            <a:ext cx="4104457" cy="457685"/>
          </a:xfrm>
          <a:prstGeom prst="rect">
            <a:avLst/>
          </a:prstGeom>
          <a:noFill/>
        </p:spPr>
        <p:txBody>
          <a:bodyPr wrap="square"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latin typeface="Times New Roman" panose="02020603050405020304" pitchFamily="18" charset="0"/>
                <a:cs typeface="等线" charset="0"/>
                <a:sym typeface="+mn-ea"/>
              </a:rPr>
              <a:t> </a:t>
            </a:r>
            <a:r>
              <a:rPr lang="en-US" sz="2400" b="1" u="sng" dirty="0">
                <a:latin typeface="Times New Roman" panose="02020603050405020304" pitchFamily="18" charset="0"/>
                <a:cs typeface="等线" charset="0"/>
                <a:sym typeface="+mn-ea"/>
              </a:rPr>
              <a:t>Significancy of co-efficient :</a:t>
            </a:r>
          </a:p>
          <a:p>
            <a:endParaRPr lang="en-US" sz="2800" b="1" dirty="0">
              <a:latin typeface="Times New Roman" panose="02020603050405020304" pitchFamily="18" charset="0"/>
              <a:cs typeface="等线" charset="0"/>
              <a:sym typeface="+mn-ea"/>
            </a:endParaRPr>
          </a:p>
        </p:txBody>
      </p:sp>
      <p:sp>
        <p:nvSpPr>
          <p:cNvPr id="5" name="TextBox 7">
            <a:extLst>
              <a:ext uri="{FF2B5EF4-FFF2-40B4-BE49-F238E27FC236}">
                <a16:creationId xmlns:a16="http://schemas.microsoft.com/office/drawing/2014/main" id="{62194F5C-3ACA-AB28-C4AE-30F960A2898A}"/>
              </a:ext>
            </a:extLst>
          </p:cNvPr>
          <p:cNvSpPr txBox="1"/>
          <p:nvPr/>
        </p:nvSpPr>
        <p:spPr>
          <a:xfrm>
            <a:off x="563141" y="3426407"/>
            <a:ext cx="4616604" cy="92333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b="1" dirty="0">
                <a:latin typeface="Times New Roman" panose="02020603050405020304" pitchFamily="18" charset="0"/>
                <a:cs typeface="等线" charset="0"/>
                <a:sym typeface="+mn-ea"/>
              </a:rPr>
              <a:t>Hypothesis:</a:t>
            </a:r>
            <a:endParaRPr lang="en-US" sz="1800" dirty="0">
              <a:latin typeface="Times New Roman" panose="02020603050405020304" pitchFamily="18" charset="0"/>
              <a:cs typeface="等线" charset="0"/>
              <a:sym typeface="+mn-ea"/>
            </a:endParaRPr>
          </a:p>
          <a:p>
            <a:r>
              <a:rPr lang="en-US" sz="1800" dirty="0">
                <a:latin typeface="Times New Roman" panose="02020603050405020304" pitchFamily="18" charset="0"/>
                <a:cs typeface="等线" charset="0"/>
                <a:sym typeface="+mn-ea"/>
              </a:rPr>
              <a:t>                    H</a:t>
            </a:r>
            <a:r>
              <a:rPr lang="en-US" sz="1800" baseline="-25000" dirty="0">
                <a:latin typeface="Times New Roman" panose="02020603050405020304" pitchFamily="18" charset="0"/>
                <a:cs typeface="等线" charset="0"/>
                <a:sym typeface="+mn-ea"/>
              </a:rPr>
              <a:t>0</a:t>
            </a:r>
            <a:r>
              <a:rPr lang="en-US" sz="1800" dirty="0">
                <a:latin typeface="Times New Roman" panose="02020603050405020304" pitchFamily="18" charset="0"/>
                <a:cs typeface="等线" charset="0"/>
                <a:sym typeface="+mn-ea"/>
              </a:rPr>
              <a:t>: Co-efficient is insignificant.</a:t>
            </a:r>
          </a:p>
          <a:p>
            <a:r>
              <a:rPr lang="en-US" sz="1800" dirty="0">
                <a:latin typeface="Times New Roman" panose="02020603050405020304" pitchFamily="18" charset="0"/>
                <a:cs typeface="等线" charset="0"/>
                <a:sym typeface="+mn-ea"/>
              </a:rPr>
              <a:t>                     H</a:t>
            </a:r>
            <a:r>
              <a:rPr lang="en-US" sz="1800" baseline="-25000" dirty="0">
                <a:latin typeface="Times New Roman" panose="02020603050405020304" pitchFamily="18" charset="0"/>
                <a:cs typeface="等线" charset="0"/>
                <a:sym typeface="+mn-ea"/>
              </a:rPr>
              <a:t>1</a:t>
            </a:r>
            <a:r>
              <a:rPr lang="en-US" sz="1800" dirty="0">
                <a:latin typeface="Times New Roman" panose="02020603050405020304" pitchFamily="18" charset="0"/>
                <a:cs typeface="等线" charset="0"/>
                <a:sym typeface="+mn-ea"/>
              </a:rPr>
              <a:t>: Co-efficient is significant.</a:t>
            </a:r>
          </a:p>
        </p:txBody>
      </p:sp>
      <p:graphicFrame>
        <p:nvGraphicFramePr>
          <p:cNvPr id="6" name="Table 5">
            <a:extLst>
              <a:ext uri="{FF2B5EF4-FFF2-40B4-BE49-F238E27FC236}">
                <a16:creationId xmlns:a16="http://schemas.microsoft.com/office/drawing/2014/main" id="{773E7D76-A722-3BFE-770A-3F2E30314E90}"/>
              </a:ext>
            </a:extLst>
          </p:cNvPr>
          <p:cNvGraphicFramePr>
            <a:graphicFrameLocks noGrp="1"/>
          </p:cNvGraphicFramePr>
          <p:nvPr>
            <p:extLst>
              <p:ext uri="{D42A27DB-BD31-4B8C-83A1-F6EECF244321}">
                <p14:modId xmlns:p14="http://schemas.microsoft.com/office/powerpoint/2010/main" val="1977100231"/>
              </p:ext>
            </p:extLst>
          </p:nvPr>
        </p:nvGraphicFramePr>
        <p:xfrm>
          <a:off x="563141" y="4300601"/>
          <a:ext cx="10392698" cy="1100154"/>
        </p:xfrm>
        <a:graphic>
          <a:graphicData uri="http://schemas.openxmlformats.org/drawingml/2006/table">
            <a:tbl>
              <a:tblPr/>
              <a:tblGrid>
                <a:gridCol w="2292911">
                  <a:extLst>
                    <a:ext uri="{9D8B030D-6E8A-4147-A177-3AD203B41FA5}">
                      <a16:colId xmlns:a16="http://schemas.microsoft.com/office/drawing/2014/main" val="20000"/>
                    </a:ext>
                  </a:extLst>
                </a:gridCol>
                <a:gridCol w="1832093">
                  <a:extLst>
                    <a:ext uri="{9D8B030D-6E8A-4147-A177-3AD203B41FA5}">
                      <a16:colId xmlns:a16="http://schemas.microsoft.com/office/drawing/2014/main" val="20001"/>
                    </a:ext>
                  </a:extLst>
                </a:gridCol>
                <a:gridCol w="2233025">
                  <a:extLst>
                    <a:ext uri="{9D8B030D-6E8A-4147-A177-3AD203B41FA5}">
                      <a16:colId xmlns:a16="http://schemas.microsoft.com/office/drawing/2014/main" val="20002"/>
                    </a:ext>
                  </a:extLst>
                </a:gridCol>
                <a:gridCol w="1017041">
                  <a:extLst>
                    <a:ext uri="{9D8B030D-6E8A-4147-A177-3AD203B41FA5}">
                      <a16:colId xmlns:a16="http://schemas.microsoft.com/office/drawing/2014/main" val="20003"/>
                    </a:ext>
                  </a:extLst>
                </a:gridCol>
                <a:gridCol w="1004863">
                  <a:extLst>
                    <a:ext uri="{9D8B030D-6E8A-4147-A177-3AD203B41FA5}">
                      <a16:colId xmlns:a16="http://schemas.microsoft.com/office/drawing/2014/main" val="20004"/>
                    </a:ext>
                  </a:extLst>
                </a:gridCol>
                <a:gridCol w="1003843">
                  <a:extLst>
                    <a:ext uri="{9D8B030D-6E8A-4147-A177-3AD203B41FA5}">
                      <a16:colId xmlns:a16="http://schemas.microsoft.com/office/drawing/2014/main" val="20005"/>
                    </a:ext>
                  </a:extLst>
                </a:gridCol>
                <a:gridCol w="1008922">
                  <a:extLst>
                    <a:ext uri="{9D8B030D-6E8A-4147-A177-3AD203B41FA5}">
                      <a16:colId xmlns:a16="http://schemas.microsoft.com/office/drawing/2014/main" val="20006"/>
                    </a:ext>
                  </a:extLst>
                </a:gridCol>
              </a:tblGrid>
              <a:tr h="199110">
                <a:tc gridSpan="7">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050" b="1" dirty="0">
                          <a:solidFill>
                            <a:srgbClr val="000000"/>
                          </a:solidFill>
                          <a:latin typeface="Arial" panose="020B0604020202020204" pitchFamily="34" charset="0"/>
                          <a:cs typeface="Arial" panose="020B0604020202020204" pitchFamily="34" charset="0"/>
                        </a:rPr>
                        <a:t>Exponential Smoothing Model Parameters</a:t>
                      </a:r>
                      <a:endParaRPr lang="en-US" sz="1050" b="1"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a:noFill/>
                    </a:lnL>
                    <a:lnR cap="flat">
                      <a:noFill/>
                    </a:lnR>
                    <a:lnT cap="flat">
                      <a:noFill/>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cap="flat">
                      <a:noFill/>
                    </a:lnT>
                    <a:lnB w="28575" cap="flat" cmpd="sng">
                      <a:solidFill>
                        <a:srgbClr val="000000"/>
                      </a:solidFill>
                      <a:prstDash val="solid"/>
                      <a:headEnd type="none" w="med" len="med"/>
                      <a:tailEnd type="none" w="med" len="med"/>
                    </a:lnB>
                  </a:tcPr>
                </a:tc>
                <a:tc hMerge="1">
                  <a:txBody>
                    <a:bodyPr/>
                    <a:lstStyle/>
                    <a:p>
                      <a:endParaRPr lang="en-US"/>
                    </a:p>
                  </a:txBody>
                  <a:tcPr>
                    <a:lnT cap="flat">
                      <a:noFill/>
                    </a:lnT>
                    <a:lnB w="28575" cap="flat" cmpd="sng">
                      <a:solidFill>
                        <a:srgbClr val="000000"/>
                      </a:solidFill>
                      <a:prstDash val="solid"/>
                      <a:headEnd type="none" w="med" len="med"/>
                      <a:tailEnd type="none" w="med" len="med"/>
                    </a:lnB>
                  </a:tcPr>
                </a:tc>
                <a:tc hMerge="1">
                  <a:txBody>
                    <a:bodyPr/>
                    <a:lstStyle/>
                    <a:p>
                      <a:endParaRPr lang="en-US"/>
                    </a:p>
                  </a:txBody>
                  <a:tcPr>
                    <a:lnT cap="flat">
                      <a:noFill/>
                    </a:lnT>
                    <a:lnB w="28575" cap="flat" cmpd="sng">
                      <a:solidFill>
                        <a:srgbClr val="000000"/>
                      </a:solidFill>
                      <a:prstDash val="solid"/>
                      <a:headEnd type="none" w="med" len="med"/>
                      <a:tailEnd type="none" w="med" len="med"/>
                    </a:lnB>
                  </a:tcPr>
                </a:tc>
                <a:tc hMerge="1">
                  <a:txBody>
                    <a:bodyPr/>
                    <a:lstStyle/>
                    <a:p>
                      <a:endParaRPr lang="en-US"/>
                    </a:p>
                  </a:txBody>
                  <a:tcPr>
                    <a:lnT cap="flat">
                      <a:noFill/>
                    </a:lnT>
                    <a:lnB w="28575" cap="flat" cmpd="sng">
                      <a:solidFill>
                        <a:srgbClr val="000000"/>
                      </a:solidFill>
                      <a:prstDash val="solid"/>
                      <a:headEnd type="none" w="med" len="med"/>
                      <a:tailEnd type="none" w="med" len="med"/>
                    </a:lnB>
                  </a:tcPr>
                </a:tc>
                <a:tc hMerge="1">
                  <a:txBody>
                    <a:bodyPr/>
                    <a:lstStyle/>
                    <a:p>
                      <a:endParaRPr lang="en-US"/>
                    </a:p>
                  </a:txBody>
                  <a:tcPr>
                    <a:lnT cap="flat">
                      <a:noFill/>
                    </a:lnT>
                    <a:lnB w="28575" cap="flat" cmpd="sng">
                      <a:solidFill>
                        <a:srgbClr val="000000"/>
                      </a:solidFill>
                      <a:prstDash val="solid"/>
                      <a:headEnd type="none" w="med" len="med"/>
                      <a:tailEnd type="none" w="med" len="med"/>
                    </a:lnB>
                  </a:tcPr>
                </a:tc>
                <a:tc hMerge="1">
                  <a:txBody>
                    <a:bodyPr/>
                    <a:lstStyle/>
                    <a:p>
                      <a:endParaRPr lang="en-US"/>
                    </a:p>
                  </a:txBody>
                  <a:tcPr>
                    <a:lnR cap="flat">
                      <a:noFill/>
                    </a:lnR>
                    <a:lnT cap="flat">
                      <a:noFill/>
                    </a:lnT>
                    <a:lnB w="28575"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52404">
                <a:tc gridSpan="3">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Model</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nchor="b">
                    <a:lnL w="28575"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tcPr>
                </a:tc>
                <a:tc hMerge="1">
                  <a:txBody>
                    <a:bodyPr/>
                    <a:lstStyle/>
                    <a:p>
                      <a:endParaRPr lang="en-US"/>
                    </a:p>
                  </a:txBody>
                  <a:tcPr>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itchFamily="18" charset="0"/>
                          <a:cs typeface="Times New Roman" pitchFamily="18" charset="0"/>
                        </a:rPr>
                        <a:t>Estimate</a:t>
                      </a:r>
                      <a:endParaRPr lang="en-US" sz="1800">
                        <a:solidFill>
                          <a:srgbClr val="000000"/>
                        </a:solidFill>
                        <a:latin typeface="Times New Roman" pitchFamily="18" charset="0"/>
                        <a:ea typeface="Arial" panose="020B0604020202020204" pitchFamily="34" charset="0"/>
                        <a:cs typeface="Times New Roman" pitchFamily="18" charset="0"/>
                      </a:endParaRPr>
                    </a:p>
                  </a:txBody>
                  <a:tcPr marL="0" marR="0" marT="0" marB="0" anchor="b">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itchFamily="18" charset="0"/>
                          <a:cs typeface="Times New Roman" pitchFamily="18" charset="0"/>
                        </a:rPr>
                        <a:t>SE</a:t>
                      </a:r>
                      <a:endParaRPr lang="en-US" sz="1800">
                        <a:solidFill>
                          <a:srgbClr val="000000"/>
                        </a:solidFill>
                        <a:latin typeface="Times New Roman" pitchFamily="18" charset="0"/>
                        <a:ea typeface="Arial" panose="020B0604020202020204" pitchFamily="34" charset="0"/>
                        <a:cs typeface="Times New Roman"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t</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Sig.</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nchor="b">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1"/>
                  </a:ext>
                </a:extLst>
              </a:tr>
              <a:tr h="528606">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ln_road_freight-Model_1</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lnL w="28575" cap="flat" cmpd="sng">
                      <a:solidFill>
                        <a:srgbClr val="000000"/>
                      </a:solidFill>
                      <a:prstDash val="solid"/>
                      <a:headEnd type="none" w="med" len="med"/>
                      <a:tailEnd type="none" w="med" len="med"/>
                    </a:lnL>
                    <a:lnR>
                      <a:noFill/>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No Transformation</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lnL>
                      <a:noFill/>
                    </a:lnL>
                    <a:lnR>
                      <a:noFill/>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Alpha (Level and Trend)</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lnL>
                      <a:noFill/>
                    </a:lnL>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.984</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nchor="ctr">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.098</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10.030</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itchFamily="18" charset="0"/>
                          <a:cs typeface="Times New Roman" pitchFamily="18" charset="0"/>
                        </a:rPr>
                        <a:t>.000</a:t>
                      </a:r>
                      <a:endParaRPr lang="en-US" sz="1800" dirty="0">
                        <a:solidFill>
                          <a:srgbClr val="000000"/>
                        </a:solidFill>
                        <a:latin typeface="Times New Roman" pitchFamily="18" charset="0"/>
                        <a:ea typeface="Arial" panose="020B0604020202020204" pitchFamily="34" charset="0"/>
                        <a:cs typeface="Times New Roman" pitchFamily="18" charset="0"/>
                      </a:endParaRPr>
                    </a:p>
                  </a:txBody>
                  <a:tcPr marL="0" marR="0" marT="0" marB="0" anchor="ct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2"/>
                  </a:ext>
                </a:extLst>
              </a:tr>
            </a:tbl>
          </a:graphicData>
        </a:graphic>
      </p:graphicFrame>
      <p:sp>
        <p:nvSpPr>
          <p:cNvPr id="7" name="Text Box 6">
            <a:extLst>
              <a:ext uri="{FF2B5EF4-FFF2-40B4-BE49-F238E27FC236}">
                <a16:creationId xmlns:a16="http://schemas.microsoft.com/office/drawing/2014/main" id="{7C65660C-0C25-6DE9-1733-EBE8D31F0CFA}"/>
              </a:ext>
            </a:extLst>
          </p:cNvPr>
          <p:cNvSpPr txBox="1"/>
          <p:nvPr/>
        </p:nvSpPr>
        <p:spPr>
          <a:xfrm>
            <a:off x="749672" y="5501983"/>
            <a:ext cx="9537157" cy="923330"/>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u="sng" dirty="0">
                <a:latin typeface="Times New Roman" panose="02020603050405020304" pitchFamily="18" charset="0"/>
                <a:cs typeface="Calibri" panose="020F0502020204030204" pitchFamily="34" charset="0"/>
              </a:rPr>
              <a:t>Conclusion:</a:t>
            </a:r>
          </a:p>
          <a:p>
            <a:r>
              <a:rPr lang="en-US" sz="2000" dirty="0">
                <a:latin typeface="Times New Roman" panose="02020603050405020304" pitchFamily="18" charset="0"/>
                <a:cs typeface="等线" charset="0"/>
              </a:rPr>
              <a:t>     Here </a:t>
            </a:r>
            <a:r>
              <a:rPr lang="en-US" sz="2000" b="1" dirty="0">
                <a:latin typeface="Times New Roman" panose="02020603050405020304" pitchFamily="18" charset="0"/>
                <a:cs typeface="等线" charset="0"/>
              </a:rPr>
              <a:t>P-value &lt; 0.05 </a:t>
            </a:r>
            <a:r>
              <a:rPr lang="en-US" sz="2000" dirty="0">
                <a:latin typeface="Times New Roman" panose="02020603050405020304" pitchFamily="18" charset="0"/>
                <a:cs typeface="等线" charset="0"/>
              </a:rPr>
              <a:t>, so we do reject H</a:t>
            </a:r>
            <a:r>
              <a:rPr lang="en-US" sz="2000" baseline="-25000" dirty="0">
                <a:latin typeface="Times New Roman" panose="02020603050405020304" pitchFamily="18" charset="0"/>
                <a:cs typeface="等线" charset="0"/>
              </a:rPr>
              <a:t>0</a:t>
            </a:r>
            <a:r>
              <a:rPr lang="en-US" sz="2000" dirty="0">
                <a:latin typeface="Times New Roman" panose="02020603050405020304" pitchFamily="18" charset="0"/>
                <a:cs typeface="等线" charset="0"/>
              </a:rPr>
              <a:t> at 5% level of significance .so we can say that the</a:t>
            </a:r>
            <a:r>
              <a:rPr lang="en-US" sz="2000" b="1" dirty="0">
                <a:latin typeface="Times New Roman" panose="02020603050405020304" pitchFamily="18" charset="0"/>
                <a:cs typeface="等线" charset="0"/>
              </a:rPr>
              <a:t> Co-efficient is significant</a:t>
            </a:r>
            <a:r>
              <a:rPr lang="en-US" sz="2400" b="1" dirty="0">
                <a:latin typeface="Times New Roman" panose="02020603050405020304" pitchFamily="18" charset="0"/>
                <a:cs typeface="等线" charset="0"/>
              </a:rPr>
              <a:t>.</a:t>
            </a:r>
          </a:p>
        </p:txBody>
      </p:sp>
      <p:sp>
        <p:nvSpPr>
          <p:cNvPr id="13" name="Rectangle: Rounded Corners 12">
            <a:extLst>
              <a:ext uri="{FF2B5EF4-FFF2-40B4-BE49-F238E27FC236}">
                <a16:creationId xmlns:a16="http://schemas.microsoft.com/office/drawing/2014/main" id="{5B39B592-F288-CCC9-6691-0CD9BD753A81}"/>
              </a:ext>
            </a:extLst>
          </p:cNvPr>
          <p:cNvSpPr/>
          <p:nvPr/>
        </p:nvSpPr>
        <p:spPr>
          <a:xfrm>
            <a:off x="-9833" y="6418961"/>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E2DABC4D-478D-7E29-6963-53C8E84DC34A}"/>
              </a:ext>
            </a:extLst>
          </p:cNvPr>
          <p:cNvSpPr txBox="1"/>
          <p:nvPr/>
        </p:nvSpPr>
        <p:spPr>
          <a:xfrm>
            <a:off x="58992" y="6387158"/>
            <a:ext cx="511278" cy="461665"/>
          </a:xfrm>
          <a:prstGeom prst="rect">
            <a:avLst/>
          </a:prstGeom>
          <a:noFill/>
        </p:spPr>
        <p:txBody>
          <a:bodyPr wrap="square" rtlCol="0">
            <a:spAutoFit/>
          </a:bodyPr>
          <a:lstStyle/>
          <a:p>
            <a:r>
              <a:rPr lang="en-IN" sz="2400" b="1" dirty="0"/>
              <a:t>26</a:t>
            </a:r>
          </a:p>
        </p:txBody>
      </p:sp>
    </p:spTree>
    <p:extLst>
      <p:ext uri="{BB962C8B-B14F-4D97-AF65-F5344CB8AC3E}">
        <p14:creationId xmlns:p14="http://schemas.microsoft.com/office/powerpoint/2010/main" val="16244542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285135" y="168866"/>
            <a:ext cx="11621730" cy="64807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Box 106"/>
          <p:cNvSpPr txBox="1"/>
          <p:nvPr/>
        </p:nvSpPr>
        <p:spPr>
          <a:xfrm>
            <a:off x="778300" y="766108"/>
            <a:ext cx="4824535" cy="2400657"/>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27965" indent="-227965"/>
            <a:r>
              <a:rPr lang="en-US" sz="2000" b="1" u="sng" dirty="0">
                <a:effectLst/>
                <a:uFill>
                  <a:solidFill>
                    <a:srgbClr val="000000"/>
                  </a:solidFill>
                </a:uFill>
                <a:latin typeface="Times New Roman" panose="02020603050405020304" pitchFamily="18" charset="0"/>
                <a:ea typeface="Times New Roman" panose="02020603050405020304" pitchFamily="18" charset="0"/>
              </a:rPr>
              <a:t>Diagnostic</a:t>
            </a:r>
            <a:r>
              <a:rPr lang="en-US" sz="2000" b="1" u="sng" spc="120" dirty="0">
                <a:effectLst/>
                <a:uFill>
                  <a:solidFill>
                    <a:srgbClr val="000000"/>
                  </a:solidFill>
                </a:uFill>
                <a:latin typeface="Times New Roman" panose="02020603050405020304" pitchFamily="18" charset="0"/>
                <a:ea typeface="Times New Roman" panose="02020603050405020304" pitchFamily="18" charset="0"/>
              </a:rPr>
              <a:t> </a:t>
            </a:r>
            <a:r>
              <a:rPr lang="en-US" sz="2000" b="1" u="sng" dirty="0">
                <a:effectLst/>
                <a:uFill>
                  <a:solidFill>
                    <a:srgbClr val="000000"/>
                  </a:solidFill>
                </a:uFill>
                <a:latin typeface="Times New Roman" panose="02020603050405020304" pitchFamily="18" charset="0"/>
                <a:ea typeface="Times New Roman" panose="02020603050405020304" pitchFamily="18" charset="0"/>
              </a:rPr>
              <a:t>Checking:</a:t>
            </a:r>
            <a:endParaRPr lang="en-US" sz="2000" b="1" u="sng" dirty="0">
              <a:latin typeface="Times New Roman" panose="02020603050405020304" pitchFamily="18" charset="0"/>
              <a:cs typeface="Calibri" panose="020F0502020204030204" pitchFamily="34" charset="0"/>
            </a:endParaRPr>
          </a:p>
          <a:p>
            <a:pPr marL="227965" indent="-227965"/>
            <a:endParaRPr lang="en-US" sz="2000" b="1" dirty="0">
              <a:latin typeface="Times New Roman" panose="02020603050405020304" pitchFamily="18" charset="0"/>
              <a:cs typeface="Calibri" panose="020F0502020204030204" pitchFamily="34" charset="0"/>
            </a:endParaRPr>
          </a:p>
          <a:p>
            <a:pPr marL="227965" indent="-227965"/>
            <a:r>
              <a:rPr lang="en-US" sz="2000" b="1" dirty="0">
                <a:latin typeface="Times New Roman" panose="02020603050405020304" pitchFamily="18" charset="0"/>
                <a:cs typeface="Calibri" panose="020F0502020204030204" pitchFamily="34" charset="0"/>
              </a:rPr>
              <a:t>	</a:t>
            </a:r>
            <a:r>
              <a:rPr lang="en-US" sz="2000" b="1" dirty="0" err="1">
                <a:latin typeface="Times New Roman" panose="02020603050405020304" pitchFamily="18" charset="0"/>
                <a:cs typeface="Calibri" panose="020F0502020204030204" pitchFamily="34" charset="0"/>
              </a:rPr>
              <a:t>Ljung</a:t>
            </a:r>
            <a:r>
              <a:rPr lang="en-US" sz="2000" b="1" dirty="0">
                <a:latin typeface="Times New Roman" panose="02020603050405020304" pitchFamily="18" charset="0"/>
                <a:cs typeface="Calibri" panose="020F0502020204030204" pitchFamily="34" charset="0"/>
              </a:rPr>
              <a:t>-Box test :</a:t>
            </a:r>
          </a:p>
          <a:p>
            <a:pPr marL="227965" indent="-227965"/>
            <a:endParaRPr lang="en-US" sz="1800" b="1" dirty="0">
              <a:solidFill>
                <a:srgbClr val="262626"/>
              </a:solidFill>
              <a:latin typeface="Times New Roman" panose="02020603050405020304" pitchFamily="18" charset="0"/>
              <a:cs typeface="等线 Light" charset="0"/>
            </a:endParaRPr>
          </a:p>
          <a:p>
            <a:pPr marL="227965" indent="-227965"/>
            <a:r>
              <a:rPr lang="en-US" sz="1800" b="1" dirty="0">
                <a:solidFill>
                  <a:srgbClr val="262626"/>
                </a:solidFill>
                <a:latin typeface="Times New Roman" panose="02020603050405020304" pitchFamily="18" charset="0"/>
                <a:cs typeface="等线 Light" charset="0"/>
              </a:rPr>
              <a:t>	Hypothesis:</a:t>
            </a:r>
            <a:endParaRPr lang="en-US" sz="1800" dirty="0">
              <a:latin typeface="Calibri" panose="020F0502020204030204" pitchFamily="34" charset="0"/>
              <a:cs typeface="Shruti" panose="020B0502040204020203" pitchFamily="34" charset="0"/>
            </a:endParaRPr>
          </a:p>
          <a:p>
            <a:pPr marL="227965" indent="-227965"/>
            <a:r>
              <a:rPr lang="en-US" sz="1800" dirty="0">
                <a:latin typeface="Times New Roman" panose="02020603050405020304" pitchFamily="18" charset="0"/>
              </a:rPr>
              <a:t>                        </a:t>
            </a:r>
          </a:p>
          <a:p>
            <a:pPr marL="227965" indent="-227965"/>
            <a:r>
              <a:rPr lang="en-US" sz="1800" dirty="0">
                <a:latin typeface="Times New Roman" panose="02020603050405020304" pitchFamily="18" charset="0"/>
              </a:rPr>
              <a:t>	H</a:t>
            </a:r>
            <a:r>
              <a:rPr lang="en-US" sz="1800" baseline="-25000" dirty="0">
                <a:latin typeface="Times New Roman" panose="02020603050405020304" pitchFamily="18" charset="0"/>
              </a:rPr>
              <a:t>0</a:t>
            </a:r>
            <a:r>
              <a:rPr lang="en-US" sz="1800" dirty="0">
                <a:latin typeface="Times New Roman" panose="02020603050405020304" pitchFamily="18" charset="0"/>
              </a:rPr>
              <a:t>: The residuals are random.</a:t>
            </a:r>
          </a:p>
          <a:p>
            <a:pPr marL="227965" indent="-227965"/>
            <a:r>
              <a:rPr lang="en-US" sz="1800" dirty="0">
                <a:latin typeface="Times New Roman" panose="02020603050405020304" pitchFamily="18" charset="0"/>
              </a:rPr>
              <a:t>	H</a:t>
            </a:r>
            <a:r>
              <a:rPr lang="en-US" sz="1800" baseline="-25000" dirty="0">
                <a:latin typeface="Times New Roman" panose="02020603050405020304" pitchFamily="18" charset="0"/>
              </a:rPr>
              <a:t>1</a:t>
            </a:r>
            <a:r>
              <a:rPr lang="en-US" sz="1800" dirty="0">
                <a:latin typeface="Times New Roman" panose="02020603050405020304" pitchFamily="18" charset="0"/>
              </a:rPr>
              <a:t>: The residuals are not random.</a:t>
            </a:r>
          </a:p>
        </p:txBody>
      </p:sp>
      <p:pic>
        <p:nvPicPr>
          <p:cNvPr id="5" name="Picture 4"/>
          <p:cNvPicPr>
            <a:picLocks noChangeAspect="1" noChangeArrowheads="1"/>
          </p:cNvPicPr>
          <p:nvPr/>
        </p:nvPicPr>
        <p:blipFill>
          <a:blip r:embed="rId3"/>
          <a:srcRect/>
          <a:stretch>
            <a:fillRect/>
          </a:stretch>
        </p:blipFill>
        <p:spPr>
          <a:xfrm>
            <a:off x="928173" y="3465885"/>
            <a:ext cx="3437537" cy="1008112"/>
          </a:xfrm>
          <a:prstGeom prst="rect">
            <a:avLst/>
          </a:prstGeom>
          <a:noFill/>
          <a:ln>
            <a:noFill/>
          </a:ln>
        </p:spPr>
      </p:pic>
      <p:sp>
        <p:nvSpPr>
          <p:cNvPr id="6" name="Text Box 2"/>
          <p:cNvSpPr txBox="1"/>
          <p:nvPr/>
        </p:nvSpPr>
        <p:spPr>
          <a:xfrm>
            <a:off x="778300" y="4725144"/>
            <a:ext cx="6912767" cy="1944216"/>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Calibri" panose="020F0502020204030204" pitchFamily="34" charset="0"/>
              </a:rPr>
              <a:t>Conclusion</a:t>
            </a:r>
          </a:p>
          <a:p>
            <a:r>
              <a:rPr lang="en-US" sz="2000" b="1" dirty="0">
                <a:latin typeface="Times New Roman" panose="02020603050405020304" pitchFamily="18" charset="0"/>
                <a:cs typeface="Calibri" panose="020F0502020204030204" pitchFamily="34" charset="0"/>
              </a:rPr>
              <a:t>             </a:t>
            </a:r>
            <a:r>
              <a:rPr lang="en-US" sz="2000" dirty="0">
                <a:latin typeface="Times New Roman" panose="02020603050405020304" pitchFamily="18" charset="0"/>
                <a:cs typeface="Calibri" panose="020F0502020204030204" pitchFamily="34" charset="0"/>
              </a:rPr>
              <a:t>Here the </a:t>
            </a:r>
            <a:r>
              <a:rPr lang="en-US" sz="2000" b="1" dirty="0">
                <a:latin typeface="Times New Roman" panose="02020603050405020304" pitchFamily="18" charset="0"/>
                <a:cs typeface="Calibri" panose="020F0502020204030204" pitchFamily="34" charset="0"/>
              </a:rPr>
              <a:t>p value &gt; 0.05</a:t>
            </a:r>
            <a:r>
              <a:rPr lang="en-US" sz="2000" dirty="0">
                <a:latin typeface="Times New Roman" panose="02020603050405020304" pitchFamily="18" charset="0"/>
                <a:cs typeface="Calibri" panose="020F0502020204030204" pitchFamily="34" charset="0"/>
              </a:rPr>
              <a:t> so do not reject H</a:t>
            </a:r>
            <a:r>
              <a:rPr lang="en-US" sz="2000" baseline="-25000" dirty="0">
                <a:latin typeface="Times New Roman" panose="02020603050405020304" pitchFamily="18" charset="0"/>
                <a:cs typeface="Calibri" panose="020F0502020204030204" pitchFamily="34" charset="0"/>
              </a:rPr>
              <a:t>0</a:t>
            </a:r>
            <a:r>
              <a:rPr lang="en-US" sz="2000" dirty="0">
                <a:latin typeface="Times New Roman" panose="02020603050405020304" pitchFamily="18" charset="0"/>
                <a:cs typeface="Calibri" panose="020F0502020204030204" pitchFamily="34" charset="0"/>
              </a:rPr>
              <a:t> at 5% level of significance, hence we can say that the </a:t>
            </a:r>
            <a:r>
              <a:rPr lang="en-US" sz="2000" b="1" dirty="0">
                <a:latin typeface="Times New Roman" panose="02020603050405020304" pitchFamily="18" charset="0"/>
                <a:cs typeface="Calibri" panose="020F0502020204030204" pitchFamily="34" charset="0"/>
              </a:rPr>
              <a:t>residual are  random</a:t>
            </a:r>
            <a:r>
              <a:rPr lang="en-US" sz="2000" dirty="0">
                <a:latin typeface="Times New Roman" panose="02020603050405020304" pitchFamily="18" charset="0"/>
                <a:cs typeface="Calibri" panose="020F0502020204030204" pitchFamily="34" charset="0"/>
              </a:rPr>
              <a:t>.</a:t>
            </a:r>
            <a:endParaRPr lang="en-US" sz="2000" dirty="0">
              <a:latin typeface="Calibri" panose="020F0502020204030204" pitchFamily="34" charset="0"/>
              <a:cs typeface="Shruti" panose="020B0502040204020203" pitchFamily="34" charset="0"/>
            </a:endParaRPr>
          </a:p>
          <a:p>
            <a:r>
              <a:rPr lang="en-US" sz="2000" dirty="0">
                <a:latin typeface="Calibri" panose="020F0502020204030204" pitchFamily="34" charset="0"/>
                <a:cs typeface="Shruti" panose="020B0502040204020203" pitchFamily="34" charset="0"/>
              </a:rPr>
              <a:t> </a:t>
            </a:r>
          </a:p>
        </p:txBody>
      </p:sp>
      <p:graphicFrame>
        <p:nvGraphicFramePr>
          <p:cNvPr id="7" name="Chart 6"/>
          <p:cNvGraphicFramePr/>
          <p:nvPr>
            <p:extLst>
              <p:ext uri="{D42A27DB-BD31-4B8C-83A1-F6EECF244321}">
                <p14:modId xmlns:p14="http://schemas.microsoft.com/office/powerpoint/2010/main" val="3458002999"/>
              </p:ext>
            </p:extLst>
          </p:nvPr>
        </p:nvGraphicFramePr>
        <p:xfrm>
          <a:off x="5515897" y="606996"/>
          <a:ext cx="6007509" cy="4118148"/>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Rounded Corners 7">
            <a:extLst>
              <a:ext uri="{FF2B5EF4-FFF2-40B4-BE49-F238E27FC236}">
                <a16:creationId xmlns:a16="http://schemas.microsoft.com/office/drawing/2014/main" id="{E3B5FBCB-59AF-6865-54CB-E844CCB213CB}"/>
              </a:ext>
            </a:extLst>
          </p:cNvPr>
          <p:cNvSpPr/>
          <p:nvPr/>
        </p:nvSpPr>
        <p:spPr>
          <a:xfrm>
            <a:off x="29496" y="6373458"/>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44E07855-E152-A363-9DD5-619230142A71}"/>
              </a:ext>
            </a:extLst>
          </p:cNvPr>
          <p:cNvSpPr txBox="1"/>
          <p:nvPr/>
        </p:nvSpPr>
        <p:spPr>
          <a:xfrm>
            <a:off x="98321" y="6360437"/>
            <a:ext cx="511278" cy="461665"/>
          </a:xfrm>
          <a:prstGeom prst="rect">
            <a:avLst/>
          </a:prstGeom>
          <a:noFill/>
        </p:spPr>
        <p:txBody>
          <a:bodyPr wrap="square" rtlCol="0">
            <a:spAutoFit/>
          </a:bodyPr>
          <a:lstStyle/>
          <a:p>
            <a:r>
              <a:rPr lang="en-IN" sz="2400" b="1" dirty="0"/>
              <a:t>27</a:t>
            </a:r>
          </a:p>
        </p:txBody>
      </p:sp>
      <p:cxnSp>
        <p:nvCxnSpPr>
          <p:cNvPr id="10" name="Straight Connector 9">
            <a:extLst>
              <a:ext uri="{FF2B5EF4-FFF2-40B4-BE49-F238E27FC236}">
                <a16:creationId xmlns:a16="http://schemas.microsoft.com/office/drawing/2014/main" id="{7D692CCA-0151-3BF9-391D-808ADC48DCA6}"/>
              </a:ext>
            </a:extLst>
          </p:cNvPr>
          <p:cNvCxnSpPr>
            <a:cxnSpLocks/>
          </p:cNvCxnSpPr>
          <p:nvPr/>
        </p:nvCxnSpPr>
        <p:spPr>
          <a:xfrm>
            <a:off x="6027174" y="3177375"/>
            <a:ext cx="5329084"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8541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ounded Rectangle 3"/>
          <p:cNvSpPr/>
          <p:nvPr/>
        </p:nvSpPr>
        <p:spPr>
          <a:xfrm>
            <a:off x="363794" y="324036"/>
            <a:ext cx="11513574" cy="6264696"/>
          </a:xfrm>
          <a:prstGeom prst="roundRect">
            <a:avLst>
              <a:gd name="adj" fmla="val 5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3787698" y="518036"/>
            <a:ext cx="4616604" cy="390684"/>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800" b="1" u="sng" kern="100" dirty="0">
                <a:latin typeface="Times New Roman" panose="02020603050405020304" pitchFamily="18" charset="0"/>
                <a:ea typeface="Calibri" panose="020F0502020204030204" pitchFamily="34" charset="0"/>
                <a:cs typeface="Shruti" panose="020B0502040204020203" pitchFamily="34" charset="0"/>
              </a:rPr>
              <a:t>Forecasting Of Freight By Road</a:t>
            </a:r>
            <a:endParaRPr lang="en-IN" sz="1000" kern="100" dirty="0">
              <a:latin typeface="Calibri" panose="020F0502020204030204" pitchFamily="34" charset="0"/>
              <a:ea typeface="Calibri" panose="020F0502020204030204" pitchFamily="34" charset="0"/>
              <a:cs typeface="Shruti" panose="020B0502040204020203"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62598523"/>
              </p:ext>
            </p:extLst>
          </p:nvPr>
        </p:nvGraphicFramePr>
        <p:xfrm>
          <a:off x="821504" y="1225802"/>
          <a:ext cx="4616603" cy="4255174"/>
        </p:xfrm>
        <a:graphic>
          <a:graphicData uri="http://schemas.openxmlformats.org/drawingml/2006/table">
            <a:tbl>
              <a:tblPr firstRow="1" firstCol="1" bandRow="1">
                <a:tableStyleId>{2D5ABB26-0587-4C30-8999-92F81FD0307C}</a:tableStyleId>
              </a:tblPr>
              <a:tblGrid>
                <a:gridCol w="565527">
                  <a:extLst>
                    <a:ext uri="{9D8B030D-6E8A-4147-A177-3AD203B41FA5}">
                      <a16:colId xmlns:a16="http://schemas.microsoft.com/office/drawing/2014/main" val="20000"/>
                    </a:ext>
                  </a:extLst>
                </a:gridCol>
                <a:gridCol w="646316">
                  <a:extLst>
                    <a:ext uri="{9D8B030D-6E8A-4147-A177-3AD203B41FA5}">
                      <a16:colId xmlns:a16="http://schemas.microsoft.com/office/drawing/2014/main" val="20001"/>
                    </a:ext>
                  </a:extLst>
                </a:gridCol>
                <a:gridCol w="807895">
                  <a:extLst>
                    <a:ext uri="{9D8B030D-6E8A-4147-A177-3AD203B41FA5}">
                      <a16:colId xmlns:a16="http://schemas.microsoft.com/office/drawing/2014/main" val="20002"/>
                    </a:ext>
                  </a:extLst>
                </a:gridCol>
                <a:gridCol w="511948">
                  <a:extLst>
                    <a:ext uri="{9D8B030D-6E8A-4147-A177-3AD203B41FA5}">
                      <a16:colId xmlns:a16="http://schemas.microsoft.com/office/drawing/2014/main" val="20003"/>
                    </a:ext>
                  </a:extLst>
                </a:gridCol>
                <a:gridCol w="987285">
                  <a:extLst>
                    <a:ext uri="{9D8B030D-6E8A-4147-A177-3AD203B41FA5}">
                      <a16:colId xmlns:a16="http://schemas.microsoft.com/office/drawing/2014/main" val="20004"/>
                    </a:ext>
                  </a:extLst>
                </a:gridCol>
                <a:gridCol w="501645">
                  <a:extLst>
                    <a:ext uri="{9D8B030D-6E8A-4147-A177-3AD203B41FA5}">
                      <a16:colId xmlns:a16="http://schemas.microsoft.com/office/drawing/2014/main" val="20005"/>
                    </a:ext>
                  </a:extLst>
                </a:gridCol>
                <a:gridCol w="595987">
                  <a:extLst>
                    <a:ext uri="{9D8B030D-6E8A-4147-A177-3AD203B41FA5}">
                      <a16:colId xmlns:a16="http://schemas.microsoft.com/office/drawing/2014/main" val="20006"/>
                    </a:ext>
                  </a:extLst>
                </a:gridCol>
              </a:tblGrid>
              <a:tr h="40805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Year</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err="1">
                          <a:effectLst/>
                          <a:latin typeface="Times New Roman" pitchFamily="18" charset="0"/>
                          <a:cs typeface="Times New Roman" pitchFamily="18" charset="0"/>
                        </a:rPr>
                        <a:t>ln</a:t>
                      </a:r>
                      <a:r>
                        <a:rPr lang="en-IN" sz="1200" kern="0" dirty="0">
                          <a:effectLst/>
                          <a:latin typeface="Times New Roman" pitchFamily="18" charset="0"/>
                          <a:cs typeface="Times New Roman" pitchFamily="18" charset="0"/>
                        </a:rPr>
                        <a:t>(Y)</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Y</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LCL (ln(Y)</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LCL(Y)</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UCL (ln(Y)</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UCL(Y)</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2020</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14.97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3172403.31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14.93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3053072.251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15.01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3306562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15.05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3436623.48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14.97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3157990.738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15.14</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3766016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2022</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15.14</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3760265.03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14.99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3233004.236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15.28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4333771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2023</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15.22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4073446.48</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15.00</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3280693.689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15.43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5031364</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2024</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4412711.89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15.01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3303140.999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15.59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5887129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15.38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4780233.73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15.01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3302238.522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15.75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6937476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15.46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5178365.38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15.00</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3279842.7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15.92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8228793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15.55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5666034.23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14.99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3237834.419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16.10</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9820051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15.63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6137941.6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14.97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3178134.472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16.28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11786241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15.71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6649152.76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14.95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3102696.843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16.47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14222878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2949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2030</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15.79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7202941.2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14.92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3013491.069</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16.66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17251868</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066" marR="2306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pic>
        <p:nvPicPr>
          <p:cNvPr id="7" name="Picture 6"/>
          <p:cNvPicPr>
            <a:picLocks noChangeAspect="1"/>
          </p:cNvPicPr>
          <p:nvPr/>
        </p:nvPicPr>
        <p:blipFill>
          <a:blip r:embed="rId3"/>
          <a:srcRect/>
          <a:stretch>
            <a:fillRect/>
          </a:stretch>
        </p:blipFill>
        <p:spPr bwMode="auto">
          <a:xfrm>
            <a:off x="5655862" y="1225802"/>
            <a:ext cx="6172344" cy="5017682"/>
          </a:xfrm>
          <a:prstGeom prst="rect">
            <a:avLst/>
          </a:prstGeom>
          <a:noFill/>
        </p:spPr>
      </p:pic>
      <p:sp>
        <p:nvSpPr>
          <p:cNvPr id="3" name="Rectangle: Rounded Corners 2">
            <a:extLst>
              <a:ext uri="{FF2B5EF4-FFF2-40B4-BE49-F238E27FC236}">
                <a16:creationId xmlns:a16="http://schemas.microsoft.com/office/drawing/2014/main" id="{3528CB83-D63F-886F-6E2B-8BC5230F379F}"/>
              </a:ext>
            </a:extLst>
          </p:cNvPr>
          <p:cNvSpPr/>
          <p:nvPr/>
        </p:nvSpPr>
        <p:spPr>
          <a:xfrm>
            <a:off x="39329" y="639908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0B78D512-3A2F-D746-C294-99AC94851142}"/>
              </a:ext>
            </a:extLst>
          </p:cNvPr>
          <p:cNvSpPr txBox="1"/>
          <p:nvPr/>
        </p:nvSpPr>
        <p:spPr>
          <a:xfrm>
            <a:off x="108155" y="6383939"/>
            <a:ext cx="511278" cy="461665"/>
          </a:xfrm>
          <a:prstGeom prst="rect">
            <a:avLst/>
          </a:prstGeom>
          <a:noFill/>
        </p:spPr>
        <p:txBody>
          <a:bodyPr wrap="square" rtlCol="0">
            <a:spAutoFit/>
          </a:bodyPr>
          <a:lstStyle/>
          <a:p>
            <a:r>
              <a:rPr lang="en-IN" sz="2400" b="1" dirty="0"/>
              <a:t>28</a:t>
            </a:r>
          </a:p>
        </p:txBody>
      </p:sp>
    </p:spTree>
    <p:extLst>
      <p:ext uri="{BB962C8B-B14F-4D97-AF65-F5344CB8AC3E}">
        <p14:creationId xmlns:p14="http://schemas.microsoft.com/office/powerpoint/2010/main" val="17840590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ounded Rectangle 3"/>
          <p:cNvSpPr/>
          <p:nvPr/>
        </p:nvSpPr>
        <p:spPr>
          <a:xfrm>
            <a:off x="290052" y="385916"/>
            <a:ext cx="11611896" cy="6086168"/>
          </a:xfrm>
          <a:prstGeom prst="round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3"/>
          <a:stretch>
            <a:fillRect/>
          </a:stretch>
        </p:blipFill>
        <p:spPr>
          <a:xfrm>
            <a:off x="1376515" y="914399"/>
            <a:ext cx="9468465" cy="4994787"/>
          </a:xfrm>
          <a:prstGeom prst="rect">
            <a:avLst/>
          </a:prstGeom>
        </p:spPr>
      </p:pic>
      <p:sp>
        <p:nvSpPr>
          <p:cNvPr id="3" name="Rectangle: Rounded Corners 2">
            <a:extLst>
              <a:ext uri="{FF2B5EF4-FFF2-40B4-BE49-F238E27FC236}">
                <a16:creationId xmlns:a16="http://schemas.microsoft.com/office/drawing/2014/main" id="{69E74352-E260-7791-543D-66D336BBF02D}"/>
              </a:ext>
            </a:extLst>
          </p:cNvPr>
          <p:cNvSpPr/>
          <p:nvPr/>
        </p:nvSpPr>
        <p:spPr>
          <a:xfrm>
            <a:off x="34413" y="6370001"/>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2DD90992-A031-DC08-9390-34B881E9E47E}"/>
              </a:ext>
            </a:extLst>
          </p:cNvPr>
          <p:cNvSpPr txBox="1"/>
          <p:nvPr/>
        </p:nvSpPr>
        <p:spPr>
          <a:xfrm>
            <a:off x="103238" y="6356980"/>
            <a:ext cx="511278" cy="461665"/>
          </a:xfrm>
          <a:prstGeom prst="rect">
            <a:avLst/>
          </a:prstGeom>
          <a:noFill/>
        </p:spPr>
        <p:txBody>
          <a:bodyPr wrap="square" rtlCol="0">
            <a:spAutoFit/>
          </a:bodyPr>
          <a:lstStyle/>
          <a:p>
            <a:r>
              <a:rPr lang="en-IN" sz="2400" b="1" dirty="0"/>
              <a:t>29</a:t>
            </a:r>
          </a:p>
        </p:txBody>
      </p:sp>
    </p:spTree>
    <p:extLst>
      <p:ext uri="{BB962C8B-B14F-4D97-AF65-F5344CB8AC3E}">
        <p14:creationId xmlns:p14="http://schemas.microsoft.com/office/powerpoint/2010/main" val="32026662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E8C28CC-9C19-59AC-1567-69877EE3B576}"/>
              </a:ext>
            </a:extLst>
          </p:cNvPr>
          <p:cNvSpPr/>
          <p:nvPr/>
        </p:nvSpPr>
        <p:spPr>
          <a:xfrm>
            <a:off x="349045" y="415412"/>
            <a:ext cx="11493910" cy="6027175"/>
          </a:xfrm>
          <a:prstGeom prst="roundRect">
            <a:avLst/>
          </a:prstGeom>
          <a:solidFill>
            <a:schemeClr val="lt1">
              <a:alpha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grpSp>
        <p:nvGrpSpPr>
          <p:cNvPr id="64" name="Group 63">
            <a:extLst>
              <a:ext uri="{FF2B5EF4-FFF2-40B4-BE49-F238E27FC236}">
                <a16:creationId xmlns:a16="http://schemas.microsoft.com/office/drawing/2014/main" id="{B88B1B0C-488C-783A-0336-2D1166462CCF}"/>
              </a:ext>
            </a:extLst>
          </p:cNvPr>
          <p:cNvGrpSpPr/>
          <p:nvPr/>
        </p:nvGrpSpPr>
        <p:grpSpPr>
          <a:xfrm>
            <a:off x="1426899" y="1489757"/>
            <a:ext cx="10347230" cy="4451737"/>
            <a:chOff x="1009028" y="1076953"/>
            <a:chExt cx="12197504" cy="4935162"/>
          </a:xfrm>
        </p:grpSpPr>
        <p:sp>
          <p:nvSpPr>
            <p:cNvPr id="65" name="Freeform 34">
              <a:extLst>
                <a:ext uri="{FF2B5EF4-FFF2-40B4-BE49-F238E27FC236}">
                  <a16:creationId xmlns:a16="http://schemas.microsoft.com/office/drawing/2014/main" id="{747A9A13-D7C2-5EA0-D26E-01EDD02BCFAD}"/>
                </a:ext>
              </a:extLst>
            </p:cNvPr>
            <p:cNvSpPr>
              <a:spLocks/>
            </p:cNvSpPr>
            <p:nvPr/>
          </p:nvSpPr>
          <p:spPr bwMode="auto">
            <a:xfrm>
              <a:off x="8606184" y="3201925"/>
              <a:ext cx="2055754" cy="1085576"/>
            </a:xfrm>
            <a:custGeom>
              <a:avLst/>
              <a:gdLst>
                <a:gd name="T0" fmla="*/ 584 w 1396"/>
                <a:gd name="T1" fmla="*/ 0 h 954"/>
                <a:gd name="T2" fmla="*/ 645 w 1396"/>
                <a:gd name="T3" fmla="*/ 75 h 954"/>
                <a:gd name="T4" fmla="*/ 709 w 1396"/>
                <a:gd name="T5" fmla="*/ 139 h 954"/>
                <a:gd name="T6" fmla="*/ 773 w 1396"/>
                <a:gd name="T7" fmla="*/ 199 h 954"/>
                <a:gd name="T8" fmla="*/ 842 w 1396"/>
                <a:gd name="T9" fmla="*/ 252 h 954"/>
                <a:gd name="T10" fmla="*/ 908 w 1396"/>
                <a:gd name="T11" fmla="*/ 299 h 954"/>
                <a:gd name="T12" fmla="*/ 977 w 1396"/>
                <a:gd name="T13" fmla="*/ 340 h 954"/>
                <a:gd name="T14" fmla="*/ 1041 w 1396"/>
                <a:gd name="T15" fmla="*/ 377 h 954"/>
                <a:gd name="T16" fmla="*/ 1104 w 1396"/>
                <a:gd name="T17" fmla="*/ 408 h 954"/>
                <a:gd name="T18" fmla="*/ 1164 w 1396"/>
                <a:gd name="T19" fmla="*/ 434 h 954"/>
                <a:gd name="T20" fmla="*/ 1219 w 1396"/>
                <a:gd name="T21" fmla="*/ 455 h 954"/>
                <a:gd name="T22" fmla="*/ 1268 w 1396"/>
                <a:gd name="T23" fmla="*/ 473 h 954"/>
                <a:gd name="T24" fmla="*/ 1311 w 1396"/>
                <a:gd name="T25" fmla="*/ 486 h 954"/>
                <a:gd name="T26" fmla="*/ 1346 w 1396"/>
                <a:gd name="T27" fmla="*/ 496 h 954"/>
                <a:gd name="T28" fmla="*/ 1373 w 1396"/>
                <a:gd name="T29" fmla="*/ 504 h 954"/>
                <a:gd name="T30" fmla="*/ 1389 w 1396"/>
                <a:gd name="T31" fmla="*/ 508 h 954"/>
                <a:gd name="T32" fmla="*/ 1396 w 1396"/>
                <a:gd name="T33" fmla="*/ 508 h 954"/>
                <a:gd name="T34" fmla="*/ 1316 w 1396"/>
                <a:gd name="T35" fmla="*/ 954 h 954"/>
                <a:gd name="T36" fmla="*/ 1305 w 1396"/>
                <a:gd name="T37" fmla="*/ 953 h 954"/>
                <a:gd name="T38" fmla="*/ 1281 w 1396"/>
                <a:gd name="T39" fmla="*/ 947 h 954"/>
                <a:gd name="T40" fmla="*/ 1246 w 1396"/>
                <a:gd name="T41" fmla="*/ 937 h 954"/>
                <a:gd name="T42" fmla="*/ 1201 w 1396"/>
                <a:gd name="T43" fmla="*/ 925 h 954"/>
                <a:gd name="T44" fmla="*/ 1146 w 1396"/>
                <a:gd name="T45" fmla="*/ 908 h 954"/>
                <a:gd name="T46" fmla="*/ 1084 w 1396"/>
                <a:gd name="T47" fmla="*/ 884 h 954"/>
                <a:gd name="T48" fmla="*/ 1016 w 1396"/>
                <a:gd name="T49" fmla="*/ 857 h 954"/>
                <a:gd name="T50" fmla="*/ 939 w 1396"/>
                <a:gd name="T51" fmla="*/ 822 h 954"/>
                <a:gd name="T52" fmla="*/ 855 w 1396"/>
                <a:gd name="T53" fmla="*/ 783 h 954"/>
                <a:gd name="T54" fmla="*/ 770 w 1396"/>
                <a:gd name="T55" fmla="*/ 734 h 954"/>
                <a:gd name="T56" fmla="*/ 678 w 1396"/>
                <a:gd name="T57" fmla="*/ 679 h 954"/>
                <a:gd name="T58" fmla="*/ 584 w 1396"/>
                <a:gd name="T59" fmla="*/ 615 h 954"/>
                <a:gd name="T60" fmla="*/ 486 w 1396"/>
                <a:gd name="T61" fmla="*/ 545 h 954"/>
                <a:gd name="T62" fmla="*/ 389 w 1396"/>
                <a:gd name="T63" fmla="*/ 463 h 954"/>
                <a:gd name="T64" fmla="*/ 291 w 1396"/>
                <a:gd name="T65" fmla="*/ 373 h 954"/>
                <a:gd name="T66" fmla="*/ 191 w 1396"/>
                <a:gd name="T67" fmla="*/ 272 h 954"/>
                <a:gd name="T68" fmla="*/ 96 w 1396"/>
                <a:gd name="T69" fmla="*/ 160 h 954"/>
                <a:gd name="T70" fmla="*/ 0 w 1396"/>
                <a:gd name="T71" fmla="*/ 38 h 954"/>
                <a:gd name="T72" fmla="*/ 221 w 1396"/>
                <a:gd name="T73" fmla="*/ 24 h 954"/>
                <a:gd name="T74" fmla="*/ 584 w 1396"/>
                <a:gd name="T75"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6" h="954">
                  <a:moveTo>
                    <a:pt x="584" y="0"/>
                  </a:moveTo>
                  <a:lnTo>
                    <a:pt x="645" y="75"/>
                  </a:lnTo>
                  <a:lnTo>
                    <a:pt x="709" y="139"/>
                  </a:lnTo>
                  <a:lnTo>
                    <a:pt x="773" y="199"/>
                  </a:lnTo>
                  <a:lnTo>
                    <a:pt x="842" y="252"/>
                  </a:lnTo>
                  <a:lnTo>
                    <a:pt x="908" y="299"/>
                  </a:lnTo>
                  <a:lnTo>
                    <a:pt x="977" y="340"/>
                  </a:lnTo>
                  <a:lnTo>
                    <a:pt x="1041" y="377"/>
                  </a:lnTo>
                  <a:lnTo>
                    <a:pt x="1104" y="408"/>
                  </a:lnTo>
                  <a:lnTo>
                    <a:pt x="1164" y="434"/>
                  </a:lnTo>
                  <a:lnTo>
                    <a:pt x="1219" y="455"/>
                  </a:lnTo>
                  <a:lnTo>
                    <a:pt x="1268" y="473"/>
                  </a:lnTo>
                  <a:lnTo>
                    <a:pt x="1311" y="486"/>
                  </a:lnTo>
                  <a:lnTo>
                    <a:pt x="1346" y="496"/>
                  </a:lnTo>
                  <a:lnTo>
                    <a:pt x="1373" y="504"/>
                  </a:lnTo>
                  <a:lnTo>
                    <a:pt x="1389" y="508"/>
                  </a:lnTo>
                  <a:lnTo>
                    <a:pt x="1396" y="508"/>
                  </a:lnTo>
                  <a:lnTo>
                    <a:pt x="1316" y="954"/>
                  </a:lnTo>
                  <a:lnTo>
                    <a:pt x="1305" y="953"/>
                  </a:lnTo>
                  <a:lnTo>
                    <a:pt x="1281" y="947"/>
                  </a:lnTo>
                  <a:lnTo>
                    <a:pt x="1246" y="937"/>
                  </a:lnTo>
                  <a:lnTo>
                    <a:pt x="1201" y="925"/>
                  </a:lnTo>
                  <a:lnTo>
                    <a:pt x="1146" y="908"/>
                  </a:lnTo>
                  <a:lnTo>
                    <a:pt x="1084" y="884"/>
                  </a:lnTo>
                  <a:lnTo>
                    <a:pt x="1016" y="857"/>
                  </a:lnTo>
                  <a:lnTo>
                    <a:pt x="939" y="822"/>
                  </a:lnTo>
                  <a:lnTo>
                    <a:pt x="855" y="783"/>
                  </a:lnTo>
                  <a:lnTo>
                    <a:pt x="770" y="734"/>
                  </a:lnTo>
                  <a:lnTo>
                    <a:pt x="678" y="679"/>
                  </a:lnTo>
                  <a:lnTo>
                    <a:pt x="584" y="615"/>
                  </a:lnTo>
                  <a:lnTo>
                    <a:pt x="486" y="545"/>
                  </a:lnTo>
                  <a:lnTo>
                    <a:pt x="389" y="463"/>
                  </a:lnTo>
                  <a:lnTo>
                    <a:pt x="291" y="373"/>
                  </a:lnTo>
                  <a:lnTo>
                    <a:pt x="191" y="272"/>
                  </a:lnTo>
                  <a:lnTo>
                    <a:pt x="96" y="160"/>
                  </a:lnTo>
                  <a:lnTo>
                    <a:pt x="0" y="38"/>
                  </a:lnTo>
                  <a:lnTo>
                    <a:pt x="221" y="24"/>
                  </a:lnTo>
                  <a:lnTo>
                    <a:pt x="584" y="0"/>
                  </a:lnTo>
                  <a:close/>
                </a:path>
              </a:pathLst>
            </a:custGeom>
            <a:gradFill>
              <a:gsLst>
                <a:gs pos="0">
                  <a:schemeClr val="bg1">
                    <a:lumMod val="95000"/>
                  </a:schemeClr>
                </a:gs>
                <a:gs pos="100000">
                  <a:schemeClr val="bg1">
                    <a:lumMod val="75000"/>
                  </a:schemeClr>
                </a:gs>
              </a:gsLst>
              <a:lin ang="162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6" name="Freeform 28">
              <a:extLst>
                <a:ext uri="{FF2B5EF4-FFF2-40B4-BE49-F238E27FC236}">
                  <a16:creationId xmlns:a16="http://schemas.microsoft.com/office/drawing/2014/main" id="{9F3FCECC-EEE0-720E-0E9F-A3FDEF1BB5C5}"/>
                </a:ext>
              </a:extLst>
            </p:cNvPr>
            <p:cNvSpPr>
              <a:spLocks/>
            </p:cNvSpPr>
            <p:nvPr/>
          </p:nvSpPr>
          <p:spPr bwMode="auto">
            <a:xfrm>
              <a:off x="1444915" y="3250856"/>
              <a:ext cx="1035240" cy="1789949"/>
            </a:xfrm>
            <a:custGeom>
              <a:avLst/>
              <a:gdLst>
                <a:gd name="T0" fmla="*/ 12 w 703"/>
                <a:gd name="T1" fmla="*/ 0 h 1573"/>
                <a:gd name="T2" fmla="*/ 236 w 703"/>
                <a:gd name="T3" fmla="*/ 22 h 1573"/>
                <a:gd name="T4" fmla="*/ 463 w 703"/>
                <a:gd name="T5" fmla="*/ 45 h 1573"/>
                <a:gd name="T6" fmla="*/ 461 w 703"/>
                <a:gd name="T7" fmla="*/ 53 h 1573"/>
                <a:gd name="T8" fmla="*/ 461 w 703"/>
                <a:gd name="T9" fmla="*/ 73 h 1573"/>
                <a:gd name="T10" fmla="*/ 459 w 703"/>
                <a:gd name="T11" fmla="*/ 106 h 1573"/>
                <a:gd name="T12" fmla="*/ 457 w 703"/>
                <a:gd name="T13" fmla="*/ 151 h 1573"/>
                <a:gd name="T14" fmla="*/ 455 w 703"/>
                <a:gd name="T15" fmla="*/ 203 h 1573"/>
                <a:gd name="T16" fmla="*/ 455 w 703"/>
                <a:gd name="T17" fmla="*/ 268 h 1573"/>
                <a:gd name="T18" fmla="*/ 455 w 703"/>
                <a:gd name="T19" fmla="*/ 340 h 1573"/>
                <a:gd name="T20" fmla="*/ 457 w 703"/>
                <a:gd name="T21" fmla="*/ 418 h 1573"/>
                <a:gd name="T22" fmla="*/ 461 w 703"/>
                <a:gd name="T23" fmla="*/ 506 h 1573"/>
                <a:gd name="T24" fmla="*/ 467 w 703"/>
                <a:gd name="T25" fmla="*/ 597 h 1573"/>
                <a:gd name="T26" fmla="*/ 477 w 703"/>
                <a:gd name="T27" fmla="*/ 697 h 1573"/>
                <a:gd name="T28" fmla="*/ 490 w 703"/>
                <a:gd name="T29" fmla="*/ 798 h 1573"/>
                <a:gd name="T30" fmla="*/ 506 w 703"/>
                <a:gd name="T31" fmla="*/ 906 h 1573"/>
                <a:gd name="T32" fmla="*/ 527 w 703"/>
                <a:gd name="T33" fmla="*/ 1013 h 1573"/>
                <a:gd name="T34" fmla="*/ 551 w 703"/>
                <a:gd name="T35" fmla="*/ 1124 h 1573"/>
                <a:gd name="T36" fmla="*/ 582 w 703"/>
                <a:gd name="T37" fmla="*/ 1237 h 1573"/>
                <a:gd name="T38" fmla="*/ 617 w 703"/>
                <a:gd name="T39" fmla="*/ 1348 h 1573"/>
                <a:gd name="T40" fmla="*/ 656 w 703"/>
                <a:gd name="T41" fmla="*/ 1462 h 1573"/>
                <a:gd name="T42" fmla="*/ 703 w 703"/>
                <a:gd name="T43" fmla="*/ 1573 h 1573"/>
                <a:gd name="T44" fmla="*/ 180 w 703"/>
                <a:gd name="T45" fmla="*/ 1475 h 1573"/>
                <a:gd name="T46" fmla="*/ 141 w 703"/>
                <a:gd name="T47" fmla="*/ 1348 h 1573"/>
                <a:gd name="T48" fmla="*/ 107 w 703"/>
                <a:gd name="T49" fmla="*/ 1222 h 1573"/>
                <a:gd name="T50" fmla="*/ 80 w 703"/>
                <a:gd name="T51" fmla="*/ 1097 h 1573"/>
                <a:gd name="T52" fmla="*/ 57 w 703"/>
                <a:gd name="T53" fmla="*/ 974 h 1573"/>
                <a:gd name="T54" fmla="*/ 39 w 703"/>
                <a:gd name="T55" fmla="*/ 855 h 1573"/>
                <a:gd name="T56" fmla="*/ 25 w 703"/>
                <a:gd name="T57" fmla="*/ 742 h 1573"/>
                <a:gd name="T58" fmla="*/ 14 w 703"/>
                <a:gd name="T59" fmla="*/ 632 h 1573"/>
                <a:gd name="T60" fmla="*/ 8 w 703"/>
                <a:gd name="T61" fmla="*/ 529 h 1573"/>
                <a:gd name="T62" fmla="*/ 2 w 703"/>
                <a:gd name="T63" fmla="*/ 432 h 1573"/>
                <a:gd name="T64" fmla="*/ 0 w 703"/>
                <a:gd name="T65" fmla="*/ 344 h 1573"/>
                <a:gd name="T66" fmla="*/ 0 w 703"/>
                <a:gd name="T67" fmla="*/ 262 h 1573"/>
                <a:gd name="T68" fmla="*/ 2 w 703"/>
                <a:gd name="T69" fmla="*/ 192 h 1573"/>
                <a:gd name="T70" fmla="*/ 4 w 703"/>
                <a:gd name="T71" fmla="*/ 129 h 1573"/>
                <a:gd name="T72" fmla="*/ 6 w 703"/>
                <a:gd name="T73" fmla="*/ 78 h 1573"/>
                <a:gd name="T74" fmla="*/ 8 w 703"/>
                <a:gd name="T75" fmla="*/ 39 h 1573"/>
                <a:gd name="T76" fmla="*/ 10 w 703"/>
                <a:gd name="T77" fmla="*/ 14 h 1573"/>
                <a:gd name="T78" fmla="*/ 12 w 703"/>
                <a:gd name="T79"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1573">
                  <a:moveTo>
                    <a:pt x="12" y="0"/>
                  </a:moveTo>
                  <a:lnTo>
                    <a:pt x="236" y="22"/>
                  </a:lnTo>
                  <a:lnTo>
                    <a:pt x="463" y="45"/>
                  </a:lnTo>
                  <a:lnTo>
                    <a:pt x="461" y="53"/>
                  </a:lnTo>
                  <a:lnTo>
                    <a:pt x="461" y="73"/>
                  </a:lnTo>
                  <a:lnTo>
                    <a:pt x="459" y="106"/>
                  </a:lnTo>
                  <a:lnTo>
                    <a:pt x="457" y="151"/>
                  </a:lnTo>
                  <a:lnTo>
                    <a:pt x="455" y="203"/>
                  </a:lnTo>
                  <a:lnTo>
                    <a:pt x="455" y="268"/>
                  </a:lnTo>
                  <a:lnTo>
                    <a:pt x="455" y="340"/>
                  </a:lnTo>
                  <a:lnTo>
                    <a:pt x="457" y="418"/>
                  </a:lnTo>
                  <a:lnTo>
                    <a:pt x="461" y="506"/>
                  </a:lnTo>
                  <a:lnTo>
                    <a:pt x="467" y="597"/>
                  </a:lnTo>
                  <a:lnTo>
                    <a:pt x="477" y="697"/>
                  </a:lnTo>
                  <a:lnTo>
                    <a:pt x="490" y="798"/>
                  </a:lnTo>
                  <a:lnTo>
                    <a:pt x="506" y="906"/>
                  </a:lnTo>
                  <a:lnTo>
                    <a:pt x="527" y="1013"/>
                  </a:lnTo>
                  <a:lnTo>
                    <a:pt x="551" y="1124"/>
                  </a:lnTo>
                  <a:lnTo>
                    <a:pt x="582" y="1237"/>
                  </a:lnTo>
                  <a:lnTo>
                    <a:pt x="617" y="1348"/>
                  </a:lnTo>
                  <a:lnTo>
                    <a:pt x="656" y="1462"/>
                  </a:lnTo>
                  <a:lnTo>
                    <a:pt x="703" y="1573"/>
                  </a:lnTo>
                  <a:lnTo>
                    <a:pt x="180" y="1475"/>
                  </a:lnTo>
                  <a:lnTo>
                    <a:pt x="141" y="1348"/>
                  </a:lnTo>
                  <a:lnTo>
                    <a:pt x="107" y="1222"/>
                  </a:lnTo>
                  <a:lnTo>
                    <a:pt x="80" y="1097"/>
                  </a:lnTo>
                  <a:lnTo>
                    <a:pt x="57" y="974"/>
                  </a:lnTo>
                  <a:lnTo>
                    <a:pt x="39" y="855"/>
                  </a:lnTo>
                  <a:lnTo>
                    <a:pt x="25" y="742"/>
                  </a:lnTo>
                  <a:lnTo>
                    <a:pt x="14" y="632"/>
                  </a:lnTo>
                  <a:lnTo>
                    <a:pt x="8" y="529"/>
                  </a:lnTo>
                  <a:lnTo>
                    <a:pt x="2" y="432"/>
                  </a:lnTo>
                  <a:lnTo>
                    <a:pt x="0" y="344"/>
                  </a:lnTo>
                  <a:lnTo>
                    <a:pt x="0" y="262"/>
                  </a:lnTo>
                  <a:lnTo>
                    <a:pt x="2" y="192"/>
                  </a:lnTo>
                  <a:lnTo>
                    <a:pt x="4" y="129"/>
                  </a:lnTo>
                  <a:lnTo>
                    <a:pt x="6" y="78"/>
                  </a:lnTo>
                  <a:lnTo>
                    <a:pt x="8" y="39"/>
                  </a:lnTo>
                  <a:lnTo>
                    <a:pt x="10" y="14"/>
                  </a:lnTo>
                  <a:lnTo>
                    <a:pt x="12" y="0"/>
                  </a:lnTo>
                  <a:close/>
                </a:path>
              </a:pathLst>
            </a:custGeom>
            <a:gradFill flip="none" rotWithShape="1">
              <a:gsLst>
                <a:gs pos="0">
                  <a:schemeClr val="bg1">
                    <a:lumMod val="95000"/>
                  </a:schemeClr>
                </a:gs>
                <a:gs pos="100000">
                  <a:schemeClr val="bg1">
                    <a:lumMod val="7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7" name="Freeform 29">
              <a:extLst>
                <a:ext uri="{FF2B5EF4-FFF2-40B4-BE49-F238E27FC236}">
                  <a16:creationId xmlns:a16="http://schemas.microsoft.com/office/drawing/2014/main" id="{273CC3EB-8317-15A2-75E7-7A04B34D9B9C}"/>
                </a:ext>
              </a:extLst>
            </p:cNvPr>
            <p:cNvSpPr>
              <a:spLocks/>
            </p:cNvSpPr>
            <p:nvPr/>
          </p:nvSpPr>
          <p:spPr bwMode="auto">
            <a:xfrm>
              <a:off x="4145669" y="2316623"/>
              <a:ext cx="1515309" cy="2748078"/>
            </a:xfrm>
            <a:custGeom>
              <a:avLst/>
              <a:gdLst>
                <a:gd name="T0" fmla="*/ 420 w 1029"/>
                <a:gd name="T1" fmla="*/ 0 h 2415"/>
                <a:gd name="T2" fmla="*/ 455 w 1029"/>
                <a:gd name="T3" fmla="*/ 49 h 2415"/>
                <a:gd name="T4" fmla="*/ 494 w 1029"/>
                <a:gd name="T5" fmla="*/ 107 h 2415"/>
                <a:gd name="T6" fmla="*/ 537 w 1029"/>
                <a:gd name="T7" fmla="*/ 176 h 2415"/>
                <a:gd name="T8" fmla="*/ 582 w 1029"/>
                <a:gd name="T9" fmla="*/ 252 h 2415"/>
                <a:gd name="T10" fmla="*/ 629 w 1029"/>
                <a:gd name="T11" fmla="*/ 338 h 2415"/>
                <a:gd name="T12" fmla="*/ 678 w 1029"/>
                <a:gd name="T13" fmla="*/ 431 h 2415"/>
                <a:gd name="T14" fmla="*/ 726 w 1029"/>
                <a:gd name="T15" fmla="*/ 533 h 2415"/>
                <a:gd name="T16" fmla="*/ 775 w 1029"/>
                <a:gd name="T17" fmla="*/ 642 h 2415"/>
                <a:gd name="T18" fmla="*/ 849 w 1029"/>
                <a:gd name="T19" fmla="*/ 835 h 2415"/>
                <a:gd name="T20" fmla="*/ 910 w 1029"/>
                <a:gd name="T21" fmla="*/ 1032 h 2415"/>
                <a:gd name="T22" fmla="*/ 959 w 1029"/>
                <a:gd name="T23" fmla="*/ 1229 h 2415"/>
                <a:gd name="T24" fmla="*/ 996 w 1029"/>
                <a:gd name="T25" fmla="*/ 1426 h 2415"/>
                <a:gd name="T26" fmla="*/ 1019 w 1029"/>
                <a:gd name="T27" fmla="*/ 1625 h 2415"/>
                <a:gd name="T28" fmla="*/ 1029 w 1029"/>
                <a:gd name="T29" fmla="*/ 1824 h 2415"/>
                <a:gd name="T30" fmla="*/ 1025 w 1029"/>
                <a:gd name="T31" fmla="*/ 2023 h 2415"/>
                <a:gd name="T32" fmla="*/ 1010 w 1029"/>
                <a:gd name="T33" fmla="*/ 2220 h 2415"/>
                <a:gd name="T34" fmla="*/ 980 w 1029"/>
                <a:gd name="T35" fmla="*/ 2415 h 2415"/>
                <a:gd name="T36" fmla="*/ 527 w 1029"/>
                <a:gd name="T37" fmla="*/ 2372 h 2415"/>
                <a:gd name="T38" fmla="*/ 551 w 1029"/>
                <a:gd name="T39" fmla="*/ 2232 h 2415"/>
                <a:gd name="T40" fmla="*/ 566 w 1029"/>
                <a:gd name="T41" fmla="*/ 2093 h 2415"/>
                <a:gd name="T42" fmla="*/ 574 w 1029"/>
                <a:gd name="T43" fmla="*/ 1959 h 2415"/>
                <a:gd name="T44" fmla="*/ 576 w 1029"/>
                <a:gd name="T45" fmla="*/ 1826 h 2415"/>
                <a:gd name="T46" fmla="*/ 570 w 1029"/>
                <a:gd name="T47" fmla="*/ 1697 h 2415"/>
                <a:gd name="T48" fmla="*/ 558 w 1029"/>
                <a:gd name="T49" fmla="*/ 1574 h 2415"/>
                <a:gd name="T50" fmla="*/ 541 w 1029"/>
                <a:gd name="T51" fmla="*/ 1453 h 2415"/>
                <a:gd name="T52" fmla="*/ 519 w 1029"/>
                <a:gd name="T53" fmla="*/ 1336 h 2415"/>
                <a:gd name="T54" fmla="*/ 494 w 1029"/>
                <a:gd name="T55" fmla="*/ 1225 h 2415"/>
                <a:gd name="T56" fmla="*/ 463 w 1029"/>
                <a:gd name="T57" fmla="*/ 1116 h 2415"/>
                <a:gd name="T58" fmla="*/ 432 w 1029"/>
                <a:gd name="T59" fmla="*/ 1015 h 2415"/>
                <a:gd name="T60" fmla="*/ 396 w 1029"/>
                <a:gd name="T61" fmla="*/ 917 h 2415"/>
                <a:gd name="T62" fmla="*/ 359 w 1029"/>
                <a:gd name="T63" fmla="*/ 823 h 2415"/>
                <a:gd name="T64" fmla="*/ 322 w 1029"/>
                <a:gd name="T65" fmla="*/ 737 h 2415"/>
                <a:gd name="T66" fmla="*/ 283 w 1029"/>
                <a:gd name="T67" fmla="*/ 656 h 2415"/>
                <a:gd name="T68" fmla="*/ 244 w 1029"/>
                <a:gd name="T69" fmla="*/ 579 h 2415"/>
                <a:gd name="T70" fmla="*/ 207 w 1029"/>
                <a:gd name="T71" fmla="*/ 511 h 2415"/>
                <a:gd name="T72" fmla="*/ 170 w 1029"/>
                <a:gd name="T73" fmla="*/ 447 h 2415"/>
                <a:gd name="T74" fmla="*/ 137 w 1029"/>
                <a:gd name="T75" fmla="*/ 390 h 2415"/>
                <a:gd name="T76" fmla="*/ 105 w 1029"/>
                <a:gd name="T77" fmla="*/ 339 h 2415"/>
                <a:gd name="T78" fmla="*/ 76 w 1029"/>
                <a:gd name="T79" fmla="*/ 297 h 2415"/>
                <a:gd name="T80" fmla="*/ 51 w 1029"/>
                <a:gd name="T81" fmla="*/ 261 h 2415"/>
                <a:gd name="T82" fmla="*/ 29 w 1029"/>
                <a:gd name="T83" fmla="*/ 232 h 2415"/>
                <a:gd name="T84" fmla="*/ 14 w 1029"/>
                <a:gd name="T85" fmla="*/ 213 h 2415"/>
                <a:gd name="T86" fmla="*/ 4 w 1029"/>
                <a:gd name="T87" fmla="*/ 199 h 2415"/>
                <a:gd name="T88" fmla="*/ 0 w 1029"/>
                <a:gd name="T89" fmla="*/ 193 h 2415"/>
                <a:gd name="T90" fmla="*/ 191 w 1029"/>
                <a:gd name="T91" fmla="*/ 33 h 2415"/>
                <a:gd name="T92" fmla="*/ 420 w 1029"/>
                <a:gd name="T93" fmla="*/ 0 h 2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9" h="2415">
                  <a:moveTo>
                    <a:pt x="420" y="0"/>
                  </a:moveTo>
                  <a:lnTo>
                    <a:pt x="455" y="49"/>
                  </a:lnTo>
                  <a:lnTo>
                    <a:pt x="494" y="107"/>
                  </a:lnTo>
                  <a:lnTo>
                    <a:pt x="537" y="176"/>
                  </a:lnTo>
                  <a:lnTo>
                    <a:pt x="582" y="252"/>
                  </a:lnTo>
                  <a:lnTo>
                    <a:pt x="629" y="338"/>
                  </a:lnTo>
                  <a:lnTo>
                    <a:pt x="678" y="431"/>
                  </a:lnTo>
                  <a:lnTo>
                    <a:pt x="726" y="533"/>
                  </a:lnTo>
                  <a:lnTo>
                    <a:pt x="775" y="642"/>
                  </a:lnTo>
                  <a:lnTo>
                    <a:pt x="849" y="835"/>
                  </a:lnTo>
                  <a:lnTo>
                    <a:pt x="910" y="1032"/>
                  </a:lnTo>
                  <a:lnTo>
                    <a:pt x="959" y="1229"/>
                  </a:lnTo>
                  <a:lnTo>
                    <a:pt x="996" y="1426"/>
                  </a:lnTo>
                  <a:lnTo>
                    <a:pt x="1019" y="1625"/>
                  </a:lnTo>
                  <a:lnTo>
                    <a:pt x="1029" y="1824"/>
                  </a:lnTo>
                  <a:lnTo>
                    <a:pt x="1025" y="2023"/>
                  </a:lnTo>
                  <a:lnTo>
                    <a:pt x="1010" y="2220"/>
                  </a:lnTo>
                  <a:lnTo>
                    <a:pt x="980" y="2415"/>
                  </a:lnTo>
                  <a:lnTo>
                    <a:pt x="527" y="2372"/>
                  </a:lnTo>
                  <a:lnTo>
                    <a:pt x="551" y="2232"/>
                  </a:lnTo>
                  <a:lnTo>
                    <a:pt x="566" y="2093"/>
                  </a:lnTo>
                  <a:lnTo>
                    <a:pt x="574" y="1959"/>
                  </a:lnTo>
                  <a:lnTo>
                    <a:pt x="576" y="1826"/>
                  </a:lnTo>
                  <a:lnTo>
                    <a:pt x="570" y="1697"/>
                  </a:lnTo>
                  <a:lnTo>
                    <a:pt x="558" y="1574"/>
                  </a:lnTo>
                  <a:lnTo>
                    <a:pt x="541" y="1453"/>
                  </a:lnTo>
                  <a:lnTo>
                    <a:pt x="519" y="1336"/>
                  </a:lnTo>
                  <a:lnTo>
                    <a:pt x="494" y="1225"/>
                  </a:lnTo>
                  <a:lnTo>
                    <a:pt x="463" y="1116"/>
                  </a:lnTo>
                  <a:lnTo>
                    <a:pt x="432" y="1015"/>
                  </a:lnTo>
                  <a:lnTo>
                    <a:pt x="396" y="917"/>
                  </a:lnTo>
                  <a:lnTo>
                    <a:pt x="359" y="823"/>
                  </a:lnTo>
                  <a:lnTo>
                    <a:pt x="322" y="737"/>
                  </a:lnTo>
                  <a:lnTo>
                    <a:pt x="283" y="656"/>
                  </a:lnTo>
                  <a:lnTo>
                    <a:pt x="244" y="579"/>
                  </a:lnTo>
                  <a:lnTo>
                    <a:pt x="207" y="511"/>
                  </a:lnTo>
                  <a:lnTo>
                    <a:pt x="170" y="447"/>
                  </a:lnTo>
                  <a:lnTo>
                    <a:pt x="137" y="390"/>
                  </a:lnTo>
                  <a:lnTo>
                    <a:pt x="105" y="339"/>
                  </a:lnTo>
                  <a:lnTo>
                    <a:pt x="76" y="297"/>
                  </a:lnTo>
                  <a:lnTo>
                    <a:pt x="51" y="261"/>
                  </a:lnTo>
                  <a:lnTo>
                    <a:pt x="29" y="232"/>
                  </a:lnTo>
                  <a:lnTo>
                    <a:pt x="14" y="213"/>
                  </a:lnTo>
                  <a:lnTo>
                    <a:pt x="4" y="199"/>
                  </a:lnTo>
                  <a:lnTo>
                    <a:pt x="0" y="193"/>
                  </a:lnTo>
                  <a:lnTo>
                    <a:pt x="191" y="33"/>
                  </a:lnTo>
                  <a:lnTo>
                    <a:pt x="420" y="0"/>
                  </a:lnTo>
                  <a:close/>
                </a:path>
              </a:pathLst>
            </a:custGeom>
            <a:gradFill>
              <a:gsLst>
                <a:gs pos="0">
                  <a:schemeClr val="bg1">
                    <a:lumMod val="95000"/>
                  </a:schemeClr>
                </a:gs>
                <a:gs pos="100000">
                  <a:schemeClr val="bg1">
                    <a:lumMod val="75000"/>
                  </a:schemeClr>
                </a:gs>
              </a:gsLst>
              <a:lin ang="162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8" name="Freeform 33">
              <a:extLst>
                <a:ext uri="{FF2B5EF4-FFF2-40B4-BE49-F238E27FC236}">
                  <a16:creationId xmlns:a16="http://schemas.microsoft.com/office/drawing/2014/main" id="{5BE8FE56-7288-BAC5-DB66-FF6712E5CF8D}"/>
                </a:ext>
              </a:extLst>
            </p:cNvPr>
            <p:cNvSpPr>
              <a:spLocks/>
            </p:cNvSpPr>
            <p:nvPr/>
          </p:nvSpPr>
          <p:spPr bwMode="auto">
            <a:xfrm>
              <a:off x="6719779" y="2778619"/>
              <a:ext cx="1918802" cy="1989085"/>
            </a:xfrm>
            <a:custGeom>
              <a:avLst/>
              <a:gdLst>
                <a:gd name="T0" fmla="*/ 541 w 1303"/>
                <a:gd name="T1" fmla="*/ 0 h 1748"/>
                <a:gd name="T2" fmla="*/ 637 w 1303"/>
                <a:gd name="T3" fmla="*/ 129 h 1748"/>
                <a:gd name="T4" fmla="*/ 726 w 1303"/>
                <a:gd name="T5" fmla="*/ 259 h 1748"/>
                <a:gd name="T6" fmla="*/ 806 w 1303"/>
                <a:gd name="T7" fmla="*/ 390 h 1748"/>
                <a:gd name="T8" fmla="*/ 881 w 1303"/>
                <a:gd name="T9" fmla="*/ 521 h 1748"/>
                <a:gd name="T10" fmla="*/ 947 w 1303"/>
                <a:gd name="T11" fmla="*/ 649 h 1748"/>
                <a:gd name="T12" fmla="*/ 1008 w 1303"/>
                <a:gd name="T13" fmla="*/ 774 h 1748"/>
                <a:gd name="T14" fmla="*/ 1060 w 1303"/>
                <a:gd name="T15" fmla="*/ 897 h 1748"/>
                <a:gd name="T16" fmla="*/ 1109 w 1303"/>
                <a:gd name="T17" fmla="*/ 1014 h 1748"/>
                <a:gd name="T18" fmla="*/ 1152 w 1303"/>
                <a:gd name="T19" fmla="*/ 1126 h 1748"/>
                <a:gd name="T20" fmla="*/ 1187 w 1303"/>
                <a:gd name="T21" fmla="*/ 1231 h 1748"/>
                <a:gd name="T22" fmla="*/ 1221 w 1303"/>
                <a:gd name="T23" fmla="*/ 1330 h 1748"/>
                <a:gd name="T24" fmla="*/ 1248 w 1303"/>
                <a:gd name="T25" fmla="*/ 1420 h 1748"/>
                <a:gd name="T26" fmla="*/ 1269 w 1303"/>
                <a:gd name="T27" fmla="*/ 1502 h 1748"/>
                <a:gd name="T28" fmla="*/ 1287 w 1303"/>
                <a:gd name="T29" fmla="*/ 1572 h 1748"/>
                <a:gd name="T30" fmla="*/ 1303 w 1303"/>
                <a:gd name="T31" fmla="*/ 1633 h 1748"/>
                <a:gd name="T32" fmla="*/ 863 w 1303"/>
                <a:gd name="T33" fmla="*/ 1748 h 1748"/>
                <a:gd name="T34" fmla="*/ 851 w 1303"/>
                <a:gd name="T35" fmla="*/ 1699 h 1748"/>
                <a:gd name="T36" fmla="*/ 836 w 1303"/>
                <a:gd name="T37" fmla="*/ 1639 h 1748"/>
                <a:gd name="T38" fmla="*/ 816 w 1303"/>
                <a:gd name="T39" fmla="*/ 1566 h 1748"/>
                <a:gd name="T40" fmla="*/ 793 w 1303"/>
                <a:gd name="T41" fmla="*/ 1486 h 1748"/>
                <a:gd name="T42" fmla="*/ 764 w 1303"/>
                <a:gd name="T43" fmla="*/ 1397 h 1748"/>
                <a:gd name="T44" fmla="*/ 728 w 1303"/>
                <a:gd name="T45" fmla="*/ 1299 h 1748"/>
                <a:gd name="T46" fmla="*/ 689 w 1303"/>
                <a:gd name="T47" fmla="*/ 1194 h 1748"/>
                <a:gd name="T48" fmla="*/ 642 w 1303"/>
                <a:gd name="T49" fmla="*/ 1085 h 1748"/>
                <a:gd name="T50" fmla="*/ 590 w 1303"/>
                <a:gd name="T51" fmla="*/ 967 h 1748"/>
                <a:gd name="T52" fmla="*/ 529 w 1303"/>
                <a:gd name="T53" fmla="*/ 848 h 1748"/>
                <a:gd name="T54" fmla="*/ 463 w 1303"/>
                <a:gd name="T55" fmla="*/ 724 h 1748"/>
                <a:gd name="T56" fmla="*/ 387 w 1303"/>
                <a:gd name="T57" fmla="*/ 597 h 1748"/>
                <a:gd name="T58" fmla="*/ 305 w 1303"/>
                <a:gd name="T59" fmla="*/ 468 h 1748"/>
                <a:gd name="T60" fmla="*/ 211 w 1303"/>
                <a:gd name="T61" fmla="*/ 337 h 1748"/>
                <a:gd name="T62" fmla="*/ 111 w 1303"/>
                <a:gd name="T63" fmla="*/ 207 h 1748"/>
                <a:gd name="T64" fmla="*/ 0 w 1303"/>
                <a:gd name="T65" fmla="*/ 76 h 1748"/>
                <a:gd name="T66" fmla="*/ 172 w 1303"/>
                <a:gd name="T67" fmla="*/ 52 h 1748"/>
                <a:gd name="T68" fmla="*/ 541 w 1303"/>
                <a:gd name="T69" fmla="*/ 0 h 1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3" h="1748">
                  <a:moveTo>
                    <a:pt x="541" y="0"/>
                  </a:moveTo>
                  <a:lnTo>
                    <a:pt x="637" y="129"/>
                  </a:lnTo>
                  <a:lnTo>
                    <a:pt x="726" y="259"/>
                  </a:lnTo>
                  <a:lnTo>
                    <a:pt x="806" y="390"/>
                  </a:lnTo>
                  <a:lnTo>
                    <a:pt x="881" y="521"/>
                  </a:lnTo>
                  <a:lnTo>
                    <a:pt x="947" y="649"/>
                  </a:lnTo>
                  <a:lnTo>
                    <a:pt x="1008" y="774"/>
                  </a:lnTo>
                  <a:lnTo>
                    <a:pt x="1060" y="897"/>
                  </a:lnTo>
                  <a:lnTo>
                    <a:pt x="1109" y="1014"/>
                  </a:lnTo>
                  <a:lnTo>
                    <a:pt x="1152" y="1126"/>
                  </a:lnTo>
                  <a:lnTo>
                    <a:pt x="1187" y="1231"/>
                  </a:lnTo>
                  <a:lnTo>
                    <a:pt x="1221" y="1330"/>
                  </a:lnTo>
                  <a:lnTo>
                    <a:pt x="1248" y="1420"/>
                  </a:lnTo>
                  <a:lnTo>
                    <a:pt x="1269" y="1502"/>
                  </a:lnTo>
                  <a:lnTo>
                    <a:pt x="1287" y="1572"/>
                  </a:lnTo>
                  <a:lnTo>
                    <a:pt x="1303" y="1633"/>
                  </a:lnTo>
                  <a:lnTo>
                    <a:pt x="863" y="1748"/>
                  </a:lnTo>
                  <a:lnTo>
                    <a:pt x="851" y="1699"/>
                  </a:lnTo>
                  <a:lnTo>
                    <a:pt x="836" y="1639"/>
                  </a:lnTo>
                  <a:lnTo>
                    <a:pt x="816" y="1566"/>
                  </a:lnTo>
                  <a:lnTo>
                    <a:pt x="793" y="1486"/>
                  </a:lnTo>
                  <a:lnTo>
                    <a:pt x="764" y="1397"/>
                  </a:lnTo>
                  <a:lnTo>
                    <a:pt x="728" y="1299"/>
                  </a:lnTo>
                  <a:lnTo>
                    <a:pt x="689" y="1194"/>
                  </a:lnTo>
                  <a:lnTo>
                    <a:pt x="642" y="1085"/>
                  </a:lnTo>
                  <a:lnTo>
                    <a:pt x="590" y="967"/>
                  </a:lnTo>
                  <a:lnTo>
                    <a:pt x="529" y="848"/>
                  </a:lnTo>
                  <a:lnTo>
                    <a:pt x="463" y="724"/>
                  </a:lnTo>
                  <a:lnTo>
                    <a:pt x="387" y="597"/>
                  </a:lnTo>
                  <a:lnTo>
                    <a:pt x="305" y="468"/>
                  </a:lnTo>
                  <a:lnTo>
                    <a:pt x="211" y="337"/>
                  </a:lnTo>
                  <a:lnTo>
                    <a:pt x="111" y="207"/>
                  </a:lnTo>
                  <a:lnTo>
                    <a:pt x="0" y="76"/>
                  </a:lnTo>
                  <a:lnTo>
                    <a:pt x="172" y="52"/>
                  </a:lnTo>
                  <a:lnTo>
                    <a:pt x="541" y="0"/>
                  </a:lnTo>
                  <a:close/>
                </a:path>
              </a:pathLst>
            </a:custGeom>
            <a:gradFill>
              <a:gsLst>
                <a:gs pos="0">
                  <a:schemeClr val="bg1">
                    <a:lumMod val="95000"/>
                  </a:schemeClr>
                </a:gs>
                <a:gs pos="100000">
                  <a:schemeClr val="bg1">
                    <a:lumMod val="75000"/>
                  </a:schemeClr>
                </a:gs>
              </a:gsLst>
              <a:lin ang="162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Freeform 30">
              <a:extLst>
                <a:ext uri="{FF2B5EF4-FFF2-40B4-BE49-F238E27FC236}">
                  <a16:creationId xmlns:a16="http://schemas.microsoft.com/office/drawing/2014/main" id="{9DDD2C06-F570-689D-DA2A-A99AF97FD8A3}"/>
                </a:ext>
              </a:extLst>
            </p:cNvPr>
            <p:cNvSpPr>
              <a:spLocks/>
            </p:cNvSpPr>
            <p:nvPr/>
          </p:nvSpPr>
          <p:spPr bwMode="auto">
            <a:xfrm>
              <a:off x="7990636" y="3204201"/>
              <a:ext cx="1429898" cy="1563503"/>
            </a:xfrm>
            <a:custGeom>
              <a:avLst/>
              <a:gdLst>
                <a:gd name="T0" fmla="*/ 971 w 971"/>
                <a:gd name="T1" fmla="*/ 0 h 1374"/>
                <a:gd name="T2" fmla="*/ 967 w 971"/>
                <a:gd name="T3" fmla="*/ 6 h 1374"/>
                <a:gd name="T4" fmla="*/ 959 w 971"/>
                <a:gd name="T5" fmla="*/ 18 h 1374"/>
                <a:gd name="T6" fmla="*/ 945 w 971"/>
                <a:gd name="T7" fmla="*/ 39 h 1374"/>
                <a:gd name="T8" fmla="*/ 928 w 971"/>
                <a:gd name="T9" fmla="*/ 69 h 1374"/>
                <a:gd name="T10" fmla="*/ 906 w 971"/>
                <a:gd name="T11" fmla="*/ 104 h 1374"/>
                <a:gd name="T12" fmla="*/ 883 w 971"/>
                <a:gd name="T13" fmla="*/ 147 h 1374"/>
                <a:gd name="T14" fmla="*/ 856 w 971"/>
                <a:gd name="T15" fmla="*/ 195 h 1374"/>
                <a:gd name="T16" fmla="*/ 826 w 971"/>
                <a:gd name="T17" fmla="*/ 250 h 1374"/>
                <a:gd name="T18" fmla="*/ 795 w 971"/>
                <a:gd name="T19" fmla="*/ 311 h 1374"/>
                <a:gd name="T20" fmla="*/ 762 w 971"/>
                <a:gd name="T21" fmla="*/ 377 h 1374"/>
                <a:gd name="T22" fmla="*/ 729 w 971"/>
                <a:gd name="T23" fmla="*/ 447 h 1374"/>
                <a:gd name="T24" fmla="*/ 695 w 971"/>
                <a:gd name="T25" fmla="*/ 523 h 1374"/>
                <a:gd name="T26" fmla="*/ 662 w 971"/>
                <a:gd name="T27" fmla="*/ 601 h 1374"/>
                <a:gd name="T28" fmla="*/ 629 w 971"/>
                <a:gd name="T29" fmla="*/ 685 h 1374"/>
                <a:gd name="T30" fmla="*/ 600 w 971"/>
                <a:gd name="T31" fmla="*/ 773 h 1374"/>
                <a:gd name="T32" fmla="*/ 570 w 971"/>
                <a:gd name="T33" fmla="*/ 863 h 1374"/>
                <a:gd name="T34" fmla="*/ 543 w 971"/>
                <a:gd name="T35" fmla="*/ 956 h 1374"/>
                <a:gd name="T36" fmla="*/ 520 w 971"/>
                <a:gd name="T37" fmla="*/ 1052 h 1374"/>
                <a:gd name="T38" fmla="*/ 498 w 971"/>
                <a:gd name="T39" fmla="*/ 1150 h 1374"/>
                <a:gd name="T40" fmla="*/ 483 w 971"/>
                <a:gd name="T41" fmla="*/ 1247 h 1374"/>
                <a:gd name="T42" fmla="*/ 57 w 971"/>
                <a:gd name="T43" fmla="*/ 1360 h 1374"/>
                <a:gd name="T44" fmla="*/ 0 w 971"/>
                <a:gd name="T45" fmla="*/ 1374 h 1374"/>
                <a:gd name="T46" fmla="*/ 16 w 971"/>
                <a:gd name="T47" fmla="*/ 1228 h 1374"/>
                <a:gd name="T48" fmla="*/ 39 w 971"/>
                <a:gd name="T49" fmla="*/ 1087 h 1374"/>
                <a:gd name="T50" fmla="*/ 68 w 971"/>
                <a:gd name="T51" fmla="*/ 949 h 1374"/>
                <a:gd name="T52" fmla="*/ 102 w 971"/>
                <a:gd name="T53" fmla="*/ 818 h 1374"/>
                <a:gd name="T54" fmla="*/ 139 w 971"/>
                <a:gd name="T55" fmla="*/ 693 h 1374"/>
                <a:gd name="T56" fmla="*/ 178 w 971"/>
                <a:gd name="T57" fmla="*/ 576 h 1374"/>
                <a:gd name="T58" fmla="*/ 219 w 971"/>
                <a:gd name="T59" fmla="*/ 465 h 1374"/>
                <a:gd name="T60" fmla="*/ 262 w 971"/>
                <a:gd name="T61" fmla="*/ 361 h 1374"/>
                <a:gd name="T62" fmla="*/ 303 w 971"/>
                <a:gd name="T63" fmla="*/ 268 h 1374"/>
                <a:gd name="T64" fmla="*/ 344 w 971"/>
                <a:gd name="T65" fmla="*/ 180 h 1374"/>
                <a:gd name="T66" fmla="*/ 383 w 971"/>
                <a:gd name="T67" fmla="*/ 104 h 1374"/>
                <a:gd name="T68" fmla="*/ 418 w 971"/>
                <a:gd name="T69" fmla="*/ 36 h 1374"/>
                <a:gd name="T70" fmla="*/ 770 w 971"/>
                <a:gd name="T71" fmla="*/ 14 h 1374"/>
                <a:gd name="T72" fmla="*/ 772 w 971"/>
                <a:gd name="T73" fmla="*/ 14 h 1374"/>
                <a:gd name="T74" fmla="*/ 971 w 971"/>
                <a:gd name="T75" fmla="*/ 0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1" h="1374">
                  <a:moveTo>
                    <a:pt x="971" y="0"/>
                  </a:moveTo>
                  <a:lnTo>
                    <a:pt x="967" y="6"/>
                  </a:lnTo>
                  <a:lnTo>
                    <a:pt x="959" y="18"/>
                  </a:lnTo>
                  <a:lnTo>
                    <a:pt x="945" y="39"/>
                  </a:lnTo>
                  <a:lnTo>
                    <a:pt x="928" y="69"/>
                  </a:lnTo>
                  <a:lnTo>
                    <a:pt x="906" y="104"/>
                  </a:lnTo>
                  <a:lnTo>
                    <a:pt x="883" y="147"/>
                  </a:lnTo>
                  <a:lnTo>
                    <a:pt x="856" y="195"/>
                  </a:lnTo>
                  <a:lnTo>
                    <a:pt x="826" y="250"/>
                  </a:lnTo>
                  <a:lnTo>
                    <a:pt x="795" y="311"/>
                  </a:lnTo>
                  <a:lnTo>
                    <a:pt x="762" y="377"/>
                  </a:lnTo>
                  <a:lnTo>
                    <a:pt x="729" y="447"/>
                  </a:lnTo>
                  <a:lnTo>
                    <a:pt x="695" y="523"/>
                  </a:lnTo>
                  <a:lnTo>
                    <a:pt x="662" y="601"/>
                  </a:lnTo>
                  <a:lnTo>
                    <a:pt x="629" y="685"/>
                  </a:lnTo>
                  <a:lnTo>
                    <a:pt x="600" y="773"/>
                  </a:lnTo>
                  <a:lnTo>
                    <a:pt x="570" y="863"/>
                  </a:lnTo>
                  <a:lnTo>
                    <a:pt x="543" y="956"/>
                  </a:lnTo>
                  <a:lnTo>
                    <a:pt x="520" y="1052"/>
                  </a:lnTo>
                  <a:lnTo>
                    <a:pt x="498" y="1150"/>
                  </a:lnTo>
                  <a:lnTo>
                    <a:pt x="483" y="1247"/>
                  </a:lnTo>
                  <a:lnTo>
                    <a:pt x="57" y="1360"/>
                  </a:lnTo>
                  <a:lnTo>
                    <a:pt x="0" y="1374"/>
                  </a:lnTo>
                  <a:lnTo>
                    <a:pt x="16" y="1228"/>
                  </a:lnTo>
                  <a:lnTo>
                    <a:pt x="39" y="1087"/>
                  </a:lnTo>
                  <a:lnTo>
                    <a:pt x="68" y="949"/>
                  </a:lnTo>
                  <a:lnTo>
                    <a:pt x="102" y="818"/>
                  </a:lnTo>
                  <a:lnTo>
                    <a:pt x="139" y="693"/>
                  </a:lnTo>
                  <a:lnTo>
                    <a:pt x="178" y="576"/>
                  </a:lnTo>
                  <a:lnTo>
                    <a:pt x="219" y="465"/>
                  </a:lnTo>
                  <a:lnTo>
                    <a:pt x="262" y="361"/>
                  </a:lnTo>
                  <a:lnTo>
                    <a:pt x="303" y="268"/>
                  </a:lnTo>
                  <a:lnTo>
                    <a:pt x="344" y="180"/>
                  </a:lnTo>
                  <a:lnTo>
                    <a:pt x="383" y="104"/>
                  </a:lnTo>
                  <a:lnTo>
                    <a:pt x="418" y="36"/>
                  </a:lnTo>
                  <a:lnTo>
                    <a:pt x="770" y="14"/>
                  </a:lnTo>
                  <a:lnTo>
                    <a:pt x="772" y="14"/>
                  </a:lnTo>
                  <a:lnTo>
                    <a:pt x="971" y="0"/>
                  </a:lnTo>
                  <a:close/>
                </a:path>
              </a:pathLst>
            </a:custGeom>
            <a:gradFill>
              <a:gsLst>
                <a:gs pos="0">
                  <a:schemeClr val="accent5"/>
                </a:gs>
                <a:gs pos="100000">
                  <a:schemeClr val="accent5">
                    <a:lumMod val="75000"/>
                  </a:schemeClr>
                </a:gs>
              </a:gsLst>
              <a:lin ang="162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Freeform 31">
              <a:extLst>
                <a:ext uri="{FF2B5EF4-FFF2-40B4-BE49-F238E27FC236}">
                  <a16:creationId xmlns:a16="http://schemas.microsoft.com/office/drawing/2014/main" id="{E5BA0D08-2F92-C3F9-C11C-3916D2FE1CFE}"/>
                </a:ext>
              </a:extLst>
            </p:cNvPr>
            <p:cNvSpPr>
              <a:spLocks/>
            </p:cNvSpPr>
            <p:nvPr/>
          </p:nvSpPr>
          <p:spPr bwMode="auto">
            <a:xfrm>
              <a:off x="1810121" y="2321175"/>
              <a:ext cx="2921644" cy="2764009"/>
            </a:xfrm>
            <a:custGeom>
              <a:avLst/>
              <a:gdLst>
                <a:gd name="T0" fmla="*/ 1984 w 1984"/>
                <a:gd name="T1" fmla="*/ 0 h 2429"/>
                <a:gd name="T2" fmla="*/ 1980 w 1984"/>
                <a:gd name="T3" fmla="*/ 29 h 2429"/>
                <a:gd name="T4" fmla="*/ 1975 w 1984"/>
                <a:gd name="T5" fmla="*/ 72 h 2429"/>
                <a:gd name="T6" fmla="*/ 1969 w 1984"/>
                <a:gd name="T7" fmla="*/ 125 h 2429"/>
                <a:gd name="T8" fmla="*/ 1959 w 1984"/>
                <a:gd name="T9" fmla="*/ 187 h 2429"/>
                <a:gd name="T10" fmla="*/ 1945 w 1984"/>
                <a:gd name="T11" fmla="*/ 259 h 2429"/>
                <a:gd name="T12" fmla="*/ 1930 w 1984"/>
                <a:gd name="T13" fmla="*/ 341 h 2429"/>
                <a:gd name="T14" fmla="*/ 1910 w 1984"/>
                <a:gd name="T15" fmla="*/ 429 h 2429"/>
                <a:gd name="T16" fmla="*/ 1887 w 1984"/>
                <a:gd name="T17" fmla="*/ 527 h 2429"/>
                <a:gd name="T18" fmla="*/ 1859 w 1984"/>
                <a:gd name="T19" fmla="*/ 628 h 2429"/>
                <a:gd name="T20" fmla="*/ 1826 w 1984"/>
                <a:gd name="T21" fmla="*/ 735 h 2429"/>
                <a:gd name="T22" fmla="*/ 1789 w 1984"/>
                <a:gd name="T23" fmla="*/ 849 h 2429"/>
                <a:gd name="T24" fmla="*/ 1748 w 1984"/>
                <a:gd name="T25" fmla="*/ 966 h 2429"/>
                <a:gd name="T26" fmla="*/ 1699 w 1984"/>
                <a:gd name="T27" fmla="*/ 1085 h 2429"/>
                <a:gd name="T28" fmla="*/ 1623 w 1984"/>
                <a:gd name="T29" fmla="*/ 1256 h 2429"/>
                <a:gd name="T30" fmla="*/ 1539 w 1984"/>
                <a:gd name="T31" fmla="*/ 1420 h 2429"/>
                <a:gd name="T32" fmla="*/ 1449 w 1984"/>
                <a:gd name="T33" fmla="*/ 1576 h 2429"/>
                <a:gd name="T34" fmla="*/ 1354 w 1984"/>
                <a:gd name="T35" fmla="*/ 1727 h 2429"/>
                <a:gd name="T36" fmla="*/ 1250 w 1984"/>
                <a:gd name="T37" fmla="*/ 1869 h 2429"/>
                <a:gd name="T38" fmla="*/ 1139 w 1984"/>
                <a:gd name="T39" fmla="*/ 2004 h 2429"/>
                <a:gd name="T40" fmla="*/ 1031 w 1984"/>
                <a:gd name="T41" fmla="*/ 2121 h 2429"/>
                <a:gd name="T42" fmla="*/ 918 w 1984"/>
                <a:gd name="T43" fmla="*/ 2230 h 2429"/>
                <a:gd name="T44" fmla="*/ 801 w 1984"/>
                <a:gd name="T45" fmla="*/ 2333 h 2429"/>
                <a:gd name="T46" fmla="*/ 678 w 1984"/>
                <a:gd name="T47" fmla="*/ 2429 h 2429"/>
                <a:gd name="T48" fmla="*/ 0 w 1984"/>
                <a:gd name="T49" fmla="*/ 2304 h 2429"/>
                <a:gd name="T50" fmla="*/ 131 w 1984"/>
                <a:gd name="T51" fmla="*/ 2240 h 2429"/>
                <a:gd name="T52" fmla="*/ 256 w 1984"/>
                <a:gd name="T53" fmla="*/ 2167 h 2429"/>
                <a:gd name="T54" fmla="*/ 371 w 1984"/>
                <a:gd name="T55" fmla="*/ 2091 h 2429"/>
                <a:gd name="T56" fmla="*/ 481 w 1984"/>
                <a:gd name="T57" fmla="*/ 2009 h 2429"/>
                <a:gd name="T58" fmla="*/ 584 w 1984"/>
                <a:gd name="T59" fmla="*/ 1922 h 2429"/>
                <a:gd name="T60" fmla="*/ 678 w 1984"/>
                <a:gd name="T61" fmla="*/ 1832 h 2429"/>
                <a:gd name="T62" fmla="*/ 768 w 1984"/>
                <a:gd name="T63" fmla="*/ 1738 h 2429"/>
                <a:gd name="T64" fmla="*/ 850 w 1984"/>
                <a:gd name="T65" fmla="*/ 1641 h 2429"/>
                <a:gd name="T66" fmla="*/ 926 w 1984"/>
                <a:gd name="T67" fmla="*/ 1543 h 2429"/>
                <a:gd name="T68" fmla="*/ 996 w 1984"/>
                <a:gd name="T69" fmla="*/ 1442 h 2429"/>
                <a:gd name="T70" fmla="*/ 1063 w 1984"/>
                <a:gd name="T71" fmla="*/ 1340 h 2429"/>
                <a:gd name="T72" fmla="*/ 1121 w 1984"/>
                <a:gd name="T73" fmla="*/ 1237 h 2429"/>
                <a:gd name="T74" fmla="*/ 1176 w 1984"/>
                <a:gd name="T75" fmla="*/ 1135 h 2429"/>
                <a:gd name="T76" fmla="*/ 1225 w 1984"/>
                <a:gd name="T77" fmla="*/ 1034 h 2429"/>
                <a:gd name="T78" fmla="*/ 1270 w 1984"/>
                <a:gd name="T79" fmla="*/ 934 h 2429"/>
                <a:gd name="T80" fmla="*/ 1311 w 1984"/>
                <a:gd name="T81" fmla="*/ 835 h 2429"/>
                <a:gd name="T82" fmla="*/ 1348 w 1984"/>
                <a:gd name="T83" fmla="*/ 739 h 2429"/>
                <a:gd name="T84" fmla="*/ 1379 w 1984"/>
                <a:gd name="T85" fmla="*/ 646 h 2429"/>
                <a:gd name="T86" fmla="*/ 1406 w 1984"/>
                <a:gd name="T87" fmla="*/ 554 h 2429"/>
                <a:gd name="T88" fmla="*/ 1432 w 1984"/>
                <a:gd name="T89" fmla="*/ 468 h 2429"/>
                <a:gd name="T90" fmla="*/ 1453 w 1984"/>
                <a:gd name="T91" fmla="*/ 386 h 2429"/>
                <a:gd name="T92" fmla="*/ 1471 w 1984"/>
                <a:gd name="T93" fmla="*/ 310 h 2429"/>
                <a:gd name="T94" fmla="*/ 1486 w 1984"/>
                <a:gd name="T95" fmla="*/ 240 h 2429"/>
                <a:gd name="T96" fmla="*/ 1500 w 1984"/>
                <a:gd name="T97" fmla="*/ 175 h 2429"/>
                <a:gd name="T98" fmla="*/ 1510 w 1984"/>
                <a:gd name="T99" fmla="*/ 117 h 2429"/>
                <a:gd name="T100" fmla="*/ 1518 w 1984"/>
                <a:gd name="T101" fmla="*/ 66 h 2429"/>
                <a:gd name="T102" fmla="*/ 1984 w 1984"/>
                <a:gd name="T103" fmla="*/ 0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84" h="2429">
                  <a:moveTo>
                    <a:pt x="1984" y="0"/>
                  </a:moveTo>
                  <a:lnTo>
                    <a:pt x="1980" y="29"/>
                  </a:lnTo>
                  <a:lnTo>
                    <a:pt x="1975" y="72"/>
                  </a:lnTo>
                  <a:lnTo>
                    <a:pt x="1969" y="125"/>
                  </a:lnTo>
                  <a:lnTo>
                    <a:pt x="1959" y="187"/>
                  </a:lnTo>
                  <a:lnTo>
                    <a:pt x="1945" y="259"/>
                  </a:lnTo>
                  <a:lnTo>
                    <a:pt x="1930" y="341"/>
                  </a:lnTo>
                  <a:lnTo>
                    <a:pt x="1910" y="429"/>
                  </a:lnTo>
                  <a:lnTo>
                    <a:pt x="1887" y="527"/>
                  </a:lnTo>
                  <a:lnTo>
                    <a:pt x="1859" y="628"/>
                  </a:lnTo>
                  <a:lnTo>
                    <a:pt x="1826" y="735"/>
                  </a:lnTo>
                  <a:lnTo>
                    <a:pt x="1789" y="849"/>
                  </a:lnTo>
                  <a:lnTo>
                    <a:pt x="1748" y="966"/>
                  </a:lnTo>
                  <a:lnTo>
                    <a:pt x="1699" y="1085"/>
                  </a:lnTo>
                  <a:lnTo>
                    <a:pt x="1623" y="1256"/>
                  </a:lnTo>
                  <a:lnTo>
                    <a:pt x="1539" y="1420"/>
                  </a:lnTo>
                  <a:lnTo>
                    <a:pt x="1449" y="1576"/>
                  </a:lnTo>
                  <a:lnTo>
                    <a:pt x="1354" y="1727"/>
                  </a:lnTo>
                  <a:lnTo>
                    <a:pt x="1250" y="1869"/>
                  </a:lnTo>
                  <a:lnTo>
                    <a:pt x="1139" y="2004"/>
                  </a:lnTo>
                  <a:lnTo>
                    <a:pt x="1031" y="2121"/>
                  </a:lnTo>
                  <a:lnTo>
                    <a:pt x="918" y="2230"/>
                  </a:lnTo>
                  <a:lnTo>
                    <a:pt x="801" y="2333"/>
                  </a:lnTo>
                  <a:lnTo>
                    <a:pt x="678" y="2429"/>
                  </a:lnTo>
                  <a:lnTo>
                    <a:pt x="0" y="2304"/>
                  </a:lnTo>
                  <a:lnTo>
                    <a:pt x="131" y="2240"/>
                  </a:lnTo>
                  <a:lnTo>
                    <a:pt x="256" y="2167"/>
                  </a:lnTo>
                  <a:lnTo>
                    <a:pt x="371" y="2091"/>
                  </a:lnTo>
                  <a:lnTo>
                    <a:pt x="481" y="2009"/>
                  </a:lnTo>
                  <a:lnTo>
                    <a:pt x="584" y="1922"/>
                  </a:lnTo>
                  <a:lnTo>
                    <a:pt x="678" y="1832"/>
                  </a:lnTo>
                  <a:lnTo>
                    <a:pt x="768" y="1738"/>
                  </a:lnTo>
                  <a:lnTo>
                    <a:pt x="850" y="1641"/>
                  </a:lnTo>
                  <a:lnTo>
                    <a:pt x="926" y="1543"/>
                  </a:lnTo>
                  <a:lnTo>
                    <a:pt x="996" y="1442"/>
                  </a:lnTo>
                  <a:lnTo>
                    <a:pt x="1063" y="1340"/>
                  </a:lnTo>
                  <a:lnTo>
                    <a:pt x="1121" y="1237"/>
                  </a:lnTo>
                  <a:lnTo>
                    <a:pt x="1176" y="1135"/>
                  </a:lnTo>
                  <a:lnTo>
                    <a:pt x="1225" y="1034"/>
                  </a:lnTo>
                  <a:lnTo>
                    <a:pt x="1270" y="934"/>
                  </a:lnTo>
                  <a:lnTo>
                    <a:pt x="1311" y="835"/>
                  </a:lnTo>
                  <a:lnTo>
                    <a:pt x="1348" y="739"/>
                  </a:lnTo>
                  <a:lnTo>
                    <a:pt x="1379" y="646"/>
                  </a:lnTo>
                  <a:lnTo>
                    <a:pt x="1406" y="554"/>
                  </a:lnTo>
                  <a:lnTo>
                    <a:pt x="1432" y="468"/>
                  </a:lnTo>
                  <a:lnTo>
                    <a:pt x="1453" y="386"/>
                  </a:lnTo>
                  <a:lnTo>
                    <a:pt x="1471" y="310"/>
                  </a:lnTo>
                  <a:lnTo>
                    <a:pt x="1486" y="240"/>
                  </a:lnTo>
                  <a:lnTo>
                    <a:pt x="1500" y="175"/>
                  </a:lnTo>
                  <a:lnTo>
                    <a:pt x="1510" y="117"/>
                  </a:lnTo>
                  <a:lnTo>
                    <a:pt x="1518" y="66"/>
                  </a:lnTo>
                  <a:lnTo>
                    <a:pt x="1984" y="0"/>
                  </a:lnTo>
                  <a:close/>
                </a:path>
              </a:pathLst>
            </a:custGeom>
            <a:gradFill>
              <a:gsLst>
                <a:gs pos="0">
                  <a:schemeClr val="accent2"/>
                </a:gs>
                <a:gs pos="100000">
                  <a:schemeClr val="accent2">
                    <a:lumMod val="75000"/>
                  </a:schemeClr>
                </a:gs>
              </a:gsLst>
              <a:lin ang="162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Freeform 32">
              <a:extLst>
                <a:ext uri="{FF2B5EF4-FFF2-40B4-BE49-F238E27FC236}">
                  <a16:creationId xmlns:a16="http://schemas.microsoft.com/office/drawing/2014/main" id="{5855F376-D964-AA5D-4FFC-A84E59A5BDF1}"/>
                </a:ext>
              </a:extLst>
            </p:cNvPr>
            <p:cNvSpPr>
              <a:spLocks/>
            </p:cNvSpPr>
            <p:nvPr/>
          </p:nvSpPr>
          <p:spPr bwMode="auto">
            <a:xfrm>
              <a:off x="4921731" y="2789998"/>
              <a:ext cx="2485754" cy="2290634"/>
            </a:xfrm>
            <a:custGeom>
              <a:avLst/>
              <a:gdLst>
                <a:gd name="T0" fmla="*/ 1688 w 1688"/>
                <a:gd name="T1" fmla="*/ 0 h 2013"/>
                <a:gd name="T2" fmla="*/ 1688 w 1688"/>
                <a:gd name="T3" fmla="*/ 0 h 2013"/>
                <a:gd name="T4" fmla="*/ 1688 w 1688"/>
                <a:gd name="T5" fmla="*/ 11 h 2013"/>
                <a:gd name="T6" fmla="*/ 1684 w 1688"/>
                <a:gd name="T7" fmla="*/ 35 h 2013"/>
                <a:gd name="T8" fmla="*/ 1680 w 1688"/>
                <a:gd name="T9" fmla="*/ 70 h 2013"/>
                <a:gd name="T10" fmla="*/ 1672 w 1688"/>
                <a:gd name="T11" fmla="*/ 117 h 2013"/>
                <a:gd name="T12" fmla="*/ 1662 w 1688"/>
                <a:gd name="T13" fmla="*/ 173 h 2013"/>
                <a:gd name="T14" fmla="*/ 1649 w 1688"/>
                <a:gd name="T15" fmla="*/ 240 h 2013"/>
                <a:gd name="T16" fmla="*/ 1633 w 1688"/>
                <a:gd name="T17" fmla="*/ 316 h 2013"/>
                <a:gd name="T18" fmla="*/ 1611 w 1688"/>
                <a:gd name="T19" fmla="*/ 400 h 2013"/>
                <a:gd name="T20" fmla="*/ 1586 w 1688"/>
                <a:gd name="T21" fmla="*/ 491 h 2013"/>
                <a:gd name="T22" fmla="*/ 1555 w 1688"/>
                <a:gd name="T23" fmla="*/ 589 h 2013"/>
                <a:gd name="T24" fmla="*/ 1518 w 1688"/>
                <a:gd name="T25" fmla="*/ 692 h 2013"/>
                <a:gd name="T26" fmla="*/ 1477 w 1688"/>
                <a:gd name="T27" fmla="*/ 799 h 2013"/>
                <a:gd name="T28" fmla="*/ 1406 w 1688"/>
                <a:gd name="T29" fmla="*/ 957 h 2013"/>
                <a:gd name="T30" fmla="*/ 1330 w 1688"/>
                <a:gd name="T31" fmla="*/ 1110 h 2013"/>
                <a:gd name="T32" fmla="*/ 1246 w 1688"/>
                <a:gd name="T33" fmla="*/ 1256 h 2013"/>
                <a:gd name="T34" fmla="*/ 1154 w 1688"/>
                <a:gd name="T35" fmla="*/ 1398 h 2013"/>
                <a:gd name="T36" fmla="*/ 1057 w 1688"/>
                <a:gd name="T37" fmla="*/ 1533 h 2013"/>
                <a:gd name="T38" fmla="*/ 953 w 1688"/>
                <a:gd name="T39" fmla="*/ 1664 h 2013"/>
                <a:gd name="T40" fmla="*/ 842 w 1688"/>
                <a:gd name="T41" fmla="*/ 1787 h 2013"/>
                <a:gd name="T42" fmla="*/ 723 w 1688"/>
                <a:gd name="T43" fmla="*/ 1904 h 2013"/>
                <a:gd name="T44" fmla="*/ 600 w 1688"/>
                <a:gd name="T45" fmla="*/ 2013 h 2013"/>
                <a:gd name="T46" fmla="*/ 192 w 1688"/>
                <a:gd name="T47" fmla="*/ 1974 h 2013"/>
                <a:gd name="T48" fmla="*/ 0 w 1688"/>
                <a:gd name="T49" fmla="*/ 1956 h 2013"/>
                <a:gd name="T50" fmla="*/ 123 w 1688"/>
                <a:gd name="T51" fmla="*/ 1869 h 2013"/>
                <a:gd name="T52" fmla="*/ 239 w 1688"/>
                <a:gd name="T53" fmla="*/ 1773 h 2013"/>
                <a:gd name="T54" fmla="*/ 348 w 1688"/>
                <a:gd name="T55" fmla="*/ 1674 h 2013"/>
                <a:gd name="T56" fmla="*/ 449 w 1688"/>
                <a:gd name="T57" fmla="*/ 1570 h 2013"/>
                <a:gd name="T58" fmla="*/ 543 w 1688"/>
                <a:gd name="T59" fmla="*/ 1463 h 2013"/>
                <a:gd name="T60" fmla="*/ 629 w 1688"/>
                <a:gd name="T61" fmla="*/ 1354 h 2013"/>
                <a:gd name="T62" fmla="*/ 709 w 1688"/>
                <a:gd name="T63" fmla="*/ 1244 h 2013"/>
                <a:gd name="T64" fmla="*/ 781 w 1688"/>
                <a:gd name="T65" fmla="*/ 1133 h 2013"/>
                <a:gd name="T66" fmla="*/ 850 w 1688"/>
                <a:gd name="T67" fmla="*/ 1022 h 2013"/>
                <a:gd name="T68" fmla="*/ 910 w 1688"/>
                <a:gd name="T69" fmla="*/ 911 h 2013"/>
                <a:gd name="T70" fmla="*/ 965 w 1688"/>
                <a:gd name="T71" fmla="*/ 803 h 2013"/>
                <a:gd name="T72" fmla="*/ 1014 w 1688"/>
                <a:gd name="T73" fmla="*/ 698 h 2013"/>
                <a:gd name="T74" fmla="*/ 1057 w 1688"/>
                <a:gd name="T75" fmla="*/ 597 h 2013"/>
                <a:gd name="T76" fmla="*/ 1096 w 1688"/>
                <a:gd name="T77" fmla="*/ 499 h 2013"/>
                <a:gd name="T78" fmla="*/ 1127 w 1688"/>
                <a:gd name="T79" fmla="*/ 409 h 2013"/>
                <a:gd name="T80" fmla="*/ 1156 w 1688"/>
                <a:gd name="T81" fmla="*/ 323 h 2013"/>
                <a:gd name="T82" fmla="*/ 1178 w 1688"/>
                <a:gd name="T83" fmla="*/ 245 h 2013"/>
                <a:gd name="T84" fmla="*/ 1197 w 1688"/>
                <a:gd name="T85" fmla="*/ 177 h 2013"/>
                <a:gd name="T86" fmla="*/ 1211 w 1688"/>
                <a:gd name="T87" fmla="*/ 117 h 2013"/>
                <a:gd name="T88" fmla="*/ 1221 w 1688"/>
                <a:gd name="T89" fmla="*/ 66 h 2013"/>
                <a:gd name="T90" fmla="*/ 1688 w 1688"/>
                <a:gd name="T91" fmla="*/ 0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8" h="2013">
                  <a:moveTo>
                    <a:pt x="1688" y="0"/>
                  </a:moveTo>
                  <a:lnTo>
                    <a:pt x="1688" y="0"/>
                  </a:lnTo>
                  <a:lnTo>
                    <a:pt x="1688" y="11"/>
                  </a:lnTo>
                  <a:lnTo>
                    <a:pt x="1684" y="35"/>
                  </a:lnTo>
                  <a:lnTo>
                    <a:pt x="1680" y="70"/>
                  </a:lnTo>
                  <a:lnTo>
                    <a:pt x="1672" y="117"/>
                  </a:lnTo>
                  <a:lnTo>
                    <a:pt x="1662" y="173"/>
                  </a:lnTo>
                  <a:lnTo>
                    <a:pt x="1649" y="240"/>
                  </a:lnTo>
                  <a:lnTo>
                    <a:pt x="1633" y="316"/>
                  </a:lnTo>
                  <a:lnTo>
                    <a:pt x="1611" y="400"/>
                  </a:lnTo>
                  <a:lnTo>
                    <a:pt x="1586" y="491"/>
                  </a:lnTo>
                  <a:lnTo>
                    <a:pt x="1555" y="589"/>
                  </a:lnTo>
                  <a:lnTo>
                    <a:pt x="1518" y="692"/>
                  </a:lnTo>
                  <a:lnTo>
                    <a:pt x="1477" y="799"/>
                  </a:lnTo>
                  <a:lnTo>
                    <a:pt x="1406" y="957"/>
                  </a:lnTo>
                  <a:lnTo>
                    <a:pt x="1330" y="1110"/>
                  </a:lnTo>
                  <a:lnTo>
                    <a:pt x="1246" y="1256"/>
                  </a:lnTo>
                  <a:lnTo>
                    <a:pt x="1154" y="1398"/>
                  </a:lnTo>
                  <a:lnTo>
                    <a:pt x="1057" y="1533"/>
                  </a:lnTo>
                  <a:lnTo>
                    <a:pt x="953" y="1664"/>
                  </a:lnTo>
                  <a:lnTo>
                    <a:pt x="842" y="1787"/>
                  </a:lnTo>
                  <a:lnTo>
                    <a:pt x="723" y="1904"/>
                  </a:lnTo>
                  <a:lnTo>
                    <a:pt x="600" y="2013"/>
                  </a:lnTo>
                  <a:lnTo>
                    <a:pt x="192" y="1974"/>
                  </a:lnTo>
                  <a:lnTo>
                    <a:pt x="0" y="1956"/>
                  </a:lnTo>
                  <a:lnTo>
                    <a:pt x="123" y="1869"/>
                  </a:lnTo>
                  <a:lnTo>
                    <a:pt x="239" y="1773"/>
                  </a:lnTo>
                  <a:lnTo>
                    <a:pt x="348" y="1674"/>
                  </a:lnTo>
                  <a:lnTo>
                    <a:pt x="449" y="1570"/>
                  </a:lnTo>
                  <a:lnTo>
                    <a:pt x="543" y="1463"/>
                  </a:lnTo>
                  <a:lnTo>
                    <a:pt x="629" y="1354"/>
                  </a:lnTo>
                  <a:lnTo>
                    <a:pt x="709" y="1244"/>
                  </a:lnTo>
                  <a:lnTo>
                    <a:pt x="781" y="1133"/>
                  </a:lnTo>
                  <a:lnTo>
                    <a:pt x="850" y="1022"/>
                  </a:lnTo>
                  <a:lnTo>
                    <a:pt x="910" y="911"/>
                  </a:lnTo>
                  <a:lnTo>
                    <a:pt x="965" y="803"/>
                  </a:lnTo>
                  <a:lnTo>
                    <a:pt x="1014" y="698"/>
                  </a:lnTo>
                  <a:lnTo>
                    <a:pt x="1057" y="597"/>
                  </a:lnTo>
                  <a:lnTo>
                    <a:pt x="1096" y="499"/>
                  </a:lnTo>
                  <a:lnTo>
                    <a:pt x="1127" y="409"/>
                  </a:lnTo>
                  <a:lnTo>
                    <a:pt x="1156" y="323"/>
                  </a:lnTo>
                  <a:lnTo>
                    <a:pt x="1178" y="245"/>
                  </a:lnTo>
                  <a:lnTo>
                    <a:pt x="1197" y="177"/>
                  </a:lnTo>
                  <a:lnTo>
                    <a:pt x="1211" y="117"/>
                  </a:lnTo>
                  <a:lnTo>
                    <a:pt x="1221" y="66"/>
                  </a:lnTo>
                  <a:lnTo>
                    <a:pt x="1688" y="0"/>
                  </a:lnTo>
                  <a:close/>
                </a:path>
              </a:pathLst>
            </a:custGeom>
            <a:gradFill>
              <a:gsLst>
                <a:gs pos="0">
                  <a:schemeClr val="accent4"/>
                </a:gs>
                <a:gs pos="100000">
                  <a:schemeClr val="accent4">
                    <a:lumMod val="75000"/>
                  </a:schemeClr>
                </a:gs>
              </a:gsLst>
              <a:lin ang="162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grpSp>
          <p:nvGrpSpPr>
            <p:cNvPr id="72" name="Group 71">
              <a:extLst>
                <a:ext uri="{FF2B5EF4-FFF2-40B4-BE49-F238E27FC236}">
                  <a16:creationId xmlns:a16="http://schemas.microsoft.com/office/drawing/2014/main" id="{9FCA8300-6231-38F0-4AE0-F3CBA46962B8}"/>
                </a:ext>
              </a:extLst>
            </p:cNvPr>
            <p:cNvGrpSpPr/>
            <p:nvPr/>
          </p:nvGrpSpPr>
          <p:grpSpPr>
            <a:xfrm>
              <a:off x="1009028" y="5304229"/>
              <a:ext cx="3136641" cy="707886"/>
              <a:chOff x="1009028" y="5104086"/>
              <a:chExt cx="3136641" cy="707886"/>
            </a:xfrm>
          </p:grpSpPr>
          <p:sp>
            <p:nvSpPr>
              <p:cNvPr id="91" name="TextBox 90">
                <a:extLst>
                  <a:ext uri="{FF2B5EF4-FFF2-40B4-BE49-F238E27FC236}">
                    <a16:creationId xmlns:a16="http://schemas.microsoft.com/office/drawing/2014/main" id="{D53A30A1-F99B-2541-67C8-362534725ADC}"/>
                  </a:ext>
                </a:extLst>
              </p:cNvPr>
              <p:cNvSpPr txBox="1"/>
              <p:nvPr/>
            </p:nvSpPr>
            <p:spPr>
              <a:xfrm>
                <a:off x="1687906" y="5284363"/>
                <a:ext cx="2457763" cy="443559"/>
              </a:xfrm>
              <a:prstGeom prst="rect">
                <a:avLst/>
              </a:prstGeom>
              <a:noFill/>
            </p:spPr>
            <p:txBody>
              <a:bodyPr wrap="square" rtlCol="0" anchor="b">
                <a:spAutoFit/>
              </a:bodyPr>
              <a:lstStyle/>
              <a:p>
                <a:r>
                  <a:rPr lang="en-GB" sz="2000" b="1" dirty="0">
                    <a:solidFill>
                      <a:schemeClr val="tx1">
                        <a:lumMod val="85000"/>
                        <a:lumOff val="15000"/>
                      </a:schemeClr>
                    </a:solidFill>
                    <a:latin typeface="Arial" pitchFamily="34" charset="0"/>
                    <a:cs typeface="Arial" pitchFamily="34" charset="0"/>
                  </a:rPr>
                  <a:t>Introduction</a:t>
                </a:r>
                <a:endParaRPr lang="en-IN" sz="2000" b="1" dirty="0">
                  <a:solidFill>
                    <a:schemeClr val="tx1">
                      <a:lumMod val="85000"/>
                      <a:lumOff val="15000"/>
                    </a:schemeClr>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006D6C04-ED10-442F-0E6D-2DBDB8A77104}"/>
                  </a:ext>
                </a:extLst>
              </p:cNvPr>
              <p:cNvSpPr txBox="1"/>
              <p:nvPr/>
            </p:nvSpPr>
            <p:spPr>
              <a:xfrm>
                <a:off x="1009028" y="5104086"/>
                <a:ext cx="755335" cy="707886"/>
              </a:xfrm>
              <a:prstGeom prst="rect">
                <a:avLst/>
              </a:prstGeom>
              <a:noFill/>
            </p:spPr>
            <p:txBody>
              <a:bodyPr wrap="none" rtlCol="0" anchor="ctr">
                <a:spAutoFit/>
              </a:bodyPr>
              <a:lstStyle/>
              <a:p>
                <a:pPr algn="ctr"/>
                <a:r>
                  <a:rPr lang="en-IN" sz="4000" b="1" dirty="0">
                    <a:solidFill>
                      <a:schemeClr val="accent2"/>
                    </a:solidFill>
                    <a:latin typeface="Arial" pitchFamily="34" charset="0"/>
                    <a:cs typeface="Arial" pitchFamily="34" charset="0"/>
                  </a:rPr>
                  <a:t>01</a:t>
                </a:r>
              </a:p>
            </p:txBody>
          </p:sp>
        </p:grpSp>
        <p:grpSp>
          <p:nvGrpSpPr>
            <p:cNvPr id="73" name="Group 72">
              <a:extLst>
                <a:ext uri="{FF2B5EF4-FFF2-40B4-BE49-F238E27FC236}">
                  <a16:creationId xmlns:a16="http://schemas.microsoft.com/office/drawing/2014/main" id="{C8ED838B-D60B-D20D-2C69-AA22AB82A027}"/>
                </a:ext>
              </a:extLst>
            </p:cNvPr>
            <p:cNvGrpSpPr/>
            <p:nvPr/>
          </p:nvGrpSpPr>
          <p:grpSpPr>
            <a:xfrm>
              <a:off x="5252858" y="1076953"/>
              <a:ext cx="3184689" cy="901088"/>
              <a:chOff x="6579708" y="804489"/>
              <a:chExt cx="3184689" cy="901088"/>
            </a:xfrm>
          </p:grpSpPr>
          <p:sp>
            <p:nvSpPr>
              <p:cNvPr id="89" name="TextBox 88">
                <a:extLst>
                  <a:ext uri="{FF2B5EF4-FFF2-40B4-BE49-F238E27FC236}">
                    <a16:creationId xmlns:a16="http://schemas.microsoft.com/office/drawing/2014/main" id="{7DA50ACA-86F2-5336-34B9-E812E65677CB}"/>
                  </a:ext>
                </a:extLst>
              </p:cNvPr>
              <p:cNvSpPr txBox="1"/>
              <p:nvPr/>
            </p:nvSpPr>
            <p:spPr>
              <a:xfrm>
                <a:off x="6579708" y="997691"/>
                <a:ext cx="755335" cy="707886"/>
              </a:xfrm>
              <a:prstGeom prst="rect">
                <a:avLst/>
              </a:prstGeom>
              <a:noFill/>
            </p:spPr>
            <p:txBody>
              <a:bodyPr wrap="none" rtlCol="0" anchor="ctr">
                <a:spAutoFit/>
              </a:bodyPr>
              <a:lstStyle/>
              <a:p>
                <a:pPr algn="ctr"/>
                <a:r>
                  <a:rPr lang="en-IN" sz="4000" b="1" dirty="0">
                    <a:solidFill>
                      <a:schemeClr val="accent4">
                        <a:lumMod val="75000"/>
                      </a:schemeClr>
                    </a:solidFill>
                    <a:latin typeface="Arial" pitchFamily="34" charset="0"/>
                    <a:cs typeface="Arial" pitchFamily="34" charset="0"/>
                  </a:rPr>
                  <a:t>04</a:t>
                </a:r>
              </a:p>
            </p:txBody>
          </p:sp>
          <p:sp>
            <p:nvSpPr>
              <p:cNvPr id="90" name="TextBox 89">
                <a:extLst>
                  <a:ext uri="{FF2B5EF4-FFF2-40B4-BE49-F238E27FC236}">
                    <a16:creationId xmlns:a16="http://schemas.microsoft.com/office/drawing/2014/main" id="{6B0F5F83-9DAA-F254-F919-34C5F31E1AC2}"/>
                  </a:ext>
                </a:extLst>
              </p:cNvPr>
              <p:cNvSpPr txBox="1"/>
              <p:nvPr/>
            </p:nvSpPr>
            <p:spPr>
              <a:xfrm>
                <a:off x="7306634" y="804489"/>
                <a:ext cx="2457763" cy="784757"/>
              </a:xfrm>
              <a:prstGeom prst="rect">
                <a:avLst/>
              </a:prstGeom>
              <a:noFill/>
            </p:spPr>
            <p:txBody>
              <a:bodyPr wrap="square" rtlCol="0" anchor="b">
                <a:spAutoFit/>
              </a:bodyPr>
              <a:lstStyle/>
              <a:p>
                <a:r>
                  <a:rPr lang="en-GB" sz="2000" b="1" dirty="0">
                    <a:solidFill>
                      <a:schemeClr val="tx1">
                        <a:lumMod val="85000"/>
                        <a:lumOff val="15000"/>
                      </a:schemeClr>
                    </a:solidFill>
                    <a:latin typeface="Arial" pitchFamily="34" charset="0"/>
                    <a:cs typeface="Arial" pitchFamily="34" charset="0"/>
                  </a:rPr>
                  <a:t>Statistical</a:t>
                </a:r>
                <a:r>
                  <a:rPr lang="en-GB" sz="2000" dirty="0">
                    <a:solidFill>
                      <a:schemeClr val="tx1">
                        <a:lumMod val="85000"/>
                        <a:lumOff val="15000"/>
                      </a:schemeClr>
                    </a:solidFill>
                    <a:latin typeface="Arial" pitchFamily="34" charset="0"/>
                    <a:cs typeface="Arial" pitchFamily="34" charset="0"/>
                  </a:rPr>
                  <a:t> </a:t>
                </a:r>
                <a:r>
                  <a:rPr lang="en-GB" sz="2000" b="1" dirty="0">
                    <a:solidFill>
                      <a:schemeClr val="tx1">
                        <a:lumMod val="85000"/>
                        <a:lumOff val="15000"/>
                      </a:schemeClr>
                    </a:solidFill>
                    <a:latin typeface="Arial" pitchFamily="34" charset="0"/>
                    <a:cs typeface="Arial" pitchFamily="34" charset="0"/>
                  </a:rPr>
                  <a:t>Methodology</a:t>
                </a:r>
                <a:endParaRPr lang="en-IN" sz="2000" b="1" dirty="0">
                  <a:solidFill>
                    <a:schemeClr val="tx1">
                      <a:lumMod val="85000"/>
                      <a:lumOff val="15000"/>
                    </a:schemeClr>
                  </a:solidFill>
                  <a:latin typeface="Arial" pitchFamily="34" charset="0"/>
                  <a:cs typeface="Arial" pitchFamily="34" charset="0"/>
                </a:endParaRPr>
              </a:p>
            </p:txBody>
          </p:sp>
        </p:grpSp>
        <p:grpSp>
          <p:nvGrpSpPr>
            <p:cNvPr id="74" name="Group 73">
              <a:extLst>
                <a:ext uri="{FF2B5EF4-FFF2-40B4-BE49-F238E27FC236}">
                  <a16:creationId xmlns:a16="http://schemas.microsoft.com/office/drawing/2014/main" id="{51F13B86-9824-5AB0-7B74-19A0A177E2A2}"/>
                </a:ext>
              </a:extLst>
            </p:cNvPr>
            <p:cNvGrpSpPr/>
            <p:nvPr/>
          </p:nvGrpSpPr>
          <p:grpSpPr>
            <a:xfrm>
              <a:off x="1805647" y="1082215"/>
              <a:ext cx="3301282" cy="707886"/>
              <a:chOff x="2463318" y="997691"/>
              <a:chExt cx="3301282" cy="707886"/>
            </a:xfrm>
          </p:grpSpPr>
          <p:sp>
            <p:nvSpPr>
              <p:cNvPr id="87" name="TextBox 86">
                <a:extLst>
                  <a:ext uri="{FF2B5EF4-FFF2-40B4-BE49-F238E27FC236}">
                    <a16:creationId xmlns:a16="http://schemas.microsoft.com/office/drawing/2014/main" id="{7416E969-1501-2AF4-FE1C-EE7CA43382B9}"/>
                  </a:ext>
                </a:extLst>
              </p:cNvPr>
              <p:cNvSpPr txBox="1"/>
              <p:nvPr/>
            </p:nvSpPr>
            <p:spPr>
              <a:xfrm>
                <a:off x="2463318" y="997691"/>
                <a:ext cx="755335" cy="707886"/>
              </a:xfrm>
              <a:prstGeom prst="rect">
                <a:avLst/>
              </a:prstGeom>
              <a:noFill/>
            </p:spPr>
            <p:txBody>
              <a:bodyPr wrap="none" rtlCol="0" anchor="ctr">
                <a:spAutoFit/>
              </a:bodyPr>
              <a:lstStyle/>
              <a:p>
                <a:pPr algn="ctr"/>
                <a:r>
                  <a:rPr lang="en-IN" sz="4000" b="1" dirty="0">
                    <a:solidFill>
                      <a:schemeClr val="accent2">
                        <a:lumMod val="75000"/>
                      </a:schemeClr>
                    </a:solidFill>
                    <a:latin typeface="Arial" pitchFamily="34" charset="0"/>
                    <a:cs typeface="Arial" pitchFamily="34" charset="0"/>
                  </a:rPr>
                  <a:t>02</a:t>
                </a:r>
              </a:p>
            </p:txBody>
          </p:sp>
          <p:sp>
            <p:nvSpPr>
              <p:cNvPr id="88" name="TextBox 87">
                <a:extLst>
                  <a:ext uri="{FF2B5EF4-FFF2-40B4-BE49-F238E27FC236}">
                    <a16:creationId xmlns:a16="http://schemas.microsoft.com/office/drawing/2014/main" id="{470A4A0F-461B-10D4-6EB3-8D48ACF68A7B}"/>
                  </a:ext>
                </a:extLst>
              </p:cNvPr>
              <p:cNvSpPr txBox="1"/>
              <p:nvPr/>
            </p:nvSpPr>
            <p:spPr>
              <a:xfrm>
                <a:off x="3306837" y="1145687"/>
                <a:ext cx="2457763" cy="443559"/>
              </a:xfrm>
              <a:prstGeom prst="rect">
                <a:avLst/>
              </a:prstGeom>
              <a:noFill/>
            </p:spPr>
            <p:txBody>
              <a:bodyPr wrap="square" rtlCol="0" anchor="b">
                <a:spAutoFit/>
              </a:bodyPr>
              <a:lstStyle/>
              <a:p>
                <a:r>
                  <a:rPr lang="en-GB" sz="2000" b="1" dirty="0">
                    <a:solidFill>
                      <a:schemeClr val="tx1">
                        <a:lumMod val="85000"/>
                        <a:lumOff val="15000"/>
                      </a:schemeClr>
                    </a:solidFill>
                    <a:latin typeface="Arial" pitchFamily="34" charset="0"/>
                    <a:cs typeface="Arial" pitchFamily="34" charset="0"/>
                  </a:rPr>
                  <a:t>Objective</a:t>
                </a:r>
                <a:endParaRPr lang="en-IN" sz="2000" b="1" dirty="0">
                  <a:solidFill>
                    <a:schemeClr val="tx1">
                      <a:lumMod val="85000"/>
                      <a:lumOff val="15000"/>
                    </a:schemeClr>
                  </a:solidFill>
                  <a:latin typeface="Arial" pitchFamily="34" charset="0"/>
                  <a:cs typeface="Arial" pitchFamily="34" charset="0"/>
                </a:endParaRPr>
              </a:p>
            </p:txBody>
          </p:sp>
        </p:grpSp>
        <p:grpSp>
          <p:nvGrpSpPr>
            <p:cNvPr id="75" name="Group 74">
              <a:extLst>
                <a:ext uri="{FF2B5EF4-FFF2-40B4-BE49-F238E27FC236}">
                  <a16:creationId xmlns:a16="http://schemas.microsoft.com/office/drawing/2014/main" id="{68FA354C-3E29-1704-0933-B65243073F7C}"/>
                </a:ext>
              </a:extLst>
            </p:cNvPr>
            <p:cNvGrpSpPr/>
            <p:nvPr/>
          </p:nvGrpSpPr>
          <p:grpSpPr>
            <a:xfrm>
              <a:off x="4658573" y="5304229"/>
              <a:ext cx="3212471" cy="707886"/>
              <a:chOff x="4658573" y="5104086"/>
              <a:chExt cx="3212471" cy="707886"/>
            </a:xfrm>
          </p:grpSpPr>
          <p:sp>
            <p:nvSpPr>
              <p:cNvPr id="85" name="TextBox 84">
                <a:extLst>
                  <a:ext uri="{FF2B5EF4-FFF2-40B4-BE49-F238E27FC236}">
                    <a16:creationId xmlns:a16="http://schemas.microsoft.com/office/drawing/2014/main" id="{469A1D89-C6F0-3CDC-F552-1CB6479EACC0}"/>
                  </a:ext>
                </a:extLst>
              </p:cNvPr>
              <p:cNvSpPr txBox="1"/>
              <p:nvPr/>
            </p:nvSpPr>
            <p:spPr>
              <a:xfrm>
                <a:off x="4658573" y="5104086"/>
                <a:ext cx="755335" cy="707886"/>
              </a:xfrm>
              <a:prstGeom prst="rect">
                <a:avLst/>
              </a:prstGeom>
              <a:noFill/>
            </p:spPr>
            <p:txBody>
              <a:bodyPr wrap="none" rtlCol="0" anchor="ctr">
                <a:spAutoFit/>
              </a:bodyPr>
              <a:lstStyle/>
              <a:p>
                <a:pPr algn="ctr"/>
                <a:r>
                  <a:rPr lang="en-IN" sz="4000" b="1" dirty="0">
                    <a:solidFill>
                      <a:schemeClr val="accent4"/>
                    </a:solidFill>
                    <a:latin typeface="Arial" pitchFamily="34" charset="0"/>
                    <a:cs typeface="Arial" pitchFamily="34" charset="0"/>
                  </a:rPr>
                  <a:t>03</a:t>
                </a:r>
              </a:p>
            </p:txBody>
          </p:sp>
          <p:sp>
            <p:nvSpPr>
              <p:cNvPr id="86" name="TextBox 85">
                <a:extLst>
                  <a:ext uri="{FF2B5EF4-FFF2-40B4-BE49-F238E27FC236}">
                    <a16:creationId xmlns:a16="http://schemas.microsoft.com/office/drawing/2014/main" id="{4CBC8C30-42D7-EAC5-2261-99CC7CECEC1E}"/>
                  </a:ext>
                </a:extLst>
              </p:cNvPr>
              <p:cNvSpPr txBox="1"/>
              <p:nvPr/>
            </p:nvSpPr>
            <p:spPr>
              <a:xfrm>
                <a:off x="5413281" y="5284363"/>
                <a:ext cx="2457763" cy="443559"/>
              </a:xfrm>
              <a:prstGeom prst="rect">
                <a:avLst/>
              </a:prstGeom>
              <a:noFill/>
            </p:spPr>
            <p:txBody>
              <a:bodyPr wrap="square" rtlCol="0" anchor="b">
                <a:spAutoFit/>
              </a:bodyPr>
              <a:lstStyle/>
              <a:p>
                <a:r>
                  <a:rPr lang="en-GB" sz="2000" b="1" dirty="0">
                    <a:solidFill>
                      <a:schemeClr val="tx1">
                        <a:lumMod val="85000"/>
                        <a:lumOff val="15000"/>
                      </a:schemeClr>
                    </a:solidFill>
                    <a:latin typeface="Arial" pitchFamily="34" charset="0"/>
                    <a:cs typeface="Arial" pitchFamily="34" charset="0"/>
                  </a:rPr>
                  <a:t>Data</a:t>
                </a:r>
                <a:r>
                  <a:rPr lang="en-GB" sz="2000" dirty="0">
                    <a:solidFill>
                      <a:schemeClr val="tx1">
                        <a:lumMod val="85000"/>
                        <a:lumOff val="15000"/>
                      </a:schemeClr>
                    </a:solidFill>
                    <a:latin typeface="Arial" pitchFamily="34" charset="0"/>
                    <a:cs typeface="Arial" pitchFamily="34" charset="0"/>
                  </a:rPr>
                  <a:t> </a:t>
                </a:r>
                <a:r>
                  <a:rPr lang="en-GB" sz="2000" b="1" dirty="0">
                    <a:solidFill>
                      <a:schemeClr val="tx1">
                        <a:lumMod val="85000"/>
                        <a:lumOff val="15000"/>
                      </a:schemeClr>
                    </a:solidFill>
                    <a:latin typeface="Arial" pitchFamily="34" charset="0"/>
                    <a:cs typeface="Arial" pitchFamily="34" charset="0"/>
                  </a:rPr>
                  <a:t>Collection</a:t>
                </a:r>
                <a:endParaRPr lang="en-IN" sz="2000" b="1" dirty="0">
                  <a:solidFill>
                    <a:schemeClr val="tx1">
                      <a:lumMod val="85000"/>
                      <a:lumOff val="15000"/>
                    </a:schemeClr>
                  </a:solidFill>
                  <a:latin typeface="Arial" pitchFamily="34" charset="0"/>
                  <a:cs typeface="Arial" pitchFamily="34" charset="0"/>
                </a:endParaRPr>
              </a:p>
            </p:txBody>
          </p:sp>
        </p:grpSp>
        <p:grpSp>
          <p:nvGrpSpPr>
            <p:cNvPr id="76" name="Group 75">
              <a:extLst>
                <a:ext uri="{FF2B5EF4-FFF2-40B4-BE49-F238E27FC236}">
                  <a16:creationId xmlns:a16="http://schemas.microsoft.com/office/drawing/2014/main" id="{58444E48-3127-27E7-ADBC-E4763A4D292D}"/>
                </a:ext>
              </a:extLst>
            </p:cNvPr>
            <p:cNvGrpSpPr/>
            <p:nvPr/>
          </p:nvGrpSpPr>
          <p:grpSpPr>
            <a:xfrm>
              <a:off x="8297428" y="5304229"/>
              <a:ext cx="3217865" cy="707886"/>
              <a:chOff x="8297428" y="5104086"/>
              <a:chExt cx="3217865" cy="707886"/>
            </a:xfrm>
          </p:grpSpPr>
          <p:sp>
            <p:nvSpPr>
              <p:cNvPr id="83" name="TextBox 82">
                <a:extLst>
                  <a:ext uri="{FF2B5EF4-FFF2-40B4-BE49-F238E27FC236}">
                    <a16:creationId xmlns:a16="http://schemas.microsoft.com/office/drawing/2014/main" id="{2BA9351F-42EC-B049-E82B-B9855E9A7125}"/>
                  </a:ext>
                </a:extLst>
              </p:cNvPr>
              <p:cNvSpPr txBox="1"/>
              <p:nvPr/>
            </p:nvSpPr>
            <p:spPr>
              <a:xfrm>
                <a:off x="8297428" y="5104086"/>
                <a:ext cx="755335" cy="707886"/>
              </a:xfrm>
              <a:prstGeom prst="rect">
                <a:avLst/>
              </a:prstGeom>
              <a:noFill/>
            </p:spPr>
            <p:txBody>
              <a:bodyPr wrap="none" rtlCol="0" anchor="ctr">
                <a:spAutoFit/>
              </a:bodyPr>
              <a:lstStyle/>
              <a:p>
                <a:pPr algn="ctr"/>
                <a:r>
                  <a:rPr lang="en-IN" sz="4000" b="1" dirty="0">
                    <a:solidFill>
                      <a:schemeClr val="accent5"/>
                    </a:solidFill>
                    <a:latin typeface="Arial" pitchFamily="34" charset="0"/>
                    <a:cs typeface="Arial" pitchFamily="34" charset="0"/>
                  </a:rPr>
                  <a:t>05</a:t>
                </a:r>
              </a:p>
            </p:txBody>
          </p:sp>
          <p:sp>
            <p:nvSpPr>
              <p:cNvPr id="84" name="TextBox 83">
                <a:extLst>
                  <a:ext uri="{FF2B5EF4-FFF2-40B4-BE49-F238E27FC236}">
                    <a16:creationId xmlns:a16="http://schemas.microsoft.com/office/drawing/2014/main" id="{A910ADE3-7F1E-A98F-1570-0BDA21891320}"/>
                  </a:ext>
                </a:extLst>
              </p:cNvPr>
              <p:cNvSpPr txBox="1"/>
              <p:nvPr/>
            </p:nvSpPr>
            <p:spPr>
              <a:xfrm>
                <a:off x="9057530" y="5284363"/>
                <a:ext cx="2457763" cy="443559"/>
              </a:xfrm>
              <a:prstGeom prst="rect">
                <a:avLst/>
              </a:prstGeom>
              <a:noFill/>
            </p:spPr>
            <p:txBody>
              <a:bodyPr wrap="square" rtlCol="0" anchor="b">
                <a:spAutoFit/>
              </a:bodyPr>
              <a:lstStyle/>
              <a:p>
                <a:r>
                  <a:rPr lang="en-GB" sz="2000" b="1" dirty="0">
                    <a:solidFill>
                      <a:schemeClr val="tx1">
                        <a:lumMod val="85000"/>
                        <a:lumOff val="15000"/>
                      </a:schemeClr>
                    </a:solidFill>
                    <a:latin typeface="Arial" pitchFamily="34" charset="0"/>
                    <a:cs typeface="Arial" pitchFamily="34" charset="0"/>
                  </a:rPr>
                  <a:t>Data</a:t>
                </a:r>
                <a:r>
                  <a:rPr lang="en-GB" sz="2000" dirty="0">
                    <a:solidFill>
                      <a:schemeClr val="tx1">
                        <a:lumMod val="85000"/>
                        <a:lumOff val="15000"/>
                      </a:schemeClr>
                    </a:solidFill>
                    <a:latin typeface="Arial" pitchFamily="34" charset="0"/>
                    <a:cs typeface="Arial" pitchFamily="34" charset="0"/>
                  </a:rPr>
                  <a:t> </a:t>
                </a:r>
                <a:r>
                  <a:rPr lang="en-GB" sz="2000" b="1" dirty="0">
                    <a:solidFill>
                      <a:schemeClr val="tx1">
                        <a:lumMod val="85000"/>
                        <a:lumOff val="15000"/>
                      </a:schemeClr>
                    </a:solidFill>
                    <a:latin typeface="Arial" pitchFamily="34" charset="0"/>
                    <a:cs typeface="Arial" pitchFamily="34" charset="0"/>
                  </a:rPr>
                  <a:t>Analysis</a:t>
                </a:r>
                <a:endParaRPr lang="en-IN" sz="2000" b="1" dirty="0">
                  <a:solidFill>
                    <a:schemeClr val="tx1">
                      <a:lumMod val="85000"/>
                      <a:lumOff val="15000"/>
                    </a:schemeClr>
                  </a:solidFill>
                  <a:latin typeface="Arial" pitchFamily="34" charset="0"/>
                  <a:cs typeface="Arial" pitchFamily="34" charset="0"/>
                </a:endParaRPr>
              </a:p>
            </p:txBody>
          </p:sp>
        </p:grpSp>
        <p:grpSp>
          <p:nvGrpSpPr>
            <p:cNvPr id="77" name="Group 76">
              <a:extLst>
                <a:ext uri="{FF2B5EF4-FFF2-40B4-BE49-F238E27FC236}">
                  <a16:creationId xmlns:a16="http://schemas.microsoft.com/office/drawing/2014/main" id="{3463B9B5-171D-3DB3-7A51-CEF62AA92D90}"/>
                </a:ext>
              </a:extLst>
            </p:cNvPr>
            <p:cNvGrpSpPr/>
            <p:nvPr/>
          </p:nvGrpSpPr>
          <p:grpSpPr>
            <a:xfrm>
              <a:off x="8820216" y="1772816"/>
              <a:ext cx="3217865" cy="707886"/>
              <a:chOff x="8297428" y="5104086"/>
              <a:chExt cx="3217865" cy="707886"/>
            </a:xfrm>
          </p:grpSpPr>
          <p:sp>
            <p:nvSpPr>
              <p:cNvPr id="81" name="TextBox 80">
                <a:extLst>
                  <a:ext uri="{FF2B5EF4-FFF2-40B4-BE49-F238E27FC236}">
                    <a16:creationId xmlns:a16="http://schemas.microsoft.com/office/drawing/2014/main" id="{2AE766D0-2AAA-F8EA-50D8-279C1436F084}"/>
                  </a:ext>
                </a:extLst>
              </p:cNvPr>
              <p:cNvSpPr txBox="1"/>
              <p:nvPr/>
            </p:nvSpPr>
            <p:spPr>
              <a:xfrm>
                <a:off x="8297428" y="5104086"/>
                <a:ext cx="755335" cy="707886"/>
              </a:xfrm>
              <a:prstGeom prst="rect">
                <a:avLst/>
              </a:prstGeom>
              <a:noFill/>
            </p:spPr>
            <p:txBody>
              <a:bodyPr wrap="none" rtlCol="0" anchor="ctr">
                <a:spAutoFit/>
              </a:bodyPr>
              <a:lstStyle/>
              <a:p>
                <a:pPr algn="ctr"/>
                <a:r>
                  <a:rPr lang="en-IN" sz="4000" b="1" dirty="0">
                    <a:solidFill>
                      <a:schemeClr val="accent5"/>
                    </a:solidFill>
                    <a:latin typeface="Arial" pitchFamily="34" charset="0"/>
                    <a:cs typeface="Arial" pitchFamily="34" charset="0"/>
                  </a:rPr>
                  <a:t>06</a:t>
                </a:r>
              </a:p>
            </p:txBody>
          </p:sp>
          <p:sp>
            <p:nvSpPr>
              <p:cNvPr id="82" name="TextBox 81">
                <a:extLst>
                  <a:ext uri="{FF2B5EF4-FFF2-40B4-BE49-F238E27FC236}">
                    <a16:creationId xmlns:a16="http://schemas.microsoft.com/office/drawing/2014/main" id="{2DA3DB9E-8FEE-6BBB-43B1-DB1255F1968D}"/>
                  </a:ext>
                </a:extLst>
              </p:cNvPr>
              <p:cNvSpPr txBox="1"/>
              <p:nvPr/>
            </p:nvSpPr>
            <p:spPr>
              <a:xfrm>
                <a:off x="9057530" y="5284363"/>
                <a:ext cx="2457763" cy="443559"/>
              </a:xfrm>
              <a:prstGeom prst="rect">
                <a:avLst/>
              </a:prstGeom>
              <a:noFill/>
            </p:spPr>
            <p:txBody>
              <a:bodyPr wrap="square" rtlCol="0" anchor="b">
                <a:spAutoFit/>
              </a:bodyPr>
              <a:lstStyle/>
              <a:p>
                <a:r>
                  <a:rPr lang="en-GB" sz="2000" b="1" dirty="0">
                    <a:solidFill>
                      <a:schemeClr val="tx1">
                        <a:lumMod val="85000"/>
                        <a:lumOff val="15000"/>
                      </a:schemeClr>
                    </a:solidFill>
                    <a:latin typeface="Arial" pitchFamily="34" charset="0"/>
                    <a:cs typeface="Arial" pitchFamily="34" charset="0"/>
                  </a:rPr>
                  <a:t>Findings</a:t>
                </a:r>
                <a:r>
                  <a:rPr lang="en-GB" sz="2000" dirty="0">
                    <a:solidFill>
                      <a:schemeClr val="tx1">
                        <a:lumMod val="85000"/>
                        <a:lumOff val="15000"/>
                      </a:schemeClr>
                    </a:solidFill>
                    <a:latin typeface="Arial" pitchFamily="34" charset="0"/>
                    <a:cs typeface="Arial" pitchFamily="34" charset="0"/>
                  </a:rPr>
                  <a:t> </a:t>
                </a:r>
                <a:endParaRPr lang="en-IN" sz="2000" dirty="0">
                  <a:solidFill>
                    <a:schemeClr val="tx1">
                      <a:lumMod val="85000"/>
                      <a:lumOff val="15000"/>
                    </a:schemeClr>
                  </a:solidFill>
                  <a:latin typeface="Arial" pitchFamily="34" charset="0"/>
                  <a:cs typeface="Arial" pitchFamily="34" charset="0"/>
                </a:endParaRPr>
              </a:p>
            </p:txBody>
          </p:sp>
        </p:grpSp>
        <p:grpSp>
          <p:nvGrpSpPr>
            <p:cNvPr id="78" name="Group 77">
              <a:extLst>
                <a:ext uri="{FF2B5EF4-FFF2-40B4-BE49-F238E27FC236}">
                  <a16:creationId xmlns:a16="http://schemas.microsoft.com/office/drawing/2014/main" id="{5597E039-A9CF-9E07-F294-AE20316BEF31}"/>
                </a:ext>
              </a:extLst>
            </p:cNvPr>
            <p:cNvGrpSpPr/>
            <p:nvPr/>
          </p:nvGrpSpPr>
          <p:grpSpPr>
            <a:xfrm>
              <a:off x="10748769" y="3637106"/>
              <a:ext cx="2457763" cy="1097454"/>
              <a:chOff x="8236998" y="5104086"/>
              <a:chExt cx="2457763" cy="1097454"/>
            </a:xfrm>
          </p:grpSpPr>
          <p:sp>
            <p:nvSpPr>
              <p:cNvPr id="79" name="TextBox 78">
                <a:extLst>
                  <a:ext uri="{FF2B5EF4-FFF2-40B4-BE49-F238E27FC236}">
                    <a16:creationId xmlns:a16="http://schemas.microsoft.com/office/drawing/2014/main" id="{0E458241-F7B1-6A27-6BD4-8A03A8DD4492}"/>
                  </a:ext>
                </a:extLst>
              </p:cNvPr>
              <p:cNvSpPr txBox="1"/>
              <p:nvPr/>
            </p:nvSpPr>
            <p:spPr>
              <a:xfrm>
                <a:off x="8297428" y="5104086"/>
                <a:ext cx="755335" cy="707886"/>
              </a:xfrm>
              <a:prstGeom prst="rect">
                <a:avLst/>
              </a:prstGeom>
              <a:noFill/>
            </p:spPr>
            <p:txBody>
              <a:bodyPr wrap="none" rtlCol="0" anchor="ctr">
                <a:spAutoFit/>
              </a:bodyPr>
              <a:lstStyle/>
              <a:p>
                <a:pPr algn="ctr"/>
                <a:r>
                  <a:rPr lang="en-IN" sz="4000" b="1" dirty="0">
                    <a:solidFill>
                      <a:schemeClr val="accent5"/>
                    </a:solidFill>
                    <a:latin typeface="Arial" pitchFamily="34" charset="0"/>
                    <a:cs typeface="Arial" pitchFamily="34" charset="0"/>
                  </a:rPr>
                  <a:t>07</a:t>
                </a:r>
              </a:p>
            </p:txBody>
          </p:sp>
          <p:sp>
            <p:nvSpPr>
              <p:cNvPr id="80" name="TextBox 79">
                <a:extLst>
                  <a:ext uri="{FF2B5EF4-FFF2-40B4-BE49-F238E27FC236}">
                    <a16:creationId xmlns:a16="http://schemas.microsoft.com/office/drawing/2014/main" id="{8829AE1E-1C23-5EED-E7DC-3FE8456916EF}"/>
                  </a:ext>
                </a:extLst>
              </p:cNvPr>
              <p:cNvSpPr txBox="1"/>
              <p:nvPr/>
            </p:nvSpPr>
            <p:spPr>
              <a:xfrm>
                <a:off x="8236998" y="5757981"/>
                <a:ext cx="2457763" cy="443559"/>
              </a:xfrm>
              <a:prstGeom prst="rect">
                <a:avLst/>
              </a:prstGeom>
              <a:noFill/>
            </p:spPr>
            <p:txBody>
              <a:bodyPr wrap="square" rtlCol="0" anchor="b">
                <a:spAutoFit/>
              </a:bodyPr>
              <a:lstStyle/>
              <a:p>
                <a:r>
                  <a:rPr lang="en-GB" sz="2000" b="1" dirty="0">
                    <a:solidFill>
                      <a:schemeClr val="tx1">
                        <a:lumMod val="85000"/>
                        <a:lumOff val="15000"/>
                      </a:schemeClr>
                    </a:solidFill>
                    <a:latin typeface="Arial" pitchFamily="34" charset="0"/>
                    <a:cs typeface="Arial" pitchFamily="34" charset="0"/>
                  </a:rPr>
                  <a:t>Limitations</a:t>
                </a:r>
                <a:r>
                  <a:rPr lang="en-GB" sz="2000" dirty="0">
                    <a:solidFill>
                      <a:schemeClr val="tx1">
                        <a:lumMod val="85000"/>
                        <a:lumOff val="15000"/>
                      </a:schemeClr>
                    </a:solidFill>
                    <a:latin typeface="Arial" pitchFamily="34" charset="0"/>
                    <a:cs typeface="Arial" pitchFamily="34" charset="0"/>
                  </a:rPr>
                  <a:t> </a:t>
                </a:r>
                <a:endParaRPr lang="en-IN" sz="2000" dirty="0">
                  <a:solidFill>
                    <a:schemeClr val="tx1">
                      <a:lumMod val="85000"/>
                      <a:lumOff val="15000"/>
                    </a:schemeClr>
                  </a:solidFill>
                  <a:latin typeface="Arial" pitchFamily="34" charset="0"/>
                  <a:cs typeface="Arial" pitchFamily="34" charset="0"/>
                </a:endParaRPr>
              </a:p>
            </p:txBody>
          </p:sp>
        </p:grpSp>
      </p:grpSp>
      <p:sp>
        <p:nvSpPr>
          <p:cNvPr id="3" name="Rectangle: Rounded Corners 2">
            <a:extLst>
              <a:ext uri="{FF2B5EF4-FFF2-40B4-BE49-F238E27FC236}">
                <a16:creationId xmlns:a16="http://schemas.microsoft.com/office/drawing/2014/main" id="{6516FEDC-7CBC-A165-1307-D90EB0B34DF1}"/>
              </a:ext>
            </a:extLst>
          </p:cNvPr>
          <p:cNvSpPr/>
          <p:nvPr/>
        </p:nvSpPr>
        <p:spPr>
          <a:xfrm>
            <a:off x="88489" y="6291973"/>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337CF050-DFBC-EB91-46C2-EBB61E7A32B7}"/>
              </a:ext>
            </a:extLst>
          </p:cNvPr>
          <p:cNvSpPr txBox="1"/>
          <p:nvPr/>
        </p:nvSpPr>
        <p:spPr>
          <a:xfrm>
            <a:off x="226140" y="6298913"/>
            <a:ext cx="511278" cy="461665"/>
          </a:xfrm>
          <a:prstGeom prst="rect">
            <a:avLst/>
          </a:prstGeom>
          <a:noFill/>
        </p:spPr>
        <p:txBody>
          <a:bodyPr wrap="square" rtlCol="0">
            <a:spAutoFit/>
          </a:bodyPr>
          <a:lstStyle/>
          <a:p>
            <a:r>
              <a:rPr lang="en-IN" sz="2400" b="1" dirty="0"/>
              <a:t>3</a:t>
            </a:r>
          </a:p>
        </p:txBody>
      </p:sp>
      <p:sp>
        <p:nvSpPr>
          <p:cNvPr id="5" name="TextBox 4">
            <a:extLst>
              <a:ext uri="{FF2B5EF4-FFF2-40B4-BE49-F238E27FC236}">
                <a16:creationId xmlns:a16="http://schemas.microsoft.com/office/drawing/2014/main" id="{856B2119-FA3D-9412-E33E-D06F7DA158BA}"/>
              </a:ext>
            </a:extLst>
          </p:cNvPr>
          <p:cNvSpPr txBox="1"/>
          <p:nvPr/>
        </p:nvSpPr>
        <p:spPr>
          <a:xfrm>
            <a:off x="1166846" y="522955"/>
            <a:ext cx="2947192" cy="646331"/>
          </a:xfrm>
          <a:prstGeom prst="rect">
            <a:avLst/>
          </a:prstGeom>
          <a:noFill/>
        </p:spPr>
        <p:txBody>
          <a:bodyPr wrap="square" rtlCol="0">
            <a:spAutoFit/>
          </a:bodyPr>
          <a:lstStyle/>
          <a:p>
            <a:r>
              <a:rPr lang="en-IN" sz="3600" b="1" dirty="0"/>
              <a:t>Chronology</a:t>
            </a:r>
          </a:p>
        </p:txBody>
      </p:sp>
      <p:grpSp>
        <p:nvGrpSpPr>
          <p:cNvPr id="7" name="Google Shape;729;p50">
            <a:extLst>
              <a:ext uri="{FF2B5EF4-FFF2-40B4-BE49-F238E27FC236}">
                <a16:creationId xmlns:a16="http://schemas.microsoft.com/office/drawing/2014/main" id="{4B0CB20D-CB0D-4F31-F322-363D66A16E00}"/>
              </a:ext>
            </a:extLst>
          </p:cNvPr>
          <p:cNvGrpSpPr/>
          <p:nvPr/>
        </p:nvGrpSpPr>
        <p:grpSpPr>
          <a:xfrm>
            <a:off x="655568" y="660569"/>
            <a:ext cx="511278" cy="521737"/>
            <a:chOff x="4636075" y="261925"/>
            <a:chExt cx="401800" cy="475050"/>
          </a:xfrm>
        </p:grpSpPr>
        <p:sp>
          <p:nvSpPr>
            <p:cNvPr id="8" name="Google Shape;730;p50">
              <a:extLst>
                <a:ext uri="{FF2B5EF4-FFF2-40B4-BE49-F238E27FC236}">
                  <a16:creationId xmlns:a16="http://schemas.microsoft.com/office/drawing/2014/main" id="{68EC3724-3416-77EB-9285-8749D662EE0D}"/>
                </a:ext>
              </a:extLst>
            </p:cNvPr>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9" name="Google Shape;731;p50">
              <a:extLst>
                <a:ext uri="{FF2B5EF4-FFF2-40B4-BE49-F238E27FC236}">
                  <a16:creationId xmlns:a16="http://schemas.microsoft.com/office/drawing/2014/main" id="{C758DF4B-4594-8B1E-AFC0-9A75AFAB847C}"/>
                </a:ext>
              </a:extLst>
            </p:cNvPr>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0" name="Google Shape;732;p50">
              <a:extLst>
                <a:ext uri="{FF2B5EF4-FFF2-40B4-BE49-F238E27FC236}">
                  <a16:creationId xmlns:a16="http://schemas.microsoft.com/office/drawing/2014/main" id="{60F2DA03-A225-2560-E394-D8C8EE48B387}"/>
                </a:ext>
              </a:extLst>
            </p:cNvPr>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1" name="Google Shape;733;p50">
              <a:extLst>
                <a:ext uri="{FF2B5EF4-FFF2-40B4-BE49-F238E27FC236}">
                  <a16:creationId xmlns:a16="http://schemas.microsoft.com/office/drawing/2014/main" id="{8F2D7857-6EDD-882E-ABFA-42AB802E17DA}"/>
                </a:ext>
              </a:extLst>
            </p:cNvPr>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extLst>
      <p:ext uri="{BB962C8B-B14F-4D97-AF65-F5344CB8AC3E}">
        <p14:creationId xmlns:p14="http://schemas.microsoft.com/office/powerpoint/2010/main" val="37072297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4E81CC6-0A42-08D1-4BF3-9E778468CD56}"/>
              </a:ext>
            </a:extLst>
          </p:cNvPr>
          <p:cNvSpPr/>
          <p:nvPr/>
        </p:nvSpPr>
        <p:spPr>
          <a:xfrm>
            <a:off x="6538451" y="690716"/>
            <a:ext cx="5132440" cy="5476568"/>
          </a:xfrm>
          <a:prstGeom prst="roundRect">
            <a:avLst/>
          </a:prstGeom>
          <a:solidFill>
            <a:schemeClr val="lt1">
              <a:alpha val="91000"/>
            </a:schemeClr>
          </a:solidFill>
        </p:spPr>
        <p:style>
          <a:lnRef idx="2">
            <a:schemeClr val="dk1"/>
          </a:lnRef>
          <a:fillRef idx="1">
            <a:schemeClr val="lt1"/>
          </a:fillRef>
          <a:effectRef idx="0">
            <a:schemeClr val="dk1"/>
          </a:effectRef>
          <a:fontRef idx="minor">
            <a:schemeClr val="dk1"/>
          </a:fontRef>
        </p:style>
        <p:txBody>
          <a:bodyPr rtlCol="0" anchor="ctr"/>
          <a:lstStyle/>
          <a:p>
            <a:r>
              <a:rPr lang="en-US" sz="4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Calibri" panose="020F0502020204030204" pitchFamily="34" charset="0"/>
              </a:rPr>
              <a:t>Time Series Analysis on </a:t>
            </a:r>
            <a:r>
              <a:rPr lang="en-US" sz="4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sym typeface="+mn-ea"/>
              </a:rPr>
              <a:t>Transportation Of Freight By Railways</a:t>
            </a:r>
            <a:endParaRPr lang="en-US" sz="40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ndParaRPr>
          </a:p>
        </p:txBody>
      </p:sp>
      <p:sp>
        <p:nvSpPr>
          <p:cNvPr id="7" name="Rectangle 6">
            <a:extLst>
              <a:ext uri="{FF2B5EF4-FFF2-40B4-BE49-F238E27FC236}">
                <a16:creationId xmlns:a16="http://schemas.microsoft.com/office/drawing/2014/main" id="{9E18775A-B0C1-B8DD-1A61-09AD19A86CB6}"/>
              </a:ext>
            </a:extLst>
          </p:cNvPr>
          <p:cNvSpPr/>
          <p:nvPr/>
        </p:nvSpPr>
        <p:spPr>
          <a:xfrm>
            <a:off x="6793315" y="1685260"/>
            <a:ext cx="1786066" cy="584775"/>
          </a:xfrm>
          <a:prstGeom prst="rect">
            <a:avLst/>
          </a:prstGeom>
          <a:noFill/>
        </p:spPr>
        <p:txBody>
          <a:bodyPr wrap="none" lIns="91440" tIns="45720" rIns="91440" bIns="45720">
            <a:spAutoFit/>
          </a:bodyPr>
          <a:lstStyle/>
          <a:p>
            <a:pPr algn="ctr"/>
            <a:r>
              <a:rPr lang="en-IN" sz="3200" b="0" cap="none" spc="0" dirty="0">
                <a:ln w="0"/>
                <a:solidFill>
                  <a:schemeClr val="tx1"/>
                </a:solidFill>
                <a:effectLst>
                  <a:outerShdw blurRad="38100" dist="19050" dir="2700000" algn="tl" rotWithShape="0">
                    <a:schemeClr val="dk1">
                      <a:alpha val="40000"/>
                    </a:schemeClr>
                  </a:outerShdw>
                </a:effectLst>
              </a:rPr>
              <a:t>Model - 2</a:t>
            </a:r>
          </a:p>
        </p:txBody>
      </p:sp>
      <p:sp>
        <p:nvSpPr>
          <p:cNvPr id="9" name="Rectangle: Rounded Corners 8">
            <a:extLst>
              <a:ext uri="{FF2B5EF4-FFF2-40B4-BE49-F238E27FC236}">
                <a16:creationId xmlns:a16="http://schemas.microsoft.com/office/drawing/2014/main" id="{D811A7A1-BD1C-0295-01FE-CE99FF529930}"/>
              </a:ext>
            </a:extLst>
          </p:cNvPr>
          <p:cNvSpPr/>
          <p:nvPr/>
        </p:nvSpPr>
        <p:spPr>
          <a:xfrm>
            <a:off x="21848" y="6344602"/>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7F39D8A0-4645-C433-C470-3006458BFD97}"/>
              </a:ext>
            </a:extLst>
          </p:cNvPr>
          <p:cNvSpPr txBox="1"/>
          <p:nvPr/>
        </p:nvSpPr>
        <p:spPr>
          <a:xfrm>
            <a:off x="90674" y="6318562"/>
            <a:ext cx="511278" cy="461665"/>
          </a:xfrm>
          <a:prstGeom prst="rect">
            <a:avLst/>
          </a:prstGeom>
          <a:noFill/>
        </p:spPr>
        <p:txBody>
          <a:bodyPr wrap="square" rtlCol="0">
            <a:spAutoFit/>
          </a:bodyPr>
          <a:lstStyle/>
          <a:p>
            <a:r>
              <a:rPr lang="en-IN" sz="2400" b="1" dirty="0"/>
              <a:t>30</a:t>
            </a:r>
          </a:p>
        </p:txBody>
      </p:sp>
    </p:spTree>
    <p:extLst>
      <p:ext uri="{BB962C8B-B14F-4D97-AF65-F5344CB8AC3E}">
        <p14:creationId xmlns:p14="http://schemas.microsoft.com/office/powerpoint/2010/main" val="3966839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Rounded Rectangle 6"/>
          <p:cNvSpPr/>
          <p:nvPr/>
        </p:nvSpPr>
        <p:spPr>
          <a:xfrm>
            <a:off x="511277" y="1052736"/>
            <a:ext cx="11169445" cy="5536232"/>
          </a:xfrm>
          <a:prstGeom prst="roundRect">
            <a:avLst>
              <a:gd name="adj" fmla="val 6721"/>
            </a:avLst>
          </a:prstGeom>
          <a:solidFill>
            <a:schemeClr val="bg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9" name="Chart 8"/>
          <p:cNvGraphicFramePr/>
          <p:nvPr>
            <p:extLst>
              <p:ext uri="{D42A27DB-BD31-4B8C-83A1-F6EECF244321}">
                <p14:modId xmlns:p14="http://schemas.microsoft.com/office/powerpoint/2010/main" val="2959027181"/>
              </p:ext>
            </p:extLst>
          </p:nvPr>
        </p:nvGraphicFramePr>
        <p:xfrm>
          <a:off x="1055440" y="1492098"/>
          <a:ext cx="5040560" cy="36004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Box 106"/>
          <p:cNvSpPr txBox="1"/>
          <p:nvPr/>
        </p:nvSpPr>
        <p:spPr>
          <a:xfrm>
            <a:off x="5963314" y="1492098"/>
            <a:ext cx="5363448" cy="3801041"/>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indent="457200"/>
            <a:r>
              <a:rPr lang="en-US" sz="2300" b="1" u="sng" dirty="0">
                <a:latin typeface="Times New Roman" panose="02020603050405020304" pitchFamily="18" charset="0"/>
                <a:cs typeface="Calibri" panose="020F0502020204030204" pitchFamily="34" charset="0"/>
              </a:rPr>
              <a:t>To check the trend in the data:</a:t>
            </a:r>
            <a:endParaRPr lang="en-US" sz="2100" b="1" dirty="0">
              <a:latin typeface="Times New Roman" panose="02020603050405020304" pitchFamily="18" charset="0"/>
              <a:cs typeface="Calibri" panose="020F0502020204030204" pitchFamily="34" charset="0"/>
            </a:endParaRPr>
          </a:p>
          <a:p>
            <a:pPr indent="457200"/>
            <a:r>
              <a:rPr lang="en-US" sz="2100" b="1" dirty="0">
                <a:latin typeface="Times New Roman" panose="02020603050405020304" pitchFamily="18" charset="0"/>
                <a:cs typeface="Calibri" panose="020F0502020204030204" pitchFamily="34" charset="0"/>
              </a:rPr>
              <a:t> </a:t>
            </a:r>
            <a:endParaRPr lang="en-US" sz="2300" b="1" dirty="0">
              <a:latin typeface="Times New Roman" panose="02020603050405020304" pitchFamily="18" charset="0"/>
              <a:cs typeface="Calibri" panose="020F0502020204030204" pitchFamily="34" charset="0"/>
            </a:endParaRPr>
          </a:p>
          <a:p>
            <a:pPr indent="457200"/>
            <a:r>
              <a:rPr lang="en-US" sz="2300" b="1" dirty="0">
                <a:latin typeface="Times New Roman" panose="02020603050405020304" pitchFamily="18" charset="0"/>
                <a:cs typeface="Calibri" panose="020F0502020204030204" pitchFamily="34" charset="0"/>
              </a:rPr>
              <a:t>Hypothesis:</a:t>
            </a:r>
            <a:endParaRPr lang="en-US" sz="2100" b="1" dirty="0">
              <a:latin typeface="Times New Roman" panose="02020603050405020304" pitchFamily="18" charset="0"/>
              <a:cs typeface="Calibri" panose="020F0502020204030204" pitchFamily="34" charset="0"/>
            </a:endParaRPr>
          </a:p>
          <a:p>
            <a:pPr indent="457200"/>
            <a:r>
              <a:rPr lang="en-US" sz="2100" b="1" dirty="0">
                <a:latin typeface="Times New Roman" panose="02020603050405020304" pitchFamily="18" charset="0"/>
                <a:cs typeface="Calibri" panose="020F0502020204030204" pitchFamily="34" charset="0"/>
              </a:rPr>
              <a:t>              </a:t>
            </a:r>
            <a:r>
              <a:rPr lang="en-US" sz="2100" dirty="0">
                <a:latin typeface="Times New Roman" panose="02020603050405020304" pitchFamily="18" charset="0"/>
              </a:rPr>
              <a:t>H</a:t>
            </a:r>
            <a:r>
              <a:rPr lang="en-US" sz="2100" baseline="-25000" dirty="0">
                <a:latin typeface="Times New Roman" panose="02020603050405020304" pitchFamily="18" charset="0"/>
              </a:rPr>
              <a:t>0</a:t>
            </a:r>
            <a:r>
              <a:rPr lang="en-US" sz="2100" dirty="0">
                <a:latin typeface="Times New Roman" panose="02020603050405020304" pitchFamily="18" charset="0"/>
              </a:rPr>
              <a:t>: There is no trend. </a:t>
            </a:r>
            <a:endParaRPr lang="en-US" sz="2100" dirty="0">
              <a:latin typeface="Times New Roman" panose="02020603050405020304" pitchFamily="18" charset="0"/>
              <a:cs typeface="Calibri" panose="020F0502020204030204" pitchFamily="34" charset="0"/>
            </a:endParaRPr>
          </a:p>
          <a:p>
            <a:pPr indent="457200"/>
            <a:r>
              <a:rPr lang="en-US" sz="2100" dirty="0">
                <a:latin typeface="Times New Roman" panose="02020603050405020304" pitchFamily="18" charset="0"/>
                <a:cs typeface="Calibri" panose="020F0502020204030204" pitchFamily="34" charset="0"/>
              </a:rPr>
              <a:t>              H</a:t>
            </a:r>
            <a:r>
              <a:rPr lang="en-US" sz="2100" baseline="-25000" dirty="0">
                <a:latin typeface="Times New Roman" panose="02020603050405020304" pitchFamily="18" charset="0"/>
                <a:cs typeface="Calibri" panose="020F0502020204030204" pitchFamily="34" charset="0"/>
              </a:rPr>
              <a:t>1</a:t>
            </a:r>
            <a:r>
              <a:rPr lang="en-US" sz="2100" dirty="0">
                <a:latin typeface="Times New Roman" panose="02020603050405020304" pitchFamily="18" charset="0"/>
                <a:cs typeface="Calibri" panose="020F0502020204030204" pitchFamily="34" charset="0"/>
              </a:rPr>
              <a:t>: There is trend.</a:t>
            </a:r>
          </a:p>
          <a:p>
            <a:pPr indent="457200"/>
            <a:endParaRPr lang="en-US" sz="2100" dirty="0">
              <a:latin typeface="Times New Roman" panose="02020603050405020304" pitchFamily="18" charset="0"/>
              <a:cs typeface="Calibri" panose="020F0502020204030204" pitchFamily="34" charset="0"/>
            </a:endParaRPr>
          </a:p>
          <a:p>
            <a:pPr indent="457200"/>
            <a:r>
              <a:rPr lang="en-US" sz="2100" dirty="0">
                <a:latin typeface="Times New Roman" panose="02020603050405020304" pitchFamily="18" charset="0"/>
                <a:cs typeface="Calibri" panose="020F0502020204030204" pitchFamily="34" charset="0"/>
              </a:rPr>
              <a:t> </a:t>
            </a:r>
            <a:r>
              <a:rPr lang="en-US" sz="2300" dirty="0">
                <a:solidFill>
                  <a:srgbClr val="262626"/>
                </a:solidFill>
                <a:latin typeface="Times New Roman" panose="02020603050405020304" pitchFamily="18" charset="0"/>
                <a:cs typeface="等线 Light" charset="0"/>
              </a:rPr>
              <a:t>Output (R-Studio):</a:t>
            </a:r>
          </a:p>
          <a:p>
            <a:pPr indent="457200"/>
            <a:r>
              <a:rPr lang="en-US" sz="1800" b="1" dirty="0">
                <a:latin typeface="Times New Roman" panose="02020603050405020304" pitchFamily="18" charset="0"/>
              </a:rPr>
              <a:t> </a:t>
            </a:r>
            <a:r>
              <a:rPr lang="en-US" sz="2300" b="1" u="sng" dirty="0">
                <a:latin typeface="Times New Roman" panose="02020603050405020304" pitchFamily="18" charset="0"/>
                <a:cs typeface="Calibri" panose="020F0502020204030204" pitchFamily="34" charset="0"/>
              </a:rPr>
              <a:t>Mann-Kendall Test</a:t>
            </a:r>
            <a:endParaRPr lang="en-US" sz="2100" b="1" u="sng" dirty="0">
              <a:latin typeface="Times New Roman" panose="02020603050405020304" pitchFamily="18" charset="0"/>
              <a:cs typeface="Calibri" panose="020F0502020204030204" pitchFamily="34" charset="0"/>
            </a:endParaRPr>
          </a:p>
          <a:p>
            <a:pPr indent="457200"/>
            <a:r>
              <a:rPr lang="en-US" sz="2100" dirty="0">
                <a:latin typeface="Times New Roman" panose="02020603050405020304" pitchFamily="18" charset="0"/>
                <a:cs typeface="Calibri" panose="020F0502020204030204" pitchFamily="34" charset="0"/>
              </a:rPr>
              <a:t> tau = 0.887,</a:t>
            </a:r>
          </a:p>
          <a:p>
            <a:pPr indent="457200"/>
            <a:r>
              <a:rPr lang="en-US" sz="2100" dirty="0">
                <a:latin typeface="Times New Roman" panose="02020603050405020304" pitchFamily="18" charset="0"/>
                <a:cs typeface="Calibri" panose="020F0502020204030204" pitchFamily="34" charset="0"/>
              </a:rPr>
              <a:t>2-sided p-value &lt;= 2.22e-16</a:t>
            </a:r>
          </a:p>
          <a:p>
            <a:pPr indent="457200"/>
            <a:r>
              <a:rPr lang="en-US" sz="2300" dirty="0">
                <a:latin typeface="Times New Roman" panose="02020603050405020304" pitchFamily="18" charset="0"/>
              </a:rPr>
              <a:t> </a:t>
            </a:r>
          </a:p>
        </p:txBody>
      </p:sp>
      <p:sp>
        <p:nvSpPr>
          <p:cNvPr id="11" name="Rectangle 10"/>
          <p:cNvSpPr/>
          <p:nvPr/>
        </p:nvSpPr>
        <p:spPr>
          <a:xfrm>
            <a:off x="2679728" y="5232581"/>
            <a:ext cx="7524328" cy="1015663"/>
          </a:xfrm>
          <a:prstGeom prst="rect">
            <a:avLst/>
          </a:prstGeom>
        </p:spPr>
        <p:txBody>
          <a:bodyPr wrap="square">
            <a:spAutoFit/>
          </a:bodyPr>
          <a:lstStyle/>
          <a:p>
            <a:pPr indent="457200"/>
            <a:r>
              <a:rPr lang="en-US" sz="2000" b="1" dirty="0">
                <a:latin typeface="Times New Roman" panose="02020603050405020304" pitchFamily="18" charset="0"/>
                <a:cs typeface="Calibri" panose="020F0502020204030204" pitchFamily="34" charset="0"/>
              </a:rPr>
              <a:t>Conclusion</a:t>
            </a:r>
            <a:endParaRPr lang="en-US" sz="2000" b="1" u="sng" dirty="0">
              <a:solidFill>
                <a:srgbClr val="000000"/>
              </a:solidFill>
              <a:latin typeface="Times New Roman" panose="02020603050405020304" pitchFamily="18" charset="0"/>
            </a:endParaRPr>
          </a:p>
          <a:p>
            <a:pPr indent="457200"/>
            <a:r>
              <a:rPr lang="en-US" sz="2000" dirty="0">
                <a:latin typeface="Times New Roman" panose="02020603050405020304" pitchFamily="18" charset="0"/>
                <a:cs typeface="Calibri" panose="020F0502020204030204" pitchFamily="34" charset="0"/>
              </a:rPr>
              <a:t>                   Here The </a:t>
            </a:r>
            <a:r>
              <a:rPr lang="en-US" sz="2000" b="1" dirty="0">
                <a:latin typeface="Times New Roman" panose="02020603050405020304" pitchFamily="18" charset="0"/>
                <a:cs typeface="Calibri" panose="020F0502020204030204" pitchFamily="34" charset="0"/>
              </a:rPr>
              <a:t>p-value &lt; 0.05</a:t>
            </a:r>
            <a:r>
              <a:rPr lang="en-US" sz="2000" dirty="0">
                <a:latin typeface="Times New Roman" panose="02020603050405020304" pitchFamily="18" charset="0"/>
                <a:cs typeface="Calibri" panose="020F0502020204030204" pitchFamily="34" charset="0"/>
              </a:rPr>
              <a:t>. So, we reject H0 at 5% level   </a:t>
            </a:r>
          </a:p>
          <a:p>
            <a:pPr indent="457200"/>
            <a:r>
              <a:rPr lang="en-US" sz="2000" dirty="0">
                <a:latin typeface="Times New Roman" panose="02020603050405020304" pitchFamily="18" charset="0"/>
                <a:cs typeface="Calibri" panose="020F0502020204030204" pitchFamily="34" charset="0"/>
              </a:rPr>
              <a:t>of significance, Hence, we may conclude that </a:t>
            </a:r>
            <a:r>
              <a:rPr lang="en-US" sz="2000" b="1" dirty="0">
                <a:latin typeface="Times New Roman" panose="02020603050405020304" pitchFamily="18" charset="0"/>
                <a:cs typeface="Calibri" panose="020F0502020204030204" pitchFamily="34" charset="0"/>
              </a:rPr>
              <a:t>there is trend</a:t>
            </a:r>
            <a:r>
              <a:rPr lang="en-US" sz="2000" dirty="0">
                <a:latin typeface="Times New Roman" panose="02020603050405020304" pitchFamily="18" charset="0"/>
                <a:cs typeface="Calibri" panose="020F0502020204030204" pitchFamily="34" charset="0"/>
              </a:rPr>
              <a:t>.</a:t>
            </a:r>
            <a:endParaRPr lang="en-US" sz="2000" dirty="0">
              <a:latin typeface="Times New Roman" panose="02020603050405020304" pitchFamily="18" charset="0"/>
            </a:endParaRPr>
          </a:p>
        </p:txBody>
      </p:sp>
      <p:sp>
        <p:nvSpPr>
          <p:cNvPr id="13" name="Round Diagonal Corner Rectangle 12"/>
          <p:cNvSpPr/>
          <p:nvPr/>
        </p:nvSpPr>
        <p:spPr>
          <a:xfrm>
            <a:off x="2076039" y="95620"/>
            <a:ext cx="8039922" cy="783704"/>
          </a:xfrm>
          <a:prstGeom prst="round2DiagRect">
            <a:avLst>
              <a:gd name="adj1" fmla="val 16667"/>
              <a:gd name="adj2" fmla="val 5247"/>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IN"/>
          </a:p>
        </p:txBody>
      </p:sp>
      <p:sp>
        <p:nvSpPr>
          <p:cNvPr id="14" name="Text Box 106"/>
          <p:cNvSpPr txBox="1"/>
          <p:nvPr/>
        </p:nvSpPr>
        <p:spPr>
          <a:xfrm>
            <a:off x="2985508" y="269032"/>
            <a:ext cx="6912768" cy="436880"/>
          </a:xfrm>
          <a:prstGeom prst="rect">
            <a:avLst/>
          </a:prstGeom>
          <a:noFill/>
          <a:ln w="9525">
            <a:noFill/>
          </a:ln>
        </p:spPr>
        <p:txBody>
          <a:bodyPr wrap="squar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b="1" dirty="0">
                <a:solidFill>
                  <a:schemeClr val="bg1"/>
                </a:solidFill>
                <a:latin typeface="Times New Roman" panose="02020603050405020304" pitchFamily="18" charset="0"/>
              </a:rPr>
              <a:t>Transportation Of Freight by Railway</a:t>
            </a:r>
          </a:p>
        </p:txBody>
      </p:sp>
      <p:sp>
        <p:nvSpPr>
          <p:cNvPr id="3" name="Rectangle: Rounded Corners 2">
            <a:extLst>
              <a:ext uri="{FF2B5EF4-FFF2-40B4-BE49-F238E27FC236}">
                <a16:creationId xmlns:a16="http://schemas.microsoft.com/office/drawing/2014/main" id="{3ECAFAB1-6B11-8939-71C0-33774C50417B}"/>
              </a:ext>
            </a:extLst>
          </p:cNvPr>
          <p:cNvSpPr/>
          <p:nvPr/>
        </p:nvSpPr>
        <p:spPr>
          <a:xfrm>
            <a:off x="0" y="6409330"/>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EA5C38F4-8A6E-90FE-326D-7D86977D4941}"/>
              </a:ext>
            </a:extLst>
          </p:cNvPr>
          <p:cNvSpPr txBox="1"/>
          <p:nvPr/>
        </p:nvSpPr>
        <p:spPr>
          <a:xfrm>
            <a:off x="68824" y="6399090"/>
            <a:ext cx="511278" cy="461665"/>
          </a:xfrm>
          <a:prstGeom prst="rect">
            <a:avLst/>
          </a:prstGeom>
          <a:noFill/>
        </p:spPr>
        <p:txBody>
          <a:bodyPr wrap="square" rtlCol="0">
            <a:spAutoFit/>
          </a:bodyPr>
          <a:lstStyle/>
          <a:p>
            <a:r>
              <a:rPr lang="en-IN" sz="2400" b="1" dirty="0"/>
              <a:t>31</a:t>
            </a:r>
          </a:p>
        </p:txBody>
      </p:sp>
    </p:spTree>
    <p:extLst>
      <p:ext uri="{BB962C8B-B14F-4D97-AF65-F5344CB8AC3E}">
        <p14:creationId xmlns:p14="http://schemas.microsoft.com/office/powerpoint/2010/main" val="17459240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275301" y="177286"/>
            <a:ext cx="11641393" cy="63418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Box 106"/>
          <p:cNvSpPr txBox="1"/>
          <p:nvPr/>
        </p:nvSpPr>
        <p:spPr>
          <a:xfrm>
            <a:off x="679044" y="532946"/>
            <a:ext cx="5080000" cy="475615"/>
          </a:xfrm>
          <a:prstGeom prst="rect">
            <a:avLst/>
          </a:prstGeom>
          <a:noFill/>
          <a:ln w="9525">
            <a:noFill/>
          </a:ln>
        </p:spPr>
        <p:txBody>
          <a:bodyP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500" b="1" u="sng" dirty="0">
                <a:latin typeface="Times New Roman" panose="02020603050405020304" pitchFamily="18" charset="0"/>
                <a:cs typeface="Calibri" panose="020F0502020204030204" pitchFamily="34" charset="0"/>
              </a:rPr>
              <a:t>Estimating:</a:t>
            </a:r>
            <a:r>
              <a:rPr lang="en-US" sz="1800" b="1" u="sng" dirty="0">
                <a:latin typeface="Times New Roman" panose="02020603050405020304" pitchFamily="18" charset="0"/>
                <a:cs typeface="Calibri" panose="020F0502020204030204" pitchFamily="34" charset="0"/>
              </a:rPr>
              <a:t> </a:t>
            </a:r>
          </a:p>
        </p:txBody>
      </p:sp>
      <p:graphicFrame>
        <p:nvGraphicFramePr>
          <p:cNvPr id="5" name="Table 4"/>
          <p:cNvGraphicFramePr>
            <a:graphicFrameLocks noGrp="1"/>
          </p:cNvGraphicFramePr>
          <p:nvPr>
            <p:extLst>
              <p:ext uri="{D42A27DB-BD31-4B8C-83A1-F6EECF244321}">
                <p14:modId xmlns:p14="http://schemas.microsoft.com/office/powerpoint/2010/main" val="3925255939"/>
              </p:ext>
            </p:extLst>
          </p:nvPr>
        </p:nvGraphicFramePr>
        <p:xfrm>
          <a:off x="2670918" y="975895"/>
          <a:ext cx="6515984" cy="1482462"/>
        </p:xfrm>
        <a:graphic>
          <a:graphicData uri="http://schemas.openxmlformats.org/drawingml/2006/table">
            <a:tbl>
              <a:tblPr/>
              <a:tblGrid>
                <a:gridCol w="1305585">
                  <a:extLst>
                    <a:ext uri="{9D8B030D-6E8A-4147-A177-3AD203B41FA5}">
                      <a16:colId xmlns:a16="http://schemas.microsoft.com/office/drawing/2014/main" val="20000"/>
                    </a:ext>
                  </a:extLst>
                </a:gridCol>
                <a:gridCol w="1007052">
                  <a:extLst>
                    <a:ext uri="{9D8B030D-6E8A-4147-A177-3AD203B41FA5}">
                      <a16:colId xmlns:a16="http://schemas.microsoft.com/office/drawing/2014/main" val="20001"/>
                    </a:ext>
                  </a:extLst>
                </a:gridCol>
                <a:gridCol w="1078700">
                  <a:extLst>
                    <a:ext uri="{9D8B030D-6E8A-4147-A177-3AD203B41FA5}">
                      <a16:colId xmlns:a16="http://schemas.microsoft.com/office/drawing/2014/main" val="20003"/>
                    </a:ext>
                  </a:extLst>
                </a:gridCol>
                <a:gridCol w="1036507">
                  <a:extLst>
                    <a:ext uri="{9D8B030D-6E8A-4147-A177-3AD203B41FA5}">
                      <a16:colId xmlns:a16="http://schemas.microsoft.com/office/drawing/2014/main" val="20004"/>
                    </a:ext>
                  </a:extLst>
                </a:gridCol>
                <a:gridCol w="1079496">
                  <a:extLst>
                    <a:ext uri="{9D8B030D-6E8A-4147-A177-3AD203B41FA5}">
                      <a16:colId xmlns:a16="http://schemas.microsoft.com/office/drawing/2014/main" val="20005"/>
                    </a:ext>
                  </a:extLst>
                </a:gridCol>
                <a:gridCol w="1008644">
                  <a:extLst>
                    <a:ext uri="{9D8B030D-6E8A-4147-A177-3AD203B41FA5}">
                      <a16:colId xmlns:a16="http://schemas.microsoft.com/office/drawing/2014/main" val="20006"/>
                    </a:ext>
                  </a:extLst>
                </a:gridCol>
              </a:tblGrid>
              <a:tr h="42303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buNone/>
                      </a:pPr>
                      <a:r>
                        <a:rPr lang="en-US" b="0">
                          <a:solidFill>
                            <a:srgbClr val="000000"/>
                          </a:solidFill>
                          <a:latin typeface="Times New Roman" panose="02020603050405020304" pitchFamily="18" charset="0"/>
                          <a:cs typeface="Times New Roman" panose="02020603050405020304" pitchFamily="18" charset="0"/>
                        </a:rPr>
                        <a:t>Exponential</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R-squared</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dirty="0">
                          <a:solidFill>
                            <a:srgbClr val="000000"/>
                          </a:solidFill>
                          <a:latin typeface="Times New Roman" panose="02020603050405020304" pitchFamily="18" charset="0"/>
                          <a:cs typeface="Times New Roman" panose="02020603050405020304" pitchFamily="18" charset="0"/>
                        </a:rPr>
                        <a:t>RMSE</a:t>
                      </a:r>
                      <a:endParaRPr lang="en-US"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lgn="ctr">
                      <a:solidFill>
                        <a:srgbClr val="000000"/>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MAPE</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MAE</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Significant</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r h="211517">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buNone/>
                      </a:pPr>
                      <a:r>
                        <a:rPr lang="en-US" b="0">
                          <a:solidFill>
                            <a:srgbClr val="000000"/>
                          </a:solidFill>
                          <a:latin typeface="Times New Roman" panose="02020603050405020304" pitchFamily="18" charset="0"/>
                          <a:cs typeface="Times New Roman" panose="02020603050405020304" pitchFamily="18" charset="0"/>
                        </a:rPr>
                        <a:t>Model</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42303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Holt's</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0.962071</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0.057874</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0.31769</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a:solidFill>
                            <a:srgbClr val="000000"/>
                          </a:solidFill>
                          <a:latin typeface="Times New Roman" panose="02020603050405020304" pitchFamily="18" charset="0"/>
                          <a:cs typeface="Times New Roman" panose="02020603050405020304" pitchFamily="18" charset="0"/>
                        </a:rPr>
                        <a:t>0.04238</a:t>
                      </a:r>
                      <a:endParaRPr lang="en-US"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0" dirty="0">
                          <a:solidFill>
                            <a:srgbClr val="000000"/>
                          </a:solidFill>
                          <a:latin typeface="Times New Roman" panose="02020603050405020304" pitchFamily="18" charset="0"/>
                          <a:cs typeface="Times New Roman" panose="02020603050405020304" pitchFamily="18" charset="0"/>
                        </a:rPr>
                        <a:t>No</a:t>
                      </a:r>
                      <a:endParaRPr lang="en-US" b="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2"/>
                  </a:ext>
                </a:extLst>
              </a:tr>
              <a:tr h="42303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Brown's </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0.952481</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0.063218</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0.310189</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0.041395</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Yes</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3"/>
                  </a:ext>
                </a:extLst>
              </a:tr>
            </a:tbl>
          </a:graphicData>
        </a:graphic>
      </p:graphicFrame>
      <p:sp>
        <p:nvSpPr>
          <p:cNvPr id="6" name="Text Box 3"/>
          <p:cNvSpPr txBox="1"/>
          <p:nvPr/>
        </p:nvSpPr>
        <p:spPr>
          <a:xfrm>
            <a:off x="1059236" y="2523913"/>
            <a:ext cx="8968875" cy="677108"/>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dirty="0">
                <a:latin typeface="Times New Roman" panose="02020603050405020304" pitchFamily="18" charset="0"/>
                <a:cs typeface="Calibri" panose="020F0502020204030204" pitchFamily="34" charset="0"/>
              </a:rPr>
              <a:t>From the above table we observe that, </a:t>
            </a:r>
            <a:r>
              <a:rPr lang="en-US" sz="1800" b="1" dirty="0">
                <a:latin typeface="Times New Roman" panose="02020603050405020304" pitchFamily="18" charset="0"/>
                <a:cs typeface="Calibri" panose="020F0502020204030204" pitchFamily="34" charset="0"/>
              </a:rPr>
              <a:t>Brown’s exponential smoothing model is significant.</a:t>
            </a:r>
          </a:p>
          <a:p>
            <a:r>
              <a:rPr lang="en-US" sz="2000" dirty="0">
                <a:latin typeface="Times New Roman" panose="02020603050405020304" pitchFamily="18" charset="0"/>
                <a:cs typeface="Calibri" panose="020F0502020204030204" pitchFamily="34" charset="0"/>
              </a:rPr>
              <a:t> </a:t>
            </a:r>
          </a:p>
        </p:txBody>
      </p:sp>
      <p:sp>
        <p:nvSpPr>
          <p:cNvPr id="7" name="Text Box 4"/>
          <p:cNvSpPr txBox="1"/>
          <p:nvPr/>
        </p:nvSpPr>
        <p:spPr>
          <a:xfrm>
            <a:off x="2525035" y="2844539"/>
            <a:ext cx="807085" cy="369332"/>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b="1" dirty="0">
                <a:latin typeface="Times New Roman" panose="02020603050405020304" pitchFamily="18" charset="0"/>
                <a:cs typeface="Calibri" panose="020F0502020204030204" pitchFamily="34" charset="0"/>
              </a:rPr>
              <a:t>Model</a:t>
            </a:r>
          </a:p>
        </p:txBody>
      </p:sp>
      <p:pic>
        <p:nvPicPr>
          <p:cNvPr id="8" name="Picture 7"/>
          <p:cNvPicPr>
            <a:picLocks noChangeAspect="1"/>
          </p:cNvPicPr>
          <p:nvPr/>
        </p:nvPicPr>
        <p:blipFill>
          <a:blip r:embed="rId3"/>
          <a:stretch>
            <a:fillRect/>
          </a:stretch>
        </p:blipFill>
        <p:spPr>
          <a:xfrm>
            <a:off x="3261708" y="2880394"/>
            <a:ext cx="1742314" cy="413524"/>
          </a:xfrm>
          <a:prstGeom prst="rect">
            <a:avLst/>
          </a:prstGeom>
        </p:spPr>
      </p:pic>
      <p:sp>
        <p:nvSpPr>
          <p:cNvPr id="9" name="Text Box 9">
            <a:extLst>
              <a:ext uri="{FF2B5EF4-FFF2-40B4-BE49-F238E27FC236}">
                <a16:creationId xmlns:a16="http://schemas.microsoft.com/office/drawing/2014/main" id="{18300FCB-74F9-A2F5-D233-E053EA0DAE64}"/>
              </a:ext>
            </a:extLst>
          </p:cNvPr>
          <p:cNvSpPr txBox="1"/>
          <p:nvPr/>
        </p:nvSpPr>
        <p:spPr>
          <a:xfrm>
            <a:off x="491612" y="3331255"/>
            <a:ext cx="5972810" cy="120032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b="1" dirty="0"/>
              <a:t>Significancy of co-efficient</a:t>
            </a:r>
            <a:r>
              <a:rPr lang="en-US" sz="1800" dirty="0"/>
              <a:t> </a:t>
            </a:r>
          </a:p>
          <a:p>
            <a:r>
              <a:rPr lang="en-US" sz="1800" b="1" dirty="0"/>
              <a:t>               Hypothesis:</a:t>
            </a:r>
            <a:endParaRPr lang="en-US" sz="1800" dirty="0"/>
          </a:p>
          <a:p>
            <a:r>
              <a:rPr lang="en-US" sz="1800" dirty="0"/>
              <a:t>                      H0: Co-efficient is insignificant.</a:t>
            </a:r>
          </a:p>
          <a:p>
            <a:r>
              <a:rPr lang="en-US" sz="1800" dirty="0"/>
              <a:t>                      H1: Co-efficient is significant.</a:t>
            </a:r>
          </a:p>
        </p:txBody>
      </p:sp>
      <p:pic>
        <p:nvPicPr>
          <p:cNvPr id="10" name="Picture 9">
            <a:extLst>
              <a:ext uri="{FF2B5EF4-FFF2-40B4-BE49-F238E27FC236}">
                <a16:creationId xmlns:a16="http://schemas.microsoft.com/office/drawing/2014/main" id="{3477E8A0-FBDD-0A41-06B1-D231E7E30E84}"/>
              </a:ext>
            </a:extLst>
          </p:cNvPr>
          <p:cNvPicPr>
            <a:picLocks noChangeAspect="1"/>
          </p:cNvPicPr>
          <p:nvPr/>
        </p:nvPicPr>
        <p:blipFill>
          <a:blip r:embed="rId4"/>
          <a:stretch>
            <a:fillRect/>
          </a:stretch>
        </p:blipFill>
        <p:spPr>
          <a:xfrm>
            <a:off x="1583267" y="4494247"/>
            <a:ext cx="8822265" cy="1182425"/>
          </a:xfrm>
          <a:prstGeom prst="rect">
            <a:avLst/>
          </a:prstGeom>
        </p:spPr>
      </p:pic>
      <p:sp>
        <p:nvSpPr>
          <p:cNvPr id="12" name="Text Box 109">
            <a:extLst>
              <a:ext uri="{FF2B5EF4-FFF2-40B4-BE49-F238E27FC236}">
                <a16:creationId xmlns:a16="http://schemas.microsoft.com/office/drawing/2014/main" id="{88ECF04E-F04F-CCED-037B-2F34A762DADF}"/>
              </a:ext>
            </a:extLst>
          </p:cNvPr>
          <p:cNvSpPr txBox="1"/>
          <p:nvPr/>
        </p:nvSpPr>
        <p:spPr>
          <a:xfrm>
            <a:off x="1091392" y="5445692"/>
            <a:ext cx="7326814" cy="1077218"/>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Calibri" panose="020F0502020204030204" pitchFamily="34" charset="0"/>
              </a:rPr>
              <a:t>Conclusion</a:t>
            </a:r>
          </a:p>
          <a:p>
            <a:r>
              <a:rPr lang="en-US" sz="2000" b="1" dirty="0">
                <a:latin typeface="Times New Roman" panose="02020603050405020304" pitchFamily="18" charset="0"/>
                <a:cs typeface="Calibri" panose="020F0502020204030204" pitchFamily="34" charset="0"/>
              </a:rPr>
              <a:t>                  </a:t>
            </a:r>
            <a:r>
              <a:rPr lang="en-US" sz="2000" dirty="0">
                <a:latin typeface="Times New Roman" panose="02020603050405020304" pitchFamily="18" charset="0"/>
                <a:cs typeface="等线" charset="0"/>
              </a:rPr>
              <a:t>Here </a:t>
            </a:r>
            <a:r>
              <a:rPr lang="en-US" sz="2000" b="1" dirty="0">
                <a:latin typeface="Times New Roman" panose="02020603050405020304" pitchFamily="18" charset="0"/>
                <a:cs typeface="等线" charset="0"/>
              </a:rPr>
              <a:t>P-value &lt; 0.05 </a:t>
            </a:r>
            <a:r>
              <a:rPr lang="en-US" sz="2000" dirty="0">
                <a:latin typeface="Times New Roman" panose="02020603050405020304" pitchFamily="18" charset="0"/>
                <a:cs typeface="等线" charset="0"/>
              </a:rPr>
              <a:t>, so we do reject H</a:t>
            </a:r>
            <a:r>
              <a:rPr lang="en-US" sz="2000" baseline="-25000" dirty="0">
                <a:latin typeface="Times New Roman" panose="02020603050405020304" pitchFamily="18" charset="0"/>
                <a:cs typeface="等线" charset="0"/>
              </a:rPr>
              <a:t>0</a:t>
            </a:r>
            <a:r>
              <a:rPr lang="en-US" sz="2000" dirty="0">
                <a:latin typeface="Times New Roman" panose="02020603050405020304" pitchFamily="18" charset="0"/>
                <a:cs typeface="等线" charset="0"/>
              </a:rPr>
              <a:t> at 5% level of significant.so we can say that the </a:t>
            </a:r>
            <a:r>
              <a:rPr lang="en-US" sz="2000" b="1" dirty="0">
                <a:latin typeface="Times New Roman" panose="02020603050405020304" pitchFamily="18" charset="0"/>
                <a:cs typeface="等线" charset="0"/>
              </a:rPr>
              <a:t>Co-efficient is significant</a:t>
            </a:r>
            <a:r>
              <a:rPr lang="en-US" sz="2400" dirty="0">
                <a:latin typeface="Times New Roman" panose="02020603050405020304" pitchFamily="18" charset="0"/>
                <a:cs typeface="等线" charset="0"/>
              </a:rPr>
              <a:t>.</a:t>
            </a:r>
          </a:p>
        </p:txBody>
      </p:sp>
      <p:sp>
        <p:nvSpPr>
          <p:cNvPr id="11" name="Rectangle: Rounded Corners 10">
            <a:extLst>
              <a:ext uri="{FF2B5EF4-FFF2-40B4-BE49-F238E27FC236}">
                <a16:creationId xmlns:a16="http://schemas.microsoft.com/office/drawing/2014/main" id="{D48F2DBA-7C13-AA5D-65EE-B4D33B10F3DD}"/>
              </a:ext>
            </a:extLst>
          </p:cNvPr>
          <p:cNvSpPr/>
          <p:nvPr/>
        </p:nvSpPr>
        <p:spPr>
          <a:xfrm>
            <a:off x="59006" y="6321842"/>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66A2D0F6-6F99-4A02-1A28-5E320266D2AF}"/>
              </a:ext>
            </a:extLst>
          </p:cNvPr>
          <p:cNvSpPr txBox="1"/>
          <p:nvPr/>
        </p:nvSpPr>
        <p:spPr>
          <a:xfrm>
            <a:off x="127831" y="6292077"/>
            <a:ext cx="511278" cy="461665"/>
          </a:xfrm>
          <a:prstGeom prst="rect">
            <a:avLst/>
          </a:prstGeom>
          <a:noFill/>
        </p:spPr>
        <p:txBody>
          <a:bodyPr wrap="square" rtlCol="0">
            <a:spAutoFit/>
          </a:bodyPr>
          <a:lstStyle/>
          <a:p>
            <a:r>
              <a:rPr lang="en-IN" sz="2400" b="1" dirty="0"/>
              <a:t>32</a:t>
            </a:r>
          </a:p>
        </p:txBody>
      </p:sp>
    </p:spTree>
    <p:extLst>
      <p:ext uri="{BB962C8B-B14F-4D97-AF65-F5344CB8AC3E}">
        <p14:creationId xmlns:p14="http://schemas.microsoft.com/office/powerpoint/2010/main" val="20022687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173242" y="404664"/>
            <a:ext cx="11533239" cy="60486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Box 2"/>
          <p:cNvSpPr txBox="1"/>
          <p:nvPr/>
        </p:nvSpPr>
        <p:spPr>
          <a:xfrm>
            <a:off x="738005" y="569781"/>
            <a:ext cx="5447447" cy="1012825"/>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u="sng" dirty="0">
                <a:solidFill>
                  <a:schemeClr val="tx1"/>
                </a:solidFill>
                <a:latin typeface="Times New Roman" panose="02020603050405020304" pitchFamily="18" charset="0"/>
                <a:cs typeface="等线 Light" charset="0"/>
              </a:rPr>
              <a:t>Diagnostic Checking</a:t>
            </a:r>
            <a:r>
              <a:rPr lang="en-US" sz="2400" u="sng" dirty="0">
                <a:solidFill>
                  <a:schemeClr val="tx1"/>
                </a:solidFill>
                <a:latin typeface="Times New Roman" panose="02020603050405020304" pitchFamily="18" charset="0"/>
                <a:cs typeface="等线 Light" charset="0"/>
              </a:rPr>
              <a:t>:</a:t>
            </a:r>
          </a:p>
          <a:p>
            <a:endParaRPr lang="en-US" sz="2000" dirty="0">
              <a:solidFill>
                <a:schemeClr val="tx1"/>
              </a:solidFill>
              <a:latin typeface="Times New Roman" panose="02020603050405020304" pitchFamily="18" charset="0"/>
              <a:cs typeface="等线 Light" charset="0"/>
            </a:endParaRPr>
          </a:p>
          <a:p>
            <a:r>
              <a:rPr lang="en-US" sz="1800" dirty="0">
                <a:solidFill>
                  <a:srgbClr val="69230B"/>
                </a:solidFill>
                <a:latin typeface="Times New Roman" panose="02020603050405020304" pitchFamily="18" charset="0"/>
                <a:cs typeface="等线 Light" charset="0"/>
              </a:rPr>
              <a:t> </a:t>
            </a:r>
            <a:r>
              <a:rPr lang="en-US" sz="2400" b="1" u="sng" dirty="0" err="1">
                <a:latin typeface="Times New Roman" panose="02020603050405020304" pitchFamily="18" charset="0"/>
                <a:cs typeface="Calibri" panose="020F0502020204030204" pitchFamily="34" charset="0"/>
              </a:rPr>
              <a:t>Ljung</a:t>
            </a:r>
            <a:r>
              <a:rPr lang="en-US" sz="2400" b="1" u="sng" dirty="0">
                <a:latin typeface="Times New Roman" panose="02020603050405020304" pitchFamily="18" charset="0"/>
                <a:cs typeface="Calibri" panose="020F0502020204030204" pitchFamily="34" charset="0"/>
              </a:rPr>
              <a:t>-Box test</a:t>
            </a:r>
          </a:p>
          <a:p>
            <a:endParaRPr lang="en-US" sz="1800" b="1" u="sng" dirty="0">
              <a:solidFill>
                <a:srgbClr val="262626"/>
              </a:solidFill>
              <a:latin typeface="Times New Roman" panose="02020603050405020304" pitchFamily="18" charset="0"/>
              <a:cs typeface="等线 Light" charset="0"/>
            </a:endParaRPr>
          </a:p>
          <a:p>
            <a:r>
              <a:rPr lang="en-US" sz="2000" b="1" dirty="0">
                <a:solidFill>
                  <a:srgbClr val="262626"/>
                </a:solidFill>
                <a:latin typeface="Times New Roman" panose="02020603050405020304" pitchFamily="18" charset="0"/>
                <a:cs typeface="等线 Light" charset="0"/>
              </a:rPr>
              <a:t>       Hypothesis:</a:t>
            </a:r>
          </a:p>
          <a:p>
            <a:endParaRPr lang="en-US" sz="1800" dirty="0">
              <a:latin typeface="Calibri" panose="020F0502020204030204" pitchFamily="34" charset="0"/>
              <a:cs typeface="Shruti" panose="020B0502040204020203" pitchFamily="34" charset="0"/>
            </a:endParaRPr>
          </a:p>
          <a:p>
            <a:pPr lvl="1"/>
            <a:r>
              <a:rPr lang="en-US" sz="1800" dirty="0">
                <a:latin typeface="Times New Roman" panose="02020603050405020304" pitchFamily="18" charset="0"/>
              </a:rPr>
              <a:t>  H</a:t>
            </a:r>
            <a:r>
              <a:rPr lang="en-US" sz="1800" baseline="-25000" dirty="0">
                <a:latin typeface="Times New Roman" panose="02020603050405020304" pitchFamily="18" charset="0"/>
              </a:rPr>
              <a:t>0</a:t>
            </a:r>
            <a:r>
              <a:rPr lang="en-US" sz="1800" dirty="0">
                <a:latin typeface="Times New Roman" panose="02020603050405020304" pitchFamily="18" charset="0"/>
              </a:rPr>
              <a:t>: The residuals are random.</a:t>
            </a:r>
          </a:p>
          <a:p>
            <a:pPr lvl="1"/>
            <a:r>
              <a:rPr lang="en-US" sz="1800" dirty="0">
                <a:latin typeface="Times New Roman" panose="02020603050405020304" pitchFamily="18" charset="0"/>
              </a:rPr>
              <a:t>  H</a:t>
            </a:r>
            <a:r>
              <a:rPr lang="en-US" sz="1800" baseline="-25000" dirty="0">
                <a:latin typeface="Times New Roman" panose="02020603050405020304" pitchFamily="18" charset="0"/>
              </a:rPr>
              <a:t>1</a:t>
            </a:r>
            <a:r>
              <a:rPr lang="en-US" sz="1800" dirty="0">
                <a:latin typeface="Times New Roman" panose="02020603050405020304" pitchFamily="18" charset="0"/>
              </a:rPr>
              <a:t>: The residuals are not random</a:t>
            </a:r>
          </a:p>
        </p:txBody>
      </p:sp>
      <p:pic>
        <p:nvPicPr>
          <p:cNvPr id="5" name="Picture 4"/>
          <p:cNvPicPr>
            <a:picLocks noChangeAspect="1"/>
          </p:cNvPicPr>
          <p:nvPr/>
        </p:nvPicPr>
        <p:blipFill>
          <a:blip r:embed="rId3"/>
          <a:stretch>
            <a:fillRect/>
          </a:stretch>
        </p:blipFill>
        <p:spPr>
          <a:xfrm>
            <a:off x="924004" y="3501009"/>
            <a:ext cx="3143191" cy="1008113"/>
          </a:xfrm>
          <a:prstGeom prst="rect">
            <a:avLst/>
          </a:prstGeom>
        </p:spPr>
      </p:pic>
      <p:sp>
        <p:nvSpPr>
          <p:cNvPr id="6" name="Text Box 5"/>
          <p:cNvSpPr txBox="1"/>
          <p:nvPr/>
        </p:nvSpPr>
        <p:spPr>
          <a:xfrm>
            <a:off x="738005" y="4866217"/>
            <a:ext cx="6984776" cy="1224136"/>
          </a:xfrm>
          <a:prstGeom prst="rect">
            <a:avLst/>
          </a:prstGeom>
          <a:noFill/>
        </p:spPr>
        <p:txBody>
          <a:bodyPr wrap="square"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dirty="0">
                <a:latin typeface="Times New Roman" panose="02020603050405020304" pitchFamily="18" charset="0"/>
                <a:cs typeface="Calibri" panose="020F0502020204030204" pitchFamily="34" charset="0"/>
                <a:sym typeface="+mn-ea"/>
              </a:rPr>
              <a:t> </a:t>
            </a:r>
            <a:r>
              <a:rPr lang="en-US" sz="1800" b="1" dirty="0">
                <a:latin typeface="Times New Roman" panose="02020603050405020304" pitchFamily="18" charset="0"/>
                <a:cs typeface="Calibri" panose="020F0502020204030204" pitchFamily="34" charset="0"/>
                <a:sym typeface="+mn-ea"/>
              </a:rPr>
              <a:t>Conclusion</a:t>
            </a:r>
            <a:r>
              <a:rPr lang="en-US" sz="1800" dirty="0">
                <a:latin typeface="Times New Roman" panose="02020603050405020304" pitchFamily="18" charset="0"/>
                <a:cs typeface="Calibri" panose="020F0502020204030204" pitchFamily="34" charset="0"/>
                <a:sym typeface="+mn-ea"/>
              </a:rPr>
              <a:t> </a:t>
            </a:r>
          </a:p>
          <a:p>
            <a:r>
              <a:rPr lang="en-US" sz="1800" dirty="0">
                <a:latin typeface="Times New Roman" panose="02020603050405020304" pitchFamily="18" charset="0"/>
                <a:cs typeface="Calibri" panose="020F0502020204030204" pitchFamily="34" charset="0"/>
                <a:sym typeface="+mn-ea"/>
              </a:rPr>
              <a:t>                  Here </a:t>
            </a:r>
            <a:r>
              <a:rPr lang="en-US" sz="1800" b="1" dirty="0">
                <a:latin typeface="Times New Roman" panose="02020603050405020304" pitchFamily="18" charset="0"/>
                <a:cs typeface="Calibri" panose="020F0502020204030204" pitchFamily="34" charset="0"/>
                <a:sym typeface="+mn-ea"/>
              </a:rPr>
              <a:t>the p value is &gt; 0.05 </a:t>
            </a:r>
            <a:r>
              <a:rPr lang="en-US" sz="1800" dirty="0">
                <a:latin typeface="Times New Roman" panose="02020603050405020304" pitchFamily="18" charset="0"/>
                <a:cs typeface="Calibri" panose="020F0502020204030204" pitchFamily="34" charset="0"/>
                <a:sym typeface="+mn-ea"/>
              </a:rPr>
              <a:t>so do not reject  H0  at 5% level of significant, hence we can say that the </a:t>
            </a:r>
            <a:r>
              <a:rPr lang="en-US" sz="1800" b="1" dirty="0">
                <a:latin typeface="Times New Roman" panose="02020603050405020304" pitchFamily="18" charset="0"/>
                <a:cs typeface="Calibri" panose="020F0502020204030204" pitchFamily="34" charset="0"/>
                <a:sym typeface="+mn-ea"/>
              </a:rPr>
              <a:t>residual are  random.</a:t>
            </a:r>
            <a:endParaRPr lang="en-US" sz="1800" b="1" dirty="0">
              <a:latin typeface="Times New Roman" panose="02020603050405020304" pitchFamily="18" charset="0"/>
              <a:cs typeface="Calibri" panose="020F0502020204030204" pitchFamily="34" charset="0"/>
            </a:endParaRPr>
          </a:p>
          <a:p>
            <a:endParaRPr lang="en-US" sz="1800" dirty="0">
              <a:latin typeface="Times New Roman" panose="02020603050405020304" pitchFamily="18" charset="0"/>
              <a:cs typeface="Calibri" panose="020F0502020204030204" pitchFamily="34" charset="0"/>
            </a:endParaRPr>
          </a:p>
        </p:txBody>
      </p:sp>
      <p:graphicFrame>
        <p:nvGraphicFramePr>
          <p:cNvPr id="7" name="Chart 6"/>
          <p:cNvGraphicFramePr/>
          <p:nvPr>
            <p:extLst>
              <p:ext uri="{D42A27DB-BD31-4B8C-83A1-F6EECF244321}">
                <p14:modId xmlns:p14="http://schemas.microsoft.com/office/powerpoint/2010/main" val="1048808398"/>
              </p:ext>
            </p:extLst>
          </p:nvPr>
        </p:nvGraphicFramePr>
        <p:xfrm>
          <a:off x="4769831" y="767648"/>
          <a:ext cx="6301292" cy="4098570"/>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Rounded Corners 7">
            <a:extLst>
              <a:ext uri="{FF2B5EF4-FFF2-40B4-BE49-F238E27FC236}">
                <a16:creationId xmlns:a16="http://schemas.microsoft.com/office/drawing/2014/main" id="{E5F1E8D3-C797-83ED-B710-F4FE62260973}"/>
              </a:ext>
            </a:extLst>
          </p:cNvPr>
          <p:cNvSpPr/>
          <p:nvPr/>
        </p:nvSpPr>
        <p:spPr>
          <a:xfrm>
            <a:off x="49747" y="6363193"/>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EFA62677-91EB-3157-0DE2-08E01A10A044}"/>
              </a:ext>
            </a:extLst>
          </p:cNvPr>
          <p:cNvSpPr txBox="1"/>
          <p:nvPr/>
        </p:nvSpPr>
        <p:spPr>
          <a:xfrm>
            <a:off x="118572" y="6351263"/>
            <a:ext cx="511278" cy="461665"/>
          </a:xfrm>
          <a:prstGeom prst="rect">
            <a:avLst/>
          </a:prstGeom>
          <a:noFill/>
        </p:spPr>
        <p:txBody>
          <a:bodyPr wrap="square" rtlCol="0">
            <a:spAutoFit/>
          </a:bodyPr>
          <a:lstStyle/>
          <a:p>
            <a:r>
              <a:rPr lang="en-IN" sz="2400" b="1" dirty="0"/>
              <a:t>33</a:t>
            </a:r>
          </a:p>
        </p:txBody>
      </p:sp>
    </p:spTree>
    <p:extLst>
      <p:ext uri="{BB962C8B-B14F-4D97-AF65-F5344CB8AC3E}">
        <p14:creationId xmlns:p14="http://schemas.microsoft.com/office/powerpoint/2010/main" val="35292981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363792" y="427451"/>
            <a:ext cx="11602065" cy="5953877"/>
          </a:xfrm>
          <a:prstGeom prst="roundRect">
            <a:avLst>
              <a:gd name="adj" fmla="val 5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4"/>
          <p:cNvSpPr txBox="1"/>
          <p:nvPr/>
        </p:nvSpPr>
        <p:spPr>
          <a:xfrm>
            <a:off x="3740130" y="612580"/>
            <a:ext cx="4572000" cy="423834"/>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2000" b="1" u="sng" kern="100" dirty="0">
                <a:latin typeface="Times New Roman" panose="02020603050405020304" pitchFamily="18" charset="0"/>
                <a:ea typeface="Calibri" panose="020F0502020204030204" pitchFamily="34" charset="0"/>
                <a:cs typeface="Shruti" panose="020B0502040204020203" pitchFamily="34" charset="0"/>
              </a:rPr>
              <a:t>Forecasting of Freight By Railway</a:t>
            </a:r>
            <a:endParaRPr lang="en-IN" sz="1050" kern="100" dirty="0">
              <a:latin typeface="Calibri" panose="020F0502020204030204" pitchFamily="34" charset="0"/>
              <a:ea typeface="Calibri" panose="020F0502020204030204" pitchFamily="34" charset="0"/>
              <a:cs typeface="Shruti"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981321"/>
              </p:ext>
            </p:extLst>
          </p:nvPr>
        </p:nvGraphicFramePr>
        <p:xfrm>
          <a:off x="528483" y="1385163"/>
          <a:ext cx="4980042" cy="4379987"/>
        </p:xfrm>
        <a:graphic>
          <a:graphicData uri="http://schemas.openxmlformats.org/drawingml/2006/table">
            <a:tbl>
              <a:tblPr firstRow="1" firstCol="1" bandRow="1">
                <a:tableStyleId>{2D5ABB26-0587-4C30-8999-92F81FD0307C}</a:tableStyleId>
              </a:tblPr>
              <a:tblGrid>
                <a:gridCol w="535416">
                  <a:extLst>
                    <a:ext uri="{9D8B030D-6E8A-4147-A177-3AD203B41FA5}">
                      <a16:colId xmlns:a16="http://schemas.microsoft.com/office/drawing/2014/main" val="20000"/>
                    </a:ext>
                  </a:extLst>
                </a:gridCol>
                <a:gridCol w="610047">
                  <a:extLst>
                    <a:ext uri="{9D8B030D-6E8A-4147-A177-3AD203B41FA5}">
                      <a16:colId xmlns:a16="http://schemas.microsoft.com/office/drawing/2014/main" val="20001"/>
                    </a:ext>
                  </a:extLst>
                </a:gridCol>
                <a:gridCol w="871495">
                  <a:extLst>
                    <a:ext uri="{9D8B030D-6E8A-4147-A177-3AD203B41FA5}">
                      <a16:colId xmlns:a16="http://schemas.microsoft.com/office/drawing/2014/main" val="20002"/>
                    </a:ext>
                  </a:extLst>
                </a:gridCol>
                <a:gridCol w="697196">
                  <a:extLst>
                    <a:ext uri="{9D8B030D-6E8A-4147-A177-3AD203B41FA5}">
                      <a16:colId xmlns:a16="http://schemas.microsoft.com/office/drawing/2014/main" val="20003"/>
                    </a:ext>
                  </a:extLst>
                </a:gridCol>
                <a:gridCol w="784346">
                  <a:extLst>
                    <a:ext uri="{9D8B030D-6E8A-4147-A177-3AD203B41FA5}">
                      <a16:colId xmlns:a16="http://schemas.microsoft.com/office/drawing/2014/main" val="20004"/>
                    </a:ext>
                  </a:extLst>
                </a:gridCol>
                <a:gridCol w="697196">
                  <a:extLst>
                    <a:ext uri="{9D8B030D-6E8A-4147-A177-3AD203B41FA5}">
                      <a16:colId xmlns:a16="http://schemas.microsoft.com/office/drawing/2014/main" val="20005"/>
                    </a:ext>
                  </a:extLst>
                </a:gridCol>
                <a:gridCol w="784346">
                  <a:extLst>
                    <a:ext uri="{9D8B030D-6E8A-4147-A177-3AD203B41FA5}">
                      <a16:colId xmlns:a16="http://schemas.microsoft.com/office/drawing/2014/main" val="20006"/>
                    </a:ext>
                  </a:extLst>
                </a:gridCol>
              </a:tblGrid>
              <a:tr h="595553">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US" sz="1200" kern="0">
                          <a:effectLst/>
                          <a:latin typeface="Times New Roman" pitchFamily="18" charset="0"/>
                          <a:cs typeface="Times New Roman" pitchFamily="18" charset="0"/>
                        </a:rPr>
                        <a:t>Year</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US" sz="1200" kern="0" dirty="0">
                          <a:effectLst/>
                          <a:latin typeface="Times New Roman" pitchFamily="18" charset="0"/>
                          <a:cs typeface="Times New Roman" pitchFamily="18" charset="0"/>
                        </a:rPr>
                        <a:t>ln(Y)</a:t>
                      </a:r>
                      <a:endParaRPr lang="en-IN" sz="1050" kern="100" dirty="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US" sz="1200" kern="0">
                          <a:effectLst/>
                          <a:latin typeface="Times New Roman" pitchFamily="18" charset="0"/>
                          <a:cs typeface="Times New Roman" pitchFamily="18" charset="0"/>
                        </a:rPr>
                        <a:t>Y</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US" sz="1200" kern="0">
                          <a:effectLst/>
                          <a:latin typeface="Times New Roman" pitchFamily="18" charset="0"/>
                          <a:cs typeface="Times New Roman" pitchFamily="18" charset="0"/>
                        </a:rPr>
                        <a:t>LCL(ln(Y)</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US" sz="1200" kern="0" dirty="0">
                          <a:effectLst/>
                          <a:latin typeface="Times New Roman" pitchFamily="18" charset="0"/>
                          <a:cs typeface="Times New Roman" pitchFamily="18" charset="0"/>
                        </a:rPr>
                        <a:t>LCL(Y)</a:t>
                      </a:r>
                      <a:endParaRPr lang="en-IN" sz="1050" kern="100" dirty="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US" sz="1200" kern="0" dirty="0">
                          <a:effectLst/>
                          <a:latin typeface="Times New Roman" pitchFamily="18" charset="0"/>
                          <a:cs typeface="Times New Roman" pitchFamily="18" charset="0"/>
                        </a:rPr>
                        <a:t>UCL (</a:t>
                      </a:r>
                      <a:r>
                        <a:rPr lang="en-US" sz="1200" kern="0" dirty="0" err="1">
                          <a:effectLst/>
                          <a:latin typeface="Times New Roman" pitchFamily="18" charset="0"/>
                          <a:cs typeface="Times New Roman" pitchFamily="18" charset="0"/>
                        </a:rPr>
                        <a:t>ln</a:t>
                      </a:r>
                      <a:r>
                        <a:rPr lang="en-US" sz="1200" kern="0" dirty="0">
                          <a:effectLst/>
                          <a:latin typeface="Times New Roman" pitchFamily="18" charset="0"/>
                          <a:cs typeface="Times New Roman" pitchFamily="18" charset="0"/>
                        </a:rPr>
                        <a:t>(Y)</a:t>
                      </a:r>
                      <a:endParaRPr lang="en-IN" sz="1050" kern="100" dirty="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US" sz="1200" kern="0">
                          <a:effectLst/>
                          <a:latin typeface="Times New Roman" pitchFamily="18" charset="0"/>
                          <a:cs typeface="Times New Roman" pitchFamily="18" charset="0"/>
                        </a:rPr>
                        <a:t>UCL(Y)</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714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2022</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13.75</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936589.2</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13.62</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822414.7</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13.88</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1066614</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7282">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2023</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13.84</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1024792</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13.62</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822414.7</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14.06</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1276969</a:t>
                      </a:r>
                      <a:endParaRPr lang="en-IN" sz="1050" kern="100" dirty="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714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2024</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13.93</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1121301</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13.61</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814231.5</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14.25</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1544174</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714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2025</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14.02</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1226899</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13.59</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798108.6</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14.45</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1886059</a:t>
                      </a:r>
                      <a:endParaRPr lang="en-IN" sz="1050" kern="100" dirty="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714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2026</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14.11</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1342441</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13.55</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766814.3</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14.67</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2350174</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1714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US" sz="1200" kern="0">
                          <a:effectLst/>
                          <a:latin typeface="Times New Roman" pitchFamily="18" charset="0"/>
                          <a:cs typeface="Times New Roman" pitchFamily="18" charset="0"/>
                        </a:rPr>
                        <a:t>2027</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14.2</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1468864</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13.51</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736747.1</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14.89</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2928497</a:t>
                      </a:r>
                      <a:endParaRPr lang="en-IN" sz="1050" kern="100" dirty="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714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US" sz="1200" kern="0">
                          <a:effectLst/>
                          <a:latin typeface="Times New Roman" pitchFamily="18" charset="0"/>
                          <a:cs typeface="Times New Roman" pitchFamily="18" charset="0"/>
                        </a:rPr>
                        <a:t>2028</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14.29</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1607193</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13.46</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700815.5</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15.12</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3685807</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1714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2029</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14.38</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1758550</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13.4</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660003.2</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15.36</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4685579</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17144">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2030</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14.47</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1924160</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13.33</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615382.9</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a:effectLst/>
                          <a:latin typeface="Times New Roman" pitchFamily="18" charset="0"/>
                          <a:cs typeface="Times New Roman" pitchFamily="18" charset="0"/>
                        </a:rPr>
                        <a:t>15.61</a:t>
                      </a:r>
                      <a:endParaRPr lang="en-IN" sz="1050" kern="100">
                        <a:effectLst/>
                        <a:latin typeface="Times New Roman" pitchFamily="18" charset="0"/>
                        <a:ea typeface="Calibri" panose="020F0502020204030204" pitchFamily="34" charset="0"/>
                        <a:cs typeface="Times New Roman" pitchFamily="18" charset="0"/>
                      </a:endParaRPr>
                    </a:p>
                  </a:txBody>
                  <a:tcPr marL="49030" marR="4903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algn="ctr">
                        <a:lnSpc>
                          <a:spcPct val="115000"/>
                        </a:lnSpc>
                        <a:spcAft>
                          <a:spcPts val="1000"/>
                        </a:spcAft>
                      </a:pPr>
                      <a:r>
                        <a:rPr lang="en-IN" sz="1200" kern="0" dirty="0">
                          <a:effectLst/>
                          <a:latin typeface="Times New Roman" pitchFamily="18" charset="0"/>
                          <a:cs typeface="Times New Roman" pitchFamily="18" charset="0"/>
                        </a:rPr>
                        <a:t>6016402</a:t>
                      </a:r>
                      <a:endParaRPr lang="en-IN" sz="1050" kern="100" dirty="0">
                        <a:effectLst/>
                        <a:latin typeface="Times New Roman" pitchFamily="18" charset="0"/>
                        <a:ea typeface="Calibri" panose="020F0502020204030204" pitchFamily="34" charset="0"/>
                        <a:cs typeface="Times New Roman" pitchFamily="18" charset="0"/>
                      </a:endParaRPr>
                    </a:p>
                  </a:txBody>
                  <a:tcPr marL="49030" marR="49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pic>
        <p:nvPicPr>
          <p:cNvPr id="6" name="Picture 5"/>
          <p:cNvPicPr>
            <a:picLocks noChangeAspect="1"/>
          </p:cNvPicPr>
          <p:nvPr/>
        </p:nvPicPr>
        <p:blipFill>
          <a:blip r:embed="rId3"/>
          <a:stretch>
            <a:fillRect/>
          </a:stretch>
        </p:blipFill>
        <p:spPr>
          <a:xfrm>
            <a:off x="5776148" y="1292348"/>
            <a:ext cx="6415852" cy="4565615"/>
          </a:xfrm>
          <a:prstGeom prst="rect">
            <a:avLst/>
          </a:prstGeom>
        </p:spPr>
      </p:pic>
      <p:sp>
        <p:nvSpPr>
          <p:cNvPr id="7" name="Rectangle: Rounded Corners 6">
            <a:extLst>
              <a:ext uri="{FF2B5EF4-FFF2-40B4-BE49-F238E27FC236}">
                <a16:creationId xmlns:a16="http://schemas.microsoft.com/office/drawing/2014/main" id="{7AA31AD6-D5BC-92B9-A5EB-EEF2AA4667D6}"/>
              </a:ext>
            </a:extLst>
          </p:cNvPr>
          <p:cNvSpPr/>
          <p:nvPr/>
        </p:nvSpPr>
        <p:spPr>
          <a:xfrm>
            <a:off x="0" y="6312573"/>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3CA1925E-BF81-053C-77B0-520F7D734105}"/>
              </a:ext>
            </a:extLst>
          </p:cNvPr>
          <p:cNvSpPr txBox="1"/>
          <p:nvPr/>
        </p:nvSpPr>
        <p:spPr>
          <a:xfrm>
            <a:off x="108153" y="6286533"/>
            <a:ext cx="511278" cy="461665"/>
          </a:xfrm>
          <a:prstGeom prst="rect">
            <a:avLst/>
          </a:prstGeom>
          <a:noFill/>
        </p:spPr>
        <p:txBody>
          <a:bodyPr wrap="square" rtlCol="0">
            <a:spAutoFit/>
          </a:bodyPr>
          <a:lstStyle/>
          <a:p>
            <a:r>
              <a:rPr lang="en-IN" sz="2400" b="1" dirty="0"/>
              <a:t>34</a:t>
            </a:r>
          </a:p>
        </p:txBody>
      </p:sp>
    </p:spTree>
    <p:extLst>
      <p:ext uri="{BB962C8B-B14F-4D97-AF65-F5344CB8AC3E}">
        <p14:creationId xmlns:p14="http://schemas.microsoft.com/office/powerpoint/2010/main" val="6039648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Rounded Rectangle 4"/>
          <p:cNvSpPr/>
          <p:nvPr/>
        </p:nvSpPr>
        <p:spPr>
          <a:xfrm>
            <a:off x="294966" y="403025"/>
            <a:ext cx="11602066" cy="60519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3"/>
          <a:stretch>
            <a:fillRect/>
          </a:stretch>
        </p:blipFill>
        <p:spPr>
          <a:xfrm>
            <a:off x="1076631" y="907024"/>
            <a:ext cx="10038735" cy="5043948"/>
          </a:xfrm>
          <a:prstGeom prst="rect">
            <a:avLst/>
          </a:prstGeom>
        </p:spPr>
      </p:pic>
      <p:sp>
        <p:nvSpPr>
          <p:cNvPr id="3" name="Rectangle: Rounded Corners 2">
            <a:extLst>
              <a:ext uri="{FF2B5EF4-FFF2-40B4-BE49-F238E27FC236}">
                <a16:creationId xmlns:a16="http://schemas.microsoft.com/office/drawing/2014/main" id="{05EB9DB3-D55B-2A80-2647-063773F0AF76}"/>
              </a:ext>
            </a:extLst>
          </p:cNvPr>
          <p:cNvSpPr/>
          <p:nvPr/>
        </p:nvSpPr>
        <p:spPr>
          <a:xfrm>
            <a:off x="108152" y="6386477"/>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587D3E1A-83F9-9B9B-3DDE-921F153808CF}"/>
              </a:ext>
            </a:extLst>
          </p:cNvPr>
          <p:cNvSpPr txBox="1"/>
          <p:nvPr/>
        </p:nvSpPr>
        <p:spPr>
          <a:xfrm>
            <a:off x="176978" y="6373458"/>
            <a:ext cx="511278" cy="461665"/>
          </a:xfrm>
          <a:prstGeom prst="rect">
            <a:avLst/>
          </a:prstGeom>
          <a:noFill/>
        </p:spPr>
        <p:txBody>
          <a:bodyPr wrap="square" rtlCol="0">
            <a:spAutoFit/>
          </a:bodyPr>
          <a:lstStyle/>
          <a:p>
            <a:r>
              <a:rPr lang="en-IN" sz="2400" b="1" dirty="0"/>
              <a:t>35</a:t>
            </a:r>
          </a:p>
        </p:txBody>
      </p:sp>
    </p:spTree>
    <p:extLst>
      <p:ext uri="{BB962C8B-B14F-4D97-AF65-F5344CB8AC3E}">
        <p14:creationId xmlns:p14="http://schemas.microsoft.com/office/powerpoint/2010/main" val="571407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9CCE911-B7CF-BEBC-198B-1BAC8235C0F4}"/>
              </a:ext>
            </a:extLst>
          </p:cNvPr>
          <p:cNvSpPr/>
          <p:nvPr/>
        </p:nvSpPr>
        <p:spPr>
          <a:xfrm>
            <a:off x="6538451" y="690716"/>
            <a:ext cx="5132440" cy="5476568"/>
          </a:xfrm>
          <a:prstGeom prst="roundRect">
            <a:avLst/>
          </a:prstGeom>
          <a:solidFill>
            <a:schemeClr val="lt1">
              <a:alpha val="91000"/>
            </a:schemeClr>
          </a:solidFill>
        </p:spPr>
        <p:style>
          <a:lnRef idx="2">
            <a:schemeClr val="dk1"/>
          </a:lnRef>
          <a:fillRef idx="1">
            <a:schemeClr val="lt1"/>
          </a:fillRef>
          <a:effectRef idx="0">
            <a:schemeClr val="dk1"/>
          </a:effectRef>
          <a:fontRef idx="minor">
            <a:schemeClr val="dk1"/>
          </a:fontRef>
        </p:style>
        <p:txBody>
          <a:bodyPr rtlCol="0" anchor="ctr"/>
          <a:lstStyle/>
          <a:p>
            <a:r>
              <a:rPr lang="en-US" sz="4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Calibri" panose="020F0502020204030204" pitchFamily="34" charset="0"/>
              </a:rPr>
              <a:t>Time Series Analysis on </a:t>
            </a:r>
            <a:r>
              <a:rPr lang="en-US" sz="4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sym typeface="+mn-ea"/>
              </a:rPr>
              <a:t>Transportation Of Freight By Air</a:t>
            </a:r>
            <a:endParaRPr lang="en-US" sz="40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ndParaRPr>
          </a:p>
        </p:txBody>
      </p:sp>
      <p:sp>
        <p:nvSpPr>
          <p:cNvPr id="7" name="Rectangle 6">
            <a:extLst>
              <a:ext uri="{FF2B5EF4-FFF2-40B4-BE49-F238E27FC236}">
                <a16:creationId xmlns:a16="http://schemas.microsoft.com/office/drawing/2014/main" id="{D5835324-4471-349F-F73A-C5A55E54E0AC}"/>
              </a:ext>
            </a:extLst>
          </p:cNvPr>
          <p:cNvSpPr/>
          <p:nvPr/>
        </p:nvSpPr>
        <p:spPr>
          <a:xfrm>
            <a:off x="6793315" y="1685260"/>
            <a:ext cx="1786066" cy="584775"/>
          </a:xfrm>
          <a:prstGeom prst="rect">
            <a:avLst/>
          </a:prstGeom>
          <a:noFill/>
        </p:spPr>
        <p:txBody>
          <a:bodyPr wrap="none" lIns="91440" tIns="45720" rIns="91440" bIns="45720">
            <a:spAutoFit/>
          </a:bodyPr>
          <a:lstStyle/>
          <a:p>
            <a:pPr algn="ctr"/>
            <a:r>
              <a:rPr lang="en-IN" sz="3200" b="0" cap="none" spc="0" dirty="0">
                <a:ln w="0"/>
                <a:solidFill>
                  <a:schemeClr val="tx1"/>
                </a:solidFill>
                <a:effectLst>
                  <a:outerShdw blurRad="38100" dist="19050" dir="2700000" algn="tl" rotWithShape="0">
                    <a:schemeClr val="dk1">
                      <a:alpha val="40000"/>
                    </a:schemeClr>
                  </a:outerShdw>
                </a:effectLst>
              </a:rPr>
              <a:t>Model - 3</a:t>
            </a:r>
          </a:p>
        </p:txBody>
      </p:sp>
      <p:sp>
        <p:nvSpPr>
          <p:cNvPr id="9" name="Rectangle: Rounded Corners 8">
            <a:extLst>
              <a:ext uri="{FF2B5EF4-FFF2-40B4-BE49-F238E27FC236}">
                <a16:creationId xmlns:a16="http://schemas.microsoft.com/office/drawing/2014/main" id="{3F611AA7-AFB4-87E6-5B69-C7CEA068F752}"/>
              </a:ext>
            </a:extLst>
          </p:cNvPr>
          <p:cNvSpPr/>
          <p:nvPr/>
        </p:nvSpPr>
        <p:spPr>
          <a:xfrm>
            <a:off x="88489" y="634352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D8ED742C-16ED-4133-D54B-0478FAFA1CB8}"/>
              </a:ext>
            </a:extLst>
          </p:cNvPr>
          <p:cNvSpPr txBox="1"/>
          <p:nvPr/>
        </p:nvSpPr>
        <p:spPr>
          <a:xfrm>
            <a:off x="157314" y="6339064"/>
            <a:ext cx="511278" cy="461665"/>
          </a:xfrm>
          <a:prstGeom prst="rect">
            <a:avLst/>
          </a:prstGeom>
          <a:noFill/>
        </p:spPr>
        <p:txBody>
          <a:bodyPr wrap="square" rtlCol="0">
            <a:spAutoFit/>
          </a:bodyPr>
          <a:lstStyle/>
          <a:p>
            <a:r>
              <a:rPr lang="en-IN" sz="2400" b="1" dirty="0"/>
              <a:t>36</a:t>
            </a:r>
          </a:p>
        </p:txBody>
      </p:sp>
    </p:spTree>
    <p:extLst>
      <p:ext uri="{BB962C8B-B14F-4D97-AF65-F5344CB8AC3E}">
        <p14:creationId xmlns:p14="http://schemas.microsoft.com/office/powerpoint/2010/main" val="30773120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ound Diagonal Corner Rectangle 4"/>
          <p:cNvSpPr/>
          <p:nvPr/>
        </p:nvSpPr>
        <p:spPr>
          <a:xfrm>
            <a:off x="2334651" y="249109"/>
            <a:ext cx="7200800" cy="792088"/>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42668" y="1223800"/>
            <a:ext cx="11344588" cy="51756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 Box 110"/>
          <p:cNvSpPr txBox="1"/>
          <p:nvPr/>
        </p:nvSpPr>
        <p:spPr>
          <a:xfrm>
            <a:off x="3143672" y="315725"/>
            <a:ext cx="5348312" cy="523220"/>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Times New Roman" panose="02020603050405020304" pitchFamily="18" charset="0"/>
              </a:rPr>
              <a:t>Transportation Of Freight by Air</a:t>
            </a:r>
          </a:p>
        </p:txBody>
      </p:sp>
      <p:graphicFrame>
        <p:nvGraphicFramePr>
          <p:cNvPr id="8" name="Chart 7"/>
          <p:cNvGraphicFramePr/>
          <p:nvPr>
            <p:extLst>
              <p:ext uri="{D42A27DB-BD31-4B8C-83A1-F6EECF244321}">
                <p14:modId xmlns:p14="http://schemas.microsoft.com/office/powerpoint/2010/main" val="3010733011"/>
              </p:ext>
            </p:extLst>
          </p:nvPr>
        </p:nvGraphicFramePr>
        <p:xfrm>
          <a:off x="731404" y="1742615"/>
          <a:ext cx="5364596" cy="338982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Box 110"/>
          <p:cNvSpPr txBox="1"/>
          <p:nvPr/>
        </p:nvSpPr>
        <p:spPr>
          <a:xfrm>
            <a:off x="6636062" y="1658946"/>
            <a:ext cx="4501247" cy="3631242"/>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u="sng" dirty="0">
                <a:latin typeface="Times New Roman" panose="02020603050405020304" pitchFamily="18" charset="0"/>
                <a:cs typeface="Calibri" panose="020F0502020204030204" pitchFamily="34" charset="0"/>
              </a:rPr>
              <a:t>To check the trend in the data:</a:t>
            </a:r>
            <a:endParaRPr lang="en-US" sz="2000" b="1" dirty="0">
              <a:latin typeface="Times New Roman" panose="02020603050405020304" pitchFamily="18" charset="0"/>
              <a:cs typeface="Calibri" panose="020F0502020204030204" pitchFamily="34" charset="0"/>
            </a:endParaRPr>
          </a:p>
          <a:p>
            <a:r>
              <a:rPr lang="en-US" sz="2000" b="1" dirty="0">
                <a:latin typeface="Times New Roman" panose="02020603050405020304" pitchFamily="18" charset="0"/>
                <a:cs typeface="Calibri" panose="020F0502020204030204" pitchFamily="34" charset="0"/>
              </a:rPr>
              <a:t>            </a:t>
            </a:r>
          </a:p>
          <a:p>
            <a:r>
              <a:rPr lang="en-US" sz="1800" b="1" dirty="0">
                <a:latin typeface="Times New Roman" panose="02020603050405020304" pitchFamily="18" charset="0"/>
                <a:cs typeface="Calibri" panose="020F0502020204030204" pitchFamily="34" charset="0"/>
              </a:rPr>
              <a:t> Hypothesis:</a:t>
            </a:r>
          </a:p>
          <a:p>
            <a:r>
              <a:rPr lang="en-US" sz="1800" b="1" dirty="0">
                <a:latin typeface="Times New Roman" panose="02020603050405020304" pitchFamily="18" charset="0"/>
                <a:cs typeface="Calibri" panose="020F0502020204030204" pitchFamily="34" charset="0"/>
              </a:rPr>
              <a:t>                   </a:t>
            </a:r>
          </a:p>
          <a:p>
            <a:r>
              <a:rPr lang="en-US" sz="1800" b="1" dirty="0">
                <a:latin typeface="Times New Roman" panose="02020603050405020304" pitchFamily="18" charset="0"/>
                <a:cs typeface="Calibri" panose="020F0502020204030204" pitchFamily="34" charset="0"/>
              </a:rPr>
              <a:t> </a:t>
            </a:r>
            <a:r>
              <a:rPr lang="en-US" sz="1800" dirty="0">
                <a:latin typeface="Times New Roman" panose="02020603050405020304" pitchFamily="18" charset="0"/>
              </a:rPr>
              <a:t>H</a:t>
            </a:r>
            <a:r>
              <a:rPr lang="en-US" sz="1800" baseline="-25000" dirty="0">
                <a:latin typeface="Times New Roman" panose="02020603050405020304" pitchFamily="18" charset="0"/>
              </a:rPr>
              <a:t>0</a:t>
            </a:r>
            <a:r>
              <a:rPr lang="en-US" sz="1800" dirty="0">
                <a:latin typeface="Times New Roman" panose="02020603050405020304" pitchFamily="18" charset="0"/>
              </a:rPr>
              <a:t>: There is no trend. </a:t>
            </a:r>
          </a:p>
          <a:p>
            <a:r>
              <a:rPr lang="en-US" sz="1800" dirty="0">
                <a:latin typeface="Times New Roman" panose="02020603050405020304" pitchFamily="18" charset="0"/>
              </a:rPr>
              <a:t> H</a:t>
            </a:r>
            <a:r>
              <a:rPr lang="en-US" sz="1800" baseline="-25000" dirty="0">
                <a:latin typeface="Times New Roman" panose="02020603050405020304" pitchFamily="18" charset="0"/>
              </a:rPr>
              <a:t>1</a:t>
            </a:r>
            <a:r>
              <a:rPr lang="en-US" sz="1800" dirty="0">
                <a:latin typeface="Times New Roman" panose="02020603050405020304" pitchFamily="18" charset="0"/>
              </a:rPr>
              <a:t>: There is trend.</a:t>
            </a:r>
          </a:p>
          <a:p>
            <a:r>
              <a:rPr lang="en-US" sz="1800" dirty="0">
                <a:latin typeface="Times New Roman" panose="02020603050405020304" pitchFamily="18" charset="0"/>
              </a:rPr>
              <a:t> </a:t>
            </a:r>
          </a:p>
          <a:p>
            <a:r>
              <a:rPr lang="en-US" sz="1800" dirty="0">
                <a:latin typeface="Times New Roman" panose="02020603050405020304" pitchFamily="18" charset="0"/>
                <a:cs typeface="Calibri" panose="020F0502020204030204" pitchFamily="34" charset="0"/>
              </a:rPr>
              <a:t>Output (R-Studio):  </a:t>
            </a:r>
          </a:p>
          <a:p>
            <a:r>
              <a:rPr lang="en-US" sz="1800" dirty="0">
                <a:latin typeface="Times New Roman" panose="02020603050405020304" pitchFamily="18" charset="0"/>
                <a:cs typeface="Calibri" panose="020F0502020204030204" pitchFamily="34" charset="0"/>
              </a:rPr>
              <a:t>       </a:t>
            </a:r>
          </a:p>
          <a:p>
            <a:r>
              <a:rPr lang="en-US" sz="1800" dirty="0">
                <a:latin typeface="Times New Roman" panose="02020603050405020304" pitchFamily="18" charset="0"/>
                <a:cs typeface="Calibri" panose="020F0502020204030204" pitchFamily="34" charset="0"/>
              </a:rPr>
              <a:t>  </a:t>
            </a:r>
            <a:r>
              <a:rPr lang="en-US" sz="1800" b="1" u="sng" dirty="0">
                <a:latin typeface="Times New Roman" panose="02020603050405020304" pitchFamily="18" charset="0"/>
                <a:cs typeface="Calibri" panose="020F0502020204030204" pitchFamily="34" charset="0"/>
              </a:rPr>
              <a:t>Mann-Kendall Test</a:t>
            </a:r>
            <a:endParaRPr lang="en-US" sz="1800" b="1" u="sng" dirty="0">
              <a:solidFill>
                <a:srgbClr val="0000FF"/>
              </a:solidFill>
              <a:latin typeface="Times New Roman" panose="02020603050405020304" pitchFamily="18" charset="0"/>
            </a:endParaRPr>
          </a:p>
          <a:p>
            <a:r>
              <a:rPr lang="en-US" sz="1800" dirty="0">
                <a:latin typeface="Lucida Console" panose="020B0609040504020204" charset="0"/>
                <a:cs typeface="Times New Roman" panose="02020603050405020304" pitchFamily="18" charset="0"/>
              </a:rPr>
              <a:t>tau = 0.822,2-sided</a:t>
            </a:r>
          </a:p>
          <a:p>
            <a:r>
              <a:rPr lang="en-US" sz="1800" dirty="0">
                <a:latin typeface="Lucida Console" panose="020B0609040504020204" charset="0"/>
                <a:cs typeface="Times New Roman" panose="02020603050405020304" pitchFamily="18" charset="0"/>
              </a:rPr>
              <a:t> p-value = 2.22e-16</a:t>
            </a:r>
            <a:endParaRPr lang="en-US" sz="1800" dirty="0">
              <a:latin typeface="Times New Roman" panose="02020603050405020304" pitchFamily="18" charset="0"/>
            </a:endParaRPr>
          </a:p>
          <a:p>
            <a:r>
              <a:rPr lang="en-US" sz="1800" dirty="0">
                <a:latin typeface="Times New Roman" panose="02020603050405020304" pitchFamily="18" charset="0"/>
              </a:rPr>
              <a:t> </a:t>
            </a:r>
          </a:p>
        </p:txBody>
      </p:sp>
      <p:sp>
        <p:nvSpPr>
          <p:cNvPr id="10" name="Text Box 4"/>
          <p:cNvSpPr txBox="1"/>
          <p:nvPr/>
        </p:nvSpPr>
        <p:spPr>
          <a:xfrm>
            <a:off x="2454910" y="5476116"/>
            <a:ext cx="7282180" cy="802005"/>
          </a:xfrm>
          <a:prstGeom prst="rect">
            <a:avLst/>
          </a:prstGeom>
          <a:noFill/>
        </p:spPr>
        <p:txBody>
          <a:bodyPr wrap="square"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b="1" dirty="0"/>
              <a:t>Conclusion</a:t>
            </a:r>
          </a:p>
          <a:p>
            <a:r>
              <a:rPr lang="en-US" sz="1800" dirty="0"/>
              <a:t>Here The </a:t>
            </a:r>
            <a:r>
              <a:rPr lang="en-US" sz="1800" b="1" dirty="0"/>
              <a:t>p-value &lt; 0.05</a:t>
            </a:r>
            <a:r>
              <a:rPr lang="en-US" sz="1800" dirty="0"/>
              <a:t>. So, we reject H0 at 5% level of significance, Hence, we may conclude that</a:t>
            </a:r>
            <a:r>
              <a:rPr lang="en-US" sz="1800" b="1" dirty="0"/>
              <a:t> there is trend</a:t>
            </a:r>
            <a:r>
              <a:rPr lang="en-US" sz="1800" dirty="0"/>
              <a:t>.</a:t>
            </a:r>
          </a:p>
        </p:txBody>
      </p:sp>
      <p:sp>
        <p:nvSpPr>
          <p:cNvPr id="3" name="Rectangle: Rounded Corners 2">
            <a:extLst>
              <a:ext uri="{FF2B5EF4-FFF2-40B4-BE49-F238E27FC236}">
                <a16:creationId xmlns:a16="http://schemas.microsoft.com/office/drawing/2014/main" id="{A45A8B63-235C-F1B9-E7F0-AC409DF3326A}"/>
              </a:ext>
            </a:extLst>
          </p:cNvPr>
          <p:cNvSpPr/>
          <p:nvPr/>
        </p:nvSpPr>
        <p:spPr>
          <a:xfrm>
            <a:off x="121012" y="6363626"/>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7686F002-2DE3-35A2-0B99-A3AA00263474}"/>
              </a:ext>
            </a:extLst>
          </p:cNvPr>
          <p:cNvSpPr txBox="1"/>
          <p:nvPr/>
        </p:nvSpPr>
        <p:spPr>
          <a:xfrm>
            <a:off x="189837" y="6347220"/>
            <a:ext cx="511278" cy="461665"/>
          </a:xfrm>
          <a:prstGeom prst="rect">
            <a:avLst/>
          </a:prstGeom>
          <a:noFill/>
        </p:spPr>
        <p:txBody>
          <a:bodyPr wrap="square" rtlCol="0">
            <a:spAutoFit/>
          </a:bodyPr>
          <a:lstStyle/>
          <a:p>
            <a:r>
              <a:rPr lang="en-IN" sz="2400" b="1" dirty="0"/>
              <a:t>37</a:t>
            </a:r>
          </a:p>
        </p:txBody>
      </p:sp>
      <p:sp>
        <p:nvSpPr>
          <p:cNvPr id="11" name="TextBox 10">
            <a:extLst>
              <a:ext uri="{FF2B5EF4-FFF2-40B4-BE49-F238E27FC236}">
                <a16:creationId xmlns:a16="http://schemas.microsoft.com/office/drawing/2014/main" id="{E41700F0-F9A5-72EE-F0BC-7198F59CBE9C}"/>
              </a:ext>
            </a:extLst>
          </p:cNvPr>
          <p:cNvSpPr txBox="1"/>
          <p:nvPr/>
        </p:nvSpPr>
        <p:spPr>
          <a:xfrm>
            <a:off x="3048000" y="3290900"/>
            <a:ext cx="6096000" cy="369332"/>
          </a:xfrm>
          <a:prstGeom prst="rect">
            <a:avLst/>
          </a:prstGeom>
          <a:noFill/>
        </p:spPr>
        <p:txBody>
          <a:bodyPr wrap="square">
            <a:spAutoFit/>
          </a:bodyPr>
          <a:lstStyle/>
          <a:p>
            <a:r>
              <a:rPr lang="en-IN" sz="1800" b="1" dirty="0"/>
              <a:t>37</a:t>
            </a:r>
          </a:p>
        </p:txBody>
      </p:sp>
    </p:spTree>
    <p:extLst>
      <p:ext uri="{BB962C8B-B14F-4D97-AF65-F5344CB8AC3E}">
        <p14:creationId xmlns:p14="http://schemas.microsoft.com/office/powerpoint/2010/main" val="37654172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584DE0B-7DE2-B7EE-C70A-6EFDA0C367DF}"/>
              </a:ext>
            </a:extLst>
          </p:cNvPr>
          <p:cNvSpPr/>
          <p:nvPr/>
        </p:nvSpPr>
        <p:spPr>
          <a:xfrm>
            <a:off x="629265" y="324465"/>
            <a:ext cx="11061290" cy="62336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 Box 1"/>
          <p:cNvSpPr txBox="1"/>
          <p:nvPr/>
        </p:nvSpPr>
        <p:spPr>
          <a:xfrm>
            <a:off x="2014789" y="534064"/>
            <a:ext cx="5697798" cy="552401"/>
          </a:xfrm>
          <a:prstGeom prst="rect">
            <a:avLst/>
          </a:prstGeom>
          <a:noFill/>
        </p:spPr>
        <p:txBody>
          <a:bodyPr wrap="square"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b="1" dirty="0">
                <a:solidFill>
                  <a:schemeClr val="tx1"/>
                </a:solidFill>
                <a:latin typeface="Times New Roman" panose="02020603050405020304" pitchFamily="18" charset="0"/>
                <a:ea typeface="Calibri" panose="020F0502020204030204" pitchFamily="34" charset="0"/>
                <a:cs typeface="+mn-cs"/>
                <a:sym typeface="+mn-ea"/>
              </a:rPr>
              <a:t>We proceed for the ARIMA Model,</a:t>
            </a:r>
          </a:p>
        </p:txBody>
      </p:sp>
      <p:pic>
        <p:nvPicPr>
          <p:cNvPr id="6" name="Picture 5"/>
          <p:cNvPicPr>
            <a:picLocks noChangeAspect="1" noChangeArrowheads="1"/>
          </p:cNvPicPr>
          <p:nvPr/>
        </p:nvPicPr>
        <p:blipFill>
          <a:blip r:embed="rId3"/>
          <a:srcRect/>
          <a:stretch>
            <a:fillRect/>
          </a:stretch>
        </p:blipFill>
        <p:spPr>
          <a:xfrm>
            <a:off x="1302205" y="1396294"/>
            <a:ext cx="4553703" cy="4375241"/>
          </a:xfrm>
          <a:prstGeom prst="rect">
            <a:avLst/>
          </a:prstGeom>
          <a:noFill/>
        </p:spPr>
      </p:pic>
      <p:pic>
        <p:nvPicPr>
          <p:cNvPr id="7" name="Picture 6"/>
          <p:cNvPicPr>
            <a:picLocks noChangeAspect="1" noChangeArrowheads="1"/>
          </p:cNvPicPr>
          <p:nvPr/>
        </p:nvPicPr>
        <p:blipFill>
          <a:blip r:embed="rId4"/>
          <a:srcRect/>
          <a:stretch>
            <a:fillRect/>
          </a:stretch>
        </p:blipFill>
        <p:spPr>
          <a:xfrm>
            <a:off x="6278179" y="1396294"/>
            <a:ext cx="5028918" cy="4375241"/>
          </a:xfrm>
          <a:prstGeom prst="rect">
            <a:avLst/>
          </a:prstGeom>
          <a:noFill/>
        </p:spPr>
      </p:pic>
      <p:sp>
        <p:nvSpPr>
          <p:cNvPr id="3" name="Rectangle: Rounded Corners 2">
            <a:extLst>
              <a:ext uri="{FF2B5EF4-FFF2-40B4-BE49-F238E27FC236}">
                <a16:creationId xmlns:a16="http://schemas.microsoft.com/office/drawing/2014/main" id="{D4083245-92A4-EED2-D09C-143A32B7E6F9}"/>
              </a:ext>
            </a:extLst>
          </p:cNvPr>
          <p:cNvSpPr/>
          <p:nvPr/>
        </p:nvSpPr>
        <p:spPr>
          <a:xfrm>
            <a:off x="78657" y="6315722"/>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700F12A0-ED80-DFFE-A0C2-CF4826381007}"/>
              </a:ext>
            </a:extLst>
          </p:cNvPr>
          <p:cNvSpPr txBox="1"/>
          <p:nvPr/>
        </p:nvSpPr>
        <p:spPr>
          <a:xfrm>
            <a:off x="147482" y="6289682"/>
            <a:ext cx="511278" cy="461665"/>
          </a:xfrm>
          <a:prstGeom prst="rect">
            <a:avLst/>
          </a:prstGeom>
          <a:noFill/>
        </p:spPr>
        <p:txBody>
          <a:bodyPr wrap="square" rtlCol="0">
            <a:spAutoFit/>
          </a:bodyPr>
          <a:lstStyle/>
          <a:p>
            <a:r>
              <a:rPr lang="en-IN" sz="2400" b="1" dirty="0"/>
              <a:t>38</a:t>
            </a:r>
          </a:p>
        </p:txBody>
      </p:sp>
    </p:spTree>
    <p:extLst>
      <p:ext uri="{BB962C8B-B14F-4D97-AF65-F5344CB8AC3E}">
        <p14:creationId xmlns:p14="http://schemas.microsoft.com/office/powerpoint/2010/main" val="12433582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ounded Rectangle 4"/>
          <p:cNvSpPr/>
          <p:nvPr/>
        </p:nvSpPr>
        <p:spPr>
          <a:xfrm>
            <a:off x="472508" y="385916"/>
            <a:ext cx="11246983" cy="60861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 Box 2"/>
          <p:cNvSpPr txBox="1"/>
          <p:nvPr/>
        </p:nvSpPr>
        <p:spPr>
          <a:xfrm>
            <a:off x="938704" y="611438"/>
            <a:ext cx="6344920" cy="431800"/>
          </a:xfrm>
          <a:prstGeom prst="rect">
            <a:avLst/>
          </a:prstGeom>
          <a:noFill/>
        </p:spPr>
        <p:txBody>
          <a:bodyPr wrap="square"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sz="2400" b="1" dirty="0">
                <a:latin typeface="Times New Roman" panose="02020603050405020304" pitchFamily="18" charset="0"/>
                <a:ea typeface="Calibri" panose="020F0502020204030204"/>
                <a:sym typeface="+mn-ea"/>
              </a:rPr>
              <a:t>Test For Stationary after  taking </a:t>
            </a:r>
            <a:r>
              <a:rPr lang="en-IN" sz="2400" b="1" dirty="0">
                <a:latin typeface="Times New Roman" panose="02020603050405020304" pitchFamily="18" charset="0"/>
                <a:ea typeface="Calibri" panose="020F0502020204030204"/>
                <a:sym typeface="+mn-ea"/>
              </a:rPr>
              <a:t>2</a:t>
            </a:r>
            <a:r>
              <a:rPr lang="en-IN" sz="2400" b="1" baseline="30000" dirty="0">
                <a:latin typeface="Times New Roman" panose="02020603050405020304" pitchFamily="18" charset="0"/>
                <a:ea typeface="Calibri" panose="020F0502020204030204"/>
                <a:sym typeface="+mn-ea"/>
              </a:rPr>
              <a:t>nd</a:t>
            </a:r>
            <a:r>
              <a:rPr sz="2400" b="1" dirty="0">
                <a:latin typeface="Times New Roman" panose="02020603050405020304" pitchFamily="18" charset="0"/>
                <a:ea typeface="Calibri" panose="020F0502020204030204"/>
                <a:sym typeface="+mn-ea"/>
              </a:rPr>
              <a:t> Difference</a:t>
            </a:r>
            <a:endParaRPr lang="en-US" sz="2400" b="1" dirty="0">
              <a:latin typeface="Times New Roman" panose="02020603050405020304" pitchFamily="18" charset="0"/>
              <a:ea typeface="Calibri" panose="020F0502020204030204"/>
              <a:sym typeface="+mn-ea"/>
            </a:endParaRPr>
          </a:p>
        </p:txBody>
      </p:sp>
      <p:sp>
        <p:nvSpPr>
          <p:cNvPr id="8" name="Text Box 3"/>
          <p:cNvSpPr txBox="1"/>
          <p:nvPr/>
        </p:nvSpPr>
        <p:spPr>
          <a:xfrm>
            <a:off x="1167959" y="1043238"/>
            <a:ext cx="4572000" cy="1014380"/>
          </a:xfrm>
          <a:prstGeom prst="rect">
            <a:avLst/>
          </a:prstGeom>
          <a:noFill/>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07000"/>
              </a:lnSpc>
              <a:tabLst>
                <a:tab pos="1638300" algn="l"/>
              </a:tabLst>
            </a:pPr>
            <a:r>
              <a:rPr lang="en-US" sz="2000" b="1" dirty="0">
                <a:latin typeface="Times New Roman" panose="02020603050405020304" pitchFamily="18" charset="0"/>
                <a:ea typeface="Calibri" panose="020F0502020204030204"/>
                <a:sym typeface="+mn-ea"/>
              </a:rPr>
              <a:t>Hypothesis</a:t>
            </a:r>
          </a:p>
          <a:p>
            <a:pPr>
              <a:lnSpc>
                <a:spcPct val="107000"/>
              </a:lnSpc>
              <a:tabLst>
                <a:tab pos="1638300" algn="l"/>
              </a:tabLst>
            </a:pPr>
            <a:r>
              <a:rPr sz="1800" dirty="0">
                <a:latin typeface="Times New Roman" panose="02020603050405020304" pitchFamily="18" charset="0"/>
                <a:ea typeface="Calibri" panose="020F0502020204030204"/>
                <a:sym typeface="+mn-ea"/>
              </a:rPr>
              <a:t>H</a:t>
            </a:r>
            <a:r>
              <a:rPr sz="1800" baseline="-25000" dirty="0">
                <a:latin typeface="Times New Roman" panose="02020603050405020304" pitchFamily="18" charset="0"/>
                <a:ea typeface="Calibri" panose="020F0502020204030204"/>
                <a:sym typeface="+mn-ea"/>
              </a:rPr>
              <a:t>0</a:t>
            </a:r>
            <a:r>
              <a:rPr sz="1800" dirty="0">
                <a:latin typeface="Times New Roman" panose="02020603050405020304" pitchFamily="18" charset="0"/>
                <a:ea typeface="Calibri" panose="020F0502020204030204"/>
                <a:sym typeface="+mn-ea"/>
              </a:rPr>
              <a:t>: Data is not Stationary.</a:t>
            </a:r>
            <a:endParaRPr lang="en-IN" altLang="x-none" sz="1800" dirty="0">
              <a:latin typeface="Times New Roman" panose="02020603050405020304" pitchFamily="18" charset="0"/>
              <a:ea typeface="Calibri" panose="020F0502020204030204"/>
            </a:endParaRPr>
          </a:p>
          <a:p>
            <a:pPr>
              <a:lnSpc>
                <a:spcPct val="107000"/>
              </a:lnSpc>
              <a:tabLst>
                <a:tab pos="1638300" algn="l"/>
              </a:tabLst>
            </a:pPr>
            <a:r>
              <a:rPr sz="1800" dirty="0">
                <a:latin typeface="Times New Roman" panose="02020603050405020304" pitchFamily="18" charset="0"/>
                <a:ea typeface="Calibri" panose="020F0502020204030204"/>
                <a:sym typeface="+mn-ea"/>
              </a:rPr>
              <a:t>H</a:t>
            </a:r>
            <a:r>
              <a:rPr sz="1800" baseline="-25000" dirty="0">
                <a:latin typeface="Times New Roman" panose="02020603050405020304" pitchFamily="18" charset="0"/>
                <a:ea typeface="Calibri" panose="020F0502020204030204"/>
                <a:sym typeface="+mn-ea"/>
              </a:rPr>
              <a:t>1</a:t>
            </a:r>
            <a:r>
              <a:rPr sz="1800" dirty="0">
                <a:latin typeface="Times New Roman" panose="02020603050405020304" pitchFamily="18" charset="0"/>
                <a:ea typeface="Calibri" panose="020F0502020204030204"/>
                <a:sym typeface="+mn-ea"/>
              </a:rPr>
              <a:t>: Data is Stationary.</a:t>
            </a:r>
            <a:endParaRPr lang="en-US" sz="1800" dirty="0">
              <a:latin typeface="Times New Roman" panose="02020603050405020304" pitchFamily="18" charset="0"/>
              <a:ea typeface="Calibri" panose="020F0502020204030204"/>
              <a:sym typeface="+mn-ea"/>
            </a:endParaRPr>
          </a:p>
        </p:txBody>
      </p:sp>
      <p:sp>
        <p:nvSpPr>
          <p:cNvPr id="9" name="Text Box 110"/>
          <p:cNvSpPr txBox="1"/>
          <p:nvPr/>
        </p:nvSpPr>
        <p:spPr>
          <a:xfrm>
            <a:off x="938704" y="2145527"/>
            <a:ext cx="6934200" cy="1477328"/>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b="1" u="sng" dirty="0">
                <a:latin typeface="Times New Roman" panose="02020603050405020304" pitchFamily="18" charset="0"/>
                <a:cs typeface="Calibri" panose="020F0502020204030204" pitchFamily="34" charset="0"/>
              </a:rPr>
              <a:t>Augmented Dickey-Fuller Test</a:t>
            </a:r>
            <a:endParaRPr lang="en-US" sz="1800" b="1" u="sng"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data:  diff 2</a:t>
            </a:r>
          </a:p>
          <a:p>
            <a:r>
              <a:rPr lang="en-US" sz="1800" dirty="0">
                <a:latin typeface="Times New Roman" panose="02020603050405020304" pitchFamily="18" charset="0"/>
                <a:cs typeface="Times New Roman" panose="02020603050405020304" pitchFamily="18" charset="0"/>
              </a:rPr>
              <a:t>Dickey-Fuller = -4.8482, Lag order =3, </a:t>
            </a:r>
            <a:r>
              <a:rPr lang="en-US" sz="1800" b="1" dirty="0">
                <a:latin typeface="Times New Roman" panose="02020603050405020304" pitchFamily="18" charset="0"/>
                <a:cs typeface="Times New Roman" panose="02020603050405020304" pitchFamily="18" charset="0"/>
              </a:rPr>
              <a:t>p-value = 0.01</a:t>
            </a:r>
          </a:p>
          <a:p>
            <a:r>
              <a:rPr lang="en-US" sz="1800" dirty="0">
                <a:latin typeface="Times New Roman" panose="02020603050405020304" pitchFamily="18" charset="0"/>
                <a:cs typeface="Times New Roman" panose="02020603050405020304" pitchFamily="18" charset="0"/>
              </a:rPr>
              <a:t>alternative hypothesis: stationary</a:t>
            </a:r>
          </a:p>
        </p:txBody>
      </p:sp>
      <p:sp>
        <p:nvSpPr>
          <p:cNvPr id="10" name="Text Box 8"/>
          <p:cNvSpPr txBox="1"/>
          <p:nvPr/>
        </p:nvSpPr>
        <p:spPr>
          <a:xfrm>
            <a:off x="938703" y="3817229"/>
            <a:ext cx="10314592" cy="1219565"/>
          </a:xfrm>
          <a:prstGeom prst="rect">
            <a:avLst/>
          </a:prstGeom>
          <a:noFill/>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07000"/>
              </a:lnSpc>
              <a:spcAft>
                <a:spcPts val="800"/>
              </a:spcAft>
              <a:tabLst>
                <a:tab pos="1638300" algn="l"/>
              </a:tabLst>
            </a:pPr>
            <a:r>
              <a:rPr lang="en-US" sz="2000" b="1" dirty="0">
                <a:latin typeface="Times New Roman" panose="02020603050405020304" pitchFamily="18" charset="0"/>
                <a:ea typeface="Calibri" panose="020F0502020204030204"/>
                <a:sym typeface="+mn-ea"/>
              </a:rPr>
              <a:t>Conclusion:</a:t>
            </a:r>
          </a:p>
          <a:p>
            <a:pPr>
              <a:lnSpc>
                <a:spcPct val="107000"/>
              </a:lnSpc>
              <a:spcAft>
                <a:spcPts val="800"/>
              </a:spcAft>
              <a:tabLst>
                <a:tab pos="1638300" algn="l"/>
              </a:tabLst>
            </a:pPr>
            <a:r>
              <a:rPr sz="1800" dirty="0">
                <a:latin typeface="Times New Roman" panose="02020603050405020304" pitchFamily="18" charset="0"/>
                <a:ea typeface="Calibri" panose="020F0502020204030204"/>
                <a:sym typeface="+mn-ea"/>
              </a:rPr>
              <a:t>Here, </a:t>
            </a:r>
            <a:r>
              <a:rPr sz="1800" b="1" dirty="0">
                <a:latin typeface="Times New Roman" panose="02020603050405020304" pitchFamily="18" charset="0"/>
                <a:ea typeface="Calibri" panose="020F0502020204030204"/>
                <a:sym typeface="+mn-ea"/>
              </a:rPr>
              <a:t>p-value &lt; 0.05.</a:t>
            </a:r>
            <a:r>
              <a:rPr sz="1800" dirty="0">
                <a:latin typeface="Times New Roman" panose="02020603050405020304" pitchFamily="18" charset="0"/>
                <a:ea typeface="Calibri" panose="020F0502020204030204"/>
                <a:sym typeface="+mn-ea"/>
              </a:rPr>
              <a:t> So we reject H</a:t>
            </a:r>
            <a:r>
              <a:rPr sz="1800" baseline="-25000" dirty="0">
                <a:latin typeface="Times New Roman" panose="02020603050405020304" pitchFamily="18" charset="0"/>
                <a:ea typeface="Calibri" panose="020F0502020204030204"/>
                <a:sym typeface="+mn-ea"/>
              </a:rPr>
              <a:t>0 </a:t>
            </a:r>
            <a:r>
              <a:rPr sz="1800" dirty="0">
                <a:latin typeface="Times New Roman" panose="02020603050405020304" pitchFamily="18" charset="0"/>
                <a:ea typeface="Calibri" panose="020F0502020204030204"/>
                <a:sym typeface="+mn-ea"/>
              </a:rPr>
              <a:t> at 5% Level of Significance.</a:t>
            </a:r>
            <a:endParaRPr sz="1800" dirty="0">
              <a:latin typeface="Times New Roman" panose="02020603050405020304" pitchFamily="18" charset="0"/>
              <a:ea typeface="Calibri" panose="020F0502020204030204"/>
            </a:endParaRPr>
          </a:p>
          <a:p>
            <a:pPr>
              <a:lnSpc>
                <a:spcPct val="107000"/>
              </a:lnSpc>
              <a:spcAft>
                <a:spcPts val="800"/>
              </a:spcAft>
              <a:tabLst>
                <a:tab pos="1638300" algn="l"/>
              </a:tabLst>
            </a:pPr>
            <a:r>
              <a:rPr sz="1800" dirty="0">
                <a:latin typeface="Times New Roman" panose="02020603050405020304" pitchFamily="18" charset="0"/>
                <a:ea typeface="Calibri" panose="020F0502020204030204"/>
                <a:sym typeface="+mn-ea"/>
              </a:rPr>
              <a:t>Hence, we can say that </a:t>
            </a:r>
            <a:r>
              <a:rPr sz="1800" b="1" dirty="0">
                <a:latin typeface="Times New Roman" panose="02020603050405020304" pitchFamily="18" charset="0"/>
                <a:ea typeface="Calibri" panose="020F0502020204030204"/>
                <a:sym typeface="+mn-ea"/>
              </a:rPr>
              <a:t>Data is stationary after taking the </a:t>
            </a:r>
            <a:r>
              <a:rPr lang="en-US" sz="1800" b="1" dirty="0">
                <a:latin typeface="Times New Roman" panose="02020603050405020304" pitchFamily="18" charset="0"/>
                <a:ea typeface="Calibri" panose="020F0502020204030204"/>
                <a:sym typeface="+mn-ea"/>
              </a:rPr>
              <a:t>2nd</a:t>
            </a:r>
            <a:r>
              <a:rPr sz="1800" b="1" dirty="0">
                <a:latin typeface="Times New Roman" panose="02020603050405020304" pitchFamily="18" charset="0"/>
                <a:ea typeface="Calibri" panose="020F0502020204030204"/>
                <a:sym typeface="+mn-ea"/>
              </a:rPr>
              <a:t> difference. </a:t>
            </a:r>
            <a:endParaRPr lang="en-US" sz="1800" b="1" dirty="0">
              <a:latin typeface="Times New Roman" panose="02020603050405020304" pitchFamily="18" charset="0"/>
              <a:ea typeface="Calibri" panose="020F0502020204030204"/>
              <a:sym typeface="+mn-ea"/>
            </a:endParaRPr>
          </a:p>
        </p:txBody>
      </p:sp>
      <p:sp>
        <p:nvSpPr>
          <p:cNvPr id="3" name="Rectangle: Rounded Corners 2">
            <a:extLst>
              <a:ext uri="{FF2B5EF4-FFF2-40B4-BE49-F238E27FC236}">
                <a16:creationId xmlns:a16="http://schemas.microsoft.com/office/drawing/2014/main" id="{30B06C5E-8F40-B79B-29F6-ABE94A64D044}"/>
              </a:ext>
            </a:extLst>
          </p:cNvPr>
          <p:cNvSpPr/>
          <p:nvPr/>
        </p:nvSpPr>
        <p:spPr>
          <a:xfrm>
            <a:off x="79218" y="6313661"/>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24C9A4F2-24F2-57AA-9F4F-7B48ED9BA45B}"/>
              </a:ext>
            </a:extLst>
          </p:cNvPr>
          <p:cNvSpPr txBox="1"/>
          <p:nvPr/>
        </p:nvSpPr>
        <p:spPr>
          <a:xfrm>
            <a:off x="148043" y="6300640"/>
            <a:ext cx="511278" cy="461665"/>
          </a:xfrm>
          <a:prstGeom prst="rect">
            <a:avLst/>
          </a:prstGeom>
          <a:noFill/>
        </p:spPr>
        <p:txBody>
          <a:bodyPr wrap="square" rtlCol="0">
            <a:spAutoFit/>
          </a:bodyPr>
          <a:lstStyle/>
          <a:p>
            <a:r>
              <a:rPr lang="en-IN" sz="2400" b="1" dirty="0"/>
              <a:t>39</a:t>
            </a:r>
          </a:p>
        </p:txBody>
      </p:sp>
    </p:spTree>
    <p:extLst>
      <p:ext uri="{BB962C8B-B14F-4D97-AF65-F5344CB8AC3E}">
        <p14:creationId xmlns:p14="http://schemas.microsoft.com/office/powerpoint/2010/main" val="38893577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DBFD4E1-A1F4-C150-D4EC-A99F650380AE}"/>
              </a:ext>
            </a:extLst>
          </p:cNvPr>
          <p:cNvSpPr/>
          <p:nvPr/>
        </p:nvSpPr>
        <p:spPr>
          <a:xfrm>
            <a:off x="412954" y="435077"/>
            <a:ext cx="11366090" cy="5987845"/>
          </a:xfrm>
          <a:prstGeom prst="roundRect">
            <a:avLst/>
          </a:prstGeom>
          <a:solidFill>
            <a:schemeClr val="lt1">
              <a:alpha val="94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9" name="Title 1">
            <a:extLst>
              <a:ext uri="{FF2B5EF4-FFF2-40B4-BE49-F238E27FC236}">
                <a16:creationId xmlns:a16="http://schemas.microsoft.com/office/drawing/2014/main" id="{47C7C969-61E4-0FD8-76E1-97CCAFFF5006}"/>
              </a:ext>
            </a:extLst>
          </p:cNvPr>
          <p:cNvSpPr>
            <a:spLocks noGrp="1"/>
          </p:cNvSpPr>
          <p:nvPr>
            <p:ph type="title"/>
          </p:nvPr>
        </p:nvSpPr>
        <p:spPr>
          <a:xfrm>
            <a:off x="2401836" y="643958"/>
            <a:ext cx="7388327" cy="715800"/>
          </a:xfrm>
        </p:spPr>
        <p:txBody>
          <a:bodyPr>
            <a:normAutofit fontScale="90000"/>
          </a:bodyPr>
          <a:lstStyle/>
          <a:p>
            <a:pPr algn="ctr"/>
            <a:r>
              <a:rPr lang="en-US" sz="31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What are the Sustainable Development Goals?</a:t>
            </a:r>
            <a:br>
              <a:rPr 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endParaRPr 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3A3761FD-B7FA-404A-9AD6-AC6CC9E05CA6}"/>
              </a:ext>
            </a:extLst>
          </p:cNvPr>
          <p:cNvSpPr txBox="1">
            <a:spLocks/>
          </p:cNvSpPr>
          <p:nvPr/>
        </p:nvSpPr>
        <p:spPr>
          <a:xfrm>
            <a:off x="1047749" y="1583781"/>
            <a:ext cx="10096500" cy="3812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Times New Roman" panose="02020603050405020304" pitchFamily="18" charset="0"/>
                <a:cs typeface="Times New Roman" panose="02020603050405020304" pitchFamily="18" charset="0"/>
              </a:rPr>
              <a:t>The Sustainable Development Goals (SDGs), also known as the Global Goals, were adopted by the United Nations in 2015 as a universal call to action to end poverty, protect the planet, and ensure that by 2030 all people enjoy peace and prosperity.</a:t>
            </a:r>
          </a:p>
          <a:p>
            <a:r>
              <a:rPr lang="en-US" sz="2400" dirty="0">
                <a:solidFill>
                  <a:srgbClr val="000000"/>
                </a:solidFill>
                <a:latin typeface="Times New Roman" panose="02020603050405020304" pitchFamily="18" charset="0"/>
                <a:cs typeface="Times New Roman" panose="02020603050405020304" pitchFamily="18" charset="0"/>
              </a:rPr>
              <a:t>The 17 SDGs are integrated they recognize that action in one area will affect outcomes in others, and that development must balance social, economic and environmental sustainability.</a:t>
            </a: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2A387FC1-88E2-8C75-92C6-367423657120}"/>
              </a:ext>
            </a:extLst>
          </p:cNvPr>
          <p:cNvSpPr/>
          <p:nvPr/>
        </p:nvSpPr>
        <p:spPr>
          <a:xfrm>
            <a:off x="88489" y="6315120"/>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F0BA31B7-FF71-BA22-3749-9017FB717547}"/>
              </a:ext>
            </a:extLst>
          </p:cNvPr>
          <p:cNvSpPr txBox="1"/>
          <p:nvPr/>
        </p:nvSpPr>
        <p:spPr>
          <a:xfrm>
            <a:off x="226140" y="6311555"/>
            <a:ext cx="511278" cy="461665"/>
          </a:xfrm>
          <a:prstGeom prst="rect">
            <a:avLst/>
          </a:prstGeom>
          <a:noFill/>
        </p:spPr>
        <p:txBody>
          <a:bodyPr wrap="square" rtlCol="0">
            <a:spAutoFit/>
          </a:bodyPr>
          <a:lstStyle/>
          <a:p>
            <a:r>
              <a:rPr lang="en-IN" sz="2400" b="1" dirty="0"/>
              <a:t>4</a:t>
            </a:r>
          </a:p>
        </p:txBody>
      </p:sp>
    </p:spTree>
    <p:extLst>
      <p:ext uri="{BB962C8B-B14F-4D97-AF65-F5344CB8AC3E}">
        <p14:creationId xmlns:p14="http://schemas.microsoft.com/office/powerpoint/2010/main" val="26592820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56D0239-FFD0-963F-71AB-FD2447C76045}"/>
              </a:ext>
            </a:extLst>
          </p:cNvPr>
          <p:cNvSpPr/>
          <p:nvPr/>
        </p:nvSpPr>
        <p:spPr>
          <a:xfrm>
            <a:off x="422787" y="332280"/>
            <a:ext cx="11464413" cy="61648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 Box 2"/>
          <p:cNvSpPr txBox="1"/>
          <p:nvPr/>
        </p:nvSpPr>
        <p:spPr>
          <a:xfrm>
            <a:off x="885427" y="471127"/>
            <a:ext cx="6540500" cy="751205"/>
          </a:xfrm>
          <a:prstGeom prst="rect">
            <a:avLst/>
          </a:prstGeom>
          <a:noFill/>
        </p:spPr>
        <p:txBody>
          <a:bodyPr wrap="square"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Tx/>
            </a:pPr>
            <a:r>
              <a:rPr lang="en-US" sz="2800" b="1" dirty="0">
                <a:solidFill>
                  <a:schemeClr val="tx1"/>
                </a:solidFill>
                <a:latin typeface="Times New Roman" panose="02020603050405020304" pitchFamily="18" charset="0"/>
                <a:ea typeface="Calibri" panose="020F0502020204030204" pitchFamily="34" charset="0"/>
                <a:cs typeface="+mn-cs"/>
                <a:sym typeface="+mn-ea"/>
              </a:rPr>
              <a:t> Identification : </a:t>
            </a:r>
          </a:p>
        </p:txBody>
      </p:sp>
      <p:pic>
        <p:nvPicPr>
          <p:cNvPr id="6" name="Picture 5"/>
          <p:cNvPicPr>
            <a:picLocks noChangeAspect="1" noChangeArrowheads="1"/>
          </p:cNvPicPr>
          <p:nvPr/>
        </p:nvPicPr>
        <p:blipFill>
          <a:blip r:embed="rId3"/>
          <a:srcRect/>
          <a:stretch>
            <a:fillRect/>
          </a:stretch>
        </p:blipFill>
        <p:spPr>
          <a:xfrm>
            <a:off x="521110" y="1361179"/>
            <a:ext cx="5574890" cy="3625752"/>
          </a:xfrm>
          <a:prstGeom prst="rect">
            <a:avLst/>
          </a:prstGeom>
          <a:noFill/>
        </p:spPr>
      </p:pic>
      <p:pic>
        <p:nvPicPr>
          <p:cNvPr id="8" name="Picture 7"/>
          <p:cNvPicPr>
            <a:picLocks noChangeAspect="1" noChangeArrowheads="1"/>
          </p:cNvPicPr>
          <p:nvPr/>
        </p:nvPicPr>
        <p:blipFill>
          <a:blip r:embed="rId4"/>
          <a:srcRect/>
          <a:stretch>
            <a:fillRect/>
          </a:stretch>
        </p:blipFill>
        <p:spPr>
          <a:xfrm>
            <a:off x="6096000" y="1222332"/>
            <a:ext cx="5791200" cy="3853978"/>
          </a:xfrm>
          <a:prstGeom prst="rect">
            <a:avLst/>
          </a:prstGeom>
          <a:noFill/>
        </p:spPr>
      </p:pic>
      <p:sp>
        <p:nvSpPr>
          <p:cNvPr id="10" name="Text Box 110"/>
          <p:cNvSpPr txBox="1"/>
          <p:nvPr/>
        </p:nvSpPr>
        <p:spPr>
          <a:xfrm>
            <a:off x="1751701" y="5186544"/>
            <a:ext cx="9474570" cy="1200329"/>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latin typeface="Times New Roman" panose="02020603050405020304" pitchFamily="18" charset="0"/>
                <a:cs typeface="Calibri" panose="020F0502020204030204" pitchFamily="34" charset="0"/>
              </a:rPr>
              <a:t>Conclusion:</a:t>
            </a:r>
          </a:p>
          <a:p>
            <a:r>
              <a:rPr lang="en-US" sz="2400" dirty="0">
                <a:latin typeface="Times New Roman" panose="02020603050405020304" pitchFamily="18" charset="0"/>
                <a:cs typeface="Calibri" panose="020F0502020204030204" pitchFamily="34" charset="0"/>
              </a:rPr>
              <a:t>            From The ACF Graph 2nd lag differ significantly which shows</a:t>
            </a:r>
            <a:r>
              <a:rPr lang="en-US" sz="2400" b="1" dirty="0">
                <a:latin typeface="Times New Roman" panose="02020603050405020304" pitchFamily="18" charset="0"/>
                <a:cs typeface="Calibri" panose="020F0502020204030204" pitchFamily="34" charset="0"/>
              </a:rPr>
              <a:t> MA(2)</a:t>
            </a:r>
            <a:r>
              <a:rPr lang="en-US" sz="2400" dirty="0">
                <a:latin typeface="Times New Roman" panose="02020603050405020304" pitchFamily="18" charset="0"/>
                <a:cs typeface="Calibri" panose="020F0502020204030204" pitchFamily="34" charset="0"/>
              </a:rPr>
              <a:t> and PACF 2nd Lag differ Significantly which shows</a:t>
            </a:r>
            <a:r>
              <a:rPr lang="en-US" sz="2400" b="1" dirty="0">
                <a:latin typeface="Times New Roman" panose="02020603050405020304" pitchFamily="18" charset="0"/>
                <a:cs typeface="Calibri" panose="020F0502020204030204" pitchFamily="34" charset="0"/>
              </a:rPr>
              <a:t> AR(2)</a:t>
            </a:r>
            <a:r>
              <a:rPr lang="en-US" sz="2400" dirty="0">
                <a:latin typeface="Times New Roman" panose="02020603050405020304" pitchFamily="18" charset="0"/>
                <a:cs typeface="Calibri" panose="020F0502020204030204" pitchFamily="34" charset="0"/>
              </a:rPr>
              <a:t> Process.</a:t>
            </a:r>
          </a:p>
        </p:txBody>
      </p:sp>
      <p:sp>
        <p:nvSpPr>
          <p:cNvPr id="3" name="Rectangle 2">
            <a:extLst>
              <a:ext uri="{FF2B5EF4-FFF2-40B4-BE49-F238E27FC236}">
                <a16:creationId xmlns:a16="http://schemas.microsoft.com/office/drawing/2014/main" id="{A6C76996-0089-09A8-BE84-0D24A017BAD0}"/>
              </a:ext>
            </a:extLst>
          </p:cNvPr>
          <p:cNvSpPr/>
          <p:nvPr/>
        </p:nvSpPr>
        <p:spPr>
          <a:xfrm>
            <a:off x="885427" y="1226806"/>
            <a:ext cx="10785463" cy="47813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solidFill>
                <a:schemeClr val="bg1"/>
              </a:solidFill>
            </a:endParaRPr>
          </a:p>
        </p:txBody>
      </p:sp>
      <p:sp>
        <p:nvSpPr>
          <p:cNvPr id="4" name="TextBox 3">
            <a:extLst>
              <a:ext uri="{FF2B5EF4-FFF2-40B4-BE49-F238E27FC236}">
                <a16:creationId xmlns:a16="http://schemas.microsoft.com/office/drawing/2014/main" id="{1EF3850B-6F6A-06D9-6D8E-B6E558D7974D}"/>
              </a:ext>
            </a:extLst>
          </p:cNvPr>
          <p:cNvSpPr txBox="1"/>
          <p:nvPr/>
        </p:nvSpPr>
        <p:spPr>
          <a:xfrm>
            <a:off x="1296826" y="1417889"/>
            <a:ext cx="4138245" cy="369332"/>
          </a:xfrm>
          <a:prstGeom prst="rect">
            <a:avLst/>
          </a:prstGeom>
          <a:noFill/>
        </p:spPr>
        <p:txBody>
          <a:bodyPr wrap="square" rtlCol="0">
            <a:spAutoFit/>
          </a:bodyPr>
          <a:lstStyle/>
          <a:p>
            <a:r>
              <a:rPr lang="en-US" sz="1800" b="1" u="heavy" dirty="0">
                <a:effectLst/>
                <a:latin typeface="Times New Roman" panose="02020603050405020304" pitchFamily="18" charset="0"/>
                <a:ea typeface="Times New Roman" panose="02020603050405020304" pitchFamily="18" charset="0"/>
              </a:rPr>
              <a:t>Autocorrelation</a:t>
            </a:r>
            <a:r>
              <a:rPr lang="en-US" sz="1800" b="1" u="heavy" spc="-20" dirty="0">
                <a:effectLst/>
                <a:latin typeface="Times New Roman" panose="02020603050405020304" pitchFamily="18" charset="0"/>
                <a:ea typeface="Times New Roman" panose="02020603050405020304" pitchFamily="18" charset="0"/>
              </a:rPr>
              <a:t> </a:t>
            </a:r>
            <a:r>
              <a:rPr lang="en-US" sz="1800" b="1" u="heavy" dirty="0">
                <a:effectLst/>
                <a:latin typeface="Times New Roman" panose="02020603050405020304" pitchFamily="18" charset="0"/>
                <a:ea typeface="Times New Roman" panose="02020603050405020304" pitchFamily="18" charset="0"/>
              </a:rPr>
              <a:t>function</a:t>
            </a:r>
            <a:r>
              <a:rPr lang="en-US" sz="1800" b="1" u="heavy" spc="-20" dirty="0">
                <a:effectLst/>
                <a:latin typeface="Times New Roman" panose="02020603050405020304" pitchFamily="18" charset="0"/>
                <a:ea typeface="Times New Roman" panose="02020603050405020304" pitchFamily="18" charset="0"/>
              </a:rPr>
              <a:t> </a:t>
            </a:r>
            <a:r>
              <a:rPr lang="en-US" sz="1800" b="1" u="heavy" dirty="0">
                <a:effectLst/>
                <a:latin typeface="Times New Roman" panose="02020603050405020304" pitchFamily="18" charset="0"/>
                <a:ea typeface="Times New Roman" panose="02020603050405020304" pitchFamily="18" charset="0"/>
              </a:rPr>
              <a:t>2nd difference</a:t>
            </a:r>
            <a:endParaRPr lang="en-IN" b="1" dirty="0"/>
          </a:p>
        </p:txBody>
      </p:sp>
      <p:sp>
        <p:nvSpPr>
          <p:cNvPr id="7" name="TextBox 6">
            <a:extLst>
              <a:ext uri="{FF2B5EF4-FFF2-40B4-BE49-F238E27FC236}">
                <a16:creationId xmlns:a16="http://schemas.microsoft.com/office/drawing/2014/main" id="{D4E12956-287D-ADFD-BE77-A8A1287E33DB}"/>
              </a:ext>
            </a:extLst>
          </p:cNvPr>
          <p:cNvSpPr txBox="1"/>
          <p:nvPr/>
        </p:nvSpPr>
        <p:spPr>
          <a:xfrm>
            <a:off x="7104491" y="1361179"/>
            <a:ext cx="4121780" cy="646331"/>
          </a:xfrm>
          <a:prstGeom prst="rect">
            <a:avLst/>
          </a:prstGeom>
          <a:noFill/>
        </p:spPr>
        <p:txBody>
          <a:bodyPr wrap="square" rtlCol="0">
            <a:spAutoFit/>
          </a:bodyPr>
          <a:lstStyle/>
          <a:p>
            <a:r>
              <a:rPr lang="en-US" sz="1800" b="1" u="heavy" dirty="0">
                <a:effectLst/>
                <a:latin typeface="Times New Roman" panose="02020603050405020304" pitchFamily="18" charset="0"/>
                <a:ea typeface="Times New Roman" panose="02020603050405020304" pitchFamily="18" charset="0"/>
              </a:rPr>
              <a:t>Partial</a:t>
            </a:r>
            <a:r>
              <a:rPr lang="en-US" sz="1800" b="1" u="heavy" spc="-5" dirty="0">
                <a:effectLst/>
                <a:latin typeface="Times New Roman" panose="02020603050405020304" pitchFamily="18" charset="0"/>
                <a:ea typeface="Times New Roman" panose="02020603050405020304" pitchFamily="18" charset="0"/>
              </a:rPr>
              <a:t> </a:t>
            </a:r>
            <a:r>
              <a:rPr lang="en-US" sz="1800" b="1" u="heavy" dirty="0">
                <a:effectLst/>
                <a:latin typeface="Times New Roman" panose="02020603050405020304" pitchFamily="18" charset="0"/>
                <a:ea typeface="Times New Roman" panose="02020603050405020304" pitchFamily="18" charset="0"/>
              </a:rPr>
              <a:t>autocorrelation at</a:t>
            </a:r>
            <a:r>
              <a:rPr lang="en-US" sz="1800" b="1" u="heavy" spc="-20" dirty="0">
                <a:effectLst/>
                <a:latin typeface="Times New Roman" panose="02020603050405020304" pitchFamily="18" charset="0"/>
                <a:ea typeface="Times New Roman" panose="02020603050405020304" pitchFamily="18" charset="0"/>
              </a:rPr>
              <a:t> </a:t>
            </a:r>
            <a:r>
              <a:rPr lang="en-US" sz="1800" b="1" u="heavy" dirty="0">
                <a:effectLst/>
                <a:latin typeface="Times New Roman" panose="02020603050405020304" pitchFamily="18" charset="0"/>
                <a:ea typeface="Times New Roman" panose="02020603050405020304" pitchFamily="18" charset="0"/>
              </a:rPr>
              <a:t>2nd</a:t>
            </a:r>
            <a:r>
              <a:rPr lang="en-US" sz="1800" b="1" u="heavy" spc="-5" dirty="0">
                <a:effectLst/>
                <a:latin typeface="Times New Roman" panose="02020603050405020304" pitchFamily="18" charset="0"/>
                <a:ea typeface="Times New Roman" panose="02020603050405020304" pitchFamily="18" charset="0"/>
              </a:rPr>
              <a:t> </a:t>
            </a:r>
            <a:r>
              <a:rPr lang="en-US" sz="1800" b="1" u="heavy" dirty="0">
                <a:effectLst/>
                <a:latin typeface="Times New Roman" panose="02020603050405020304" pitchFamily="18" charset="0"/>
                <a:ea typeface="Times New Roman" panose="02020603050405020304" pitchFamily="18" charset="0"/>
              </a:rPr>
              <a:t>difference</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11" name="Rectangle: Rounded Corners 10">
            <a:extLst>
              <a:ext uri="{FF2B5EF4-FFF2-40B4-BE49-F238E27FC236}">
                <a16:creationId xmlns:a16="http://schemas.microsoft.com/office/drawing/2014/main" id="{38004CC2-EC30-A979-5062-010E532CA40A}"/>
              </a:ext>
            </a:extLst>
          </p:cNvPr>
          <p:cNvSpPr/>
          <p:nvPr/>
        </p:nvSpPr>
        <p:spPr>
          <a:xfrm>
            <a:off x="113851" y="6292313"/>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9D873624-E26E-6387-0551-BA8ACC466F59}"/>
              </a:ext>
            </a:extLst>
          </p:cNvPr>
          <p:cNvSpPr txBox="1"/>
          <p:nvPr/>
        </p:nvSpPr>
        <p:spPr>
          <a:xfrm>
            <a:off x="182676" y="6275773"/>
            <a:ext cx="511278" cy="461665"/>
          </a:xfrm>
          <a:prstGeom prst="rect">
            <a:avLst/>
          </a:prstGeom>
          <a:noFill/>
        </p:spPr>
        <p:txBody>
          <a:bodyPr wrap="square" rtlCol="0">
            <a:spAutoFit/>
          </a:bodyPr>
          <a:lstStyle/>
          <a:p>
            <a:r>
              <a:rPr lang="en-IN" sz="2400" b="1" dirty="0"/>
              <a:t>40</a:t>
            </a:r>
          </a:p>
        </p:txBody>
      </p:sp>
    </p:spTree>
    <p:extLst>
      <p:ext uri="{BB962C8B-B14F-4D97-AF65-F5344CB8AC3E}">
        <p14:creationId xmlns:p14="http://schemas.microsoft.com/office/powerpoint/2010/main" val="30888600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1981200" y="1600200"/>
          <a:ext cx="6871180" cy="1863090"/>
        </p:xfrm>
        <a:graphic>
          <a:graphicData uri="http://schemas.openxmlformats.org/drawingml/2006/table">
            <a:tbl>
              <a:tblPr/>
              <a:tblGrid>
                <a:gridCol w="1163849">
                  <a:extLst>
                    <a:ext uri="{9D8B030D-6E8A-4147-A177-3AD203B41FA5}">
                      <a16:colId xmlns:a16="http://schemas.microsoft.com/office/drawing/2014/main" val="20000"/>
                    </a:ext>
                  </a:extLst>
                </a:gridCol>
                <a:gridCol w="1020576">
                  <a:extLst>
                    <a:ext uri="{9D8B030D-6E8A-4147-A177-3AD203B41FA5}">
                      <a16:colId xmlns:a16="http://schemas.microsoft.com/office/drawing/2014/main" val="20001"/>
                    </a:ext>
                  </a:extLst>
                </a:gridCol>
                <a:gridCol w="1206084">
                  <a:extLst>
                    <a:ext uri="{9D8B030D-6E8A-4147-A177-3AD203B41FA5}">
                      <a16:colId xmlns:a16="http://schemas.microsoft.com/office/drawing/2014/main" val="20002"/>
                    </a:ext>
                  </a:extLst>
                </a:gridCol>
                <a:gridCol w="1045671">
                  <a:extLst>
                    <a:ext uri="{9D8B030D-6E8A-4147-A177-3AD203B41FA5}">
                      <a16:colId xmlns:a16="http://schemas.microsoft.com/office/drawing/2014/main" val="20003"/>
                    </a:ext>
                  </a:extLst>
                </a:gridCol>
                <a:gridCol w="1142941">
                  <a:extLst>
                    <a:ext uri="{9D8B030D-6E8A-4147-A177-3AD203B41FA5}">
                      <a16:colId xmlns:a16="http://schemas.microsoft.com/office/drawing/2014/main" val="20004"/>
                    </a:ext>
                  </a:extLst>
                </a:gridCol>
                <a:gridCol w="1292059">
                  <a:extLst>
                    <a:ext uri="{9D8B030D-6E8A-4147-A177-3AD203B41FA5}">
                      <a16:colId xmlns:a16="http://schemas.microsoft.com/office/drawing/2014/main" val="20005"/>
                    </a:ext>
                  </a:extLst>
                </a:gridCol>
              </a:tblGrid>
              <a:tr h="42672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Times New Roman" panose="02020603050405020304" pitchFamily="18" charset="0"/>
                          <a:cs typeface="Times New Roman" panose="02020603050405020304" pitchFamily="18" charset="0"/>
                        </a:rPr>
                        <a:t>ARIMA Model</a:t>
                      </a:r>
                      <a:endParaRPr lang="en-US" sz="1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Sigma^2</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RMSE</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MAPE</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AIC</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Significant</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r h="23939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Times New Roman" panose="02020603050405020304" pitchFamily="18" charset="0"/>
                          <a:cs typeface="Times New Roman" panose="02020603050405020304" pitchFamily="18" charset="0"/>
                        </a:rPr>
                        <a:t>(2,2,2)</a:t>
                      </a:r>
                      <a:endParaRPr lang="en-US" sz="1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0.02063</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0.1407324</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1.682803</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-34.37</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No</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1"/>
                  </a:ext>
                </a:extLst>
              </a:tr>
              <a:tr h="23939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(1,2,2)</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0.02329</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0.1495249</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1.707074</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-33.16</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No</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2"/>
                  </a:ext>
                </a:extLst>
              </a:tr>
              <a:tr h="23939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(2,2,1)</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0.0237</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0.1508296</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1.73814</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-33.75</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No</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3"/>
                  </a:ext>
                </a:extLst>
              </a:tr>
              <a:tr h="23939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(1,2,1)</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0.02348</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0.1501346</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1.721448</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-34.88</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No</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4"/>
                  </a:ext>
                </a:extLst>
              </a:tr>
              <a:tr h="23939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Times New Roman" panose="02020603050405020304" pitchFamily="18" charset="0"/>
                          <a:cs typeface="Times New Roman" panose="02020603050405020304" pitchFamily="18" charset="0"/>
                        </a:rPr>
                        <a:t>(1,2,0)</a:t>
                      </a:r>
                      <a:endParaRPr lang="en-US" sz="1400" b="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0.0352</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a:solidFill>
                            <a:schemeClr val="tx1"/>
                          </a:solidFill>
                          <a:latin typeface="Lucida Console" panose="020B0609040504020204" charset="0"/>
                          <a:cs typeface="Lucida Console" panose="020B0609040504020204" charset="0"/>
                        </a:rPr>
                        <a:t>0.1838151</a:t>
                      </a:r>
                      <a:endParaRPr lang="en-US" sz="1400" b="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2.086119</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Lucida Console" panose="020B0609040504020204" charset="0"/>
                          <a:cs typeface="Lucida Console" panose="020B0609040504020204" charset="0"/>
                        </a:rPr>
                        <a:t>-20.23</a:t>
                      </a:r>
                      <a:endParaRPr lang="en-US" sz="1400" b="0"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0" dirty="0">
                          <a:solidFill>
                            <a:schemeClr val="tx1"/>
                          </a:solidFill>
                          <a:latin typeface="Times New Roman" panose="02020603050405020304" pitchFamily="18" charset="0"/>
                          <a:cs typeface="Times New Roman" panose="02020603050405020304" pitchFamily="18" charset="0"/>
                        </a:rPr>
                        <a:t>Yes</a:t>
                      </a:r>
                      <a:endParaRPr lang="en-US" sz="1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5"/>
                  </a:ext>
                </a:extLst>
              </a:tr>
              <a:tr h="239395">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1" dirty="0">
                          <a:solidFill>
                            <a:schemeClr val="tx1"/>
                          </a:solidFill>
                          <a:latin typeface="Times New Roman" panose="02020603050405020304" pitchFamily="18" charset="0"/>
                          <a:cs typeface="Times New Roman" panose="02020603050405020304" pitchFamily="18" charset="0"/>
                        </a:rPr>
                        <a:t>(2,2,0)</a:t>
                      </a:r>
                      <a:endParaRPr 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1" dirty="0">
                          <a:solidFill>
                            <a:schemeClr val="tx1"/>
                          </a:solidFill>
                          <a:latin typeface="Lucida Console" panose="020B0609040504020204" charset="0"/>
                          <a:cs typeface="Lucida Console" panose="020B0609040504020204" charset="0"/>
                        </a:rPr>
                        <a:t>0.02962</a:t>
                      </a:r>
                      <a:endParaRPr lang="en-US" sz="1400" b="1"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1" dirty="0">
                          <a:solidFill>
                            <a:schemeClr val="tx1"/>
                          </a:solidFill>
                          <a:latin typeface="Lucida Console" panose="020B0609040504020204" charset="0"/>
                          <a:cs typeface="Lucida Console" panose="020B0609040504020204" charset="0"/>
                        </a:rPr>
                        <a:t>0.1686213</a:t>
                      </a:r>
                      <a:endParaRPr lang="en-US" sz="1400" b="1"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1" dirty="0">
                          <a:solidFill>
                            <a:schemeClr val="tx1"/>
                          </a:solidFill>
                          <a:latin typeface="Lucida Console" panose="020B0609040504020204" charset="0"/>
                          <a:cs typeface="Lucida Console" panose="020B0609040504020204" charset="0"/>
                        </a:rPr>
                        <a:t>1.817632</a:t>
                      </a:r>
                      <a:endParaRPr lang="en-US" sz="1400" b="1"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1" dirty="0">
                          <a:solidFill>
                            <a:schemeClr val="tx1"/>
                          </a:solidFill>
                          <a:latin typeface="Lucida Console" panose="020B0609040504020204" charset="0"/>
                          <a:cs typeface="Lucida Console" panose="020B0609040504020204" charset="0"/>
                        </a:rPr>
                        <a:t>-26.12</a:t>
                      </a:r>
                      <a:endParaRPr lang="en-US" sz="1400" b="1" dirty="0">
                        <a:solidFill>
                          <a:schemeClr val="tx1"/>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400" b="1" dirty="0">
                          <a:solidFill>
                            <a:schemeClr val="tx1"/>
                          </a:solidFill>
                          <a:latin typeface="Times New Roman" panose="02020603050405020304" pitchFamily="18" charset="0"/>
                          <a:cs typeface="Times New Roman" panose="02020603050405020304" pitchFamily="18" charset="0"/>
                        </a:rPr>
                        <a:t>Yes</a:t>
                      </a:r>
                      <a:endParaRPr lang="en-US"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6"/>
                  </a:ext>
                </a:extLst>
              </a:tr>
            </a:tbl>
          </a:graphicData>
        </a:graphic>
      </p:graphicFrame>
      <p:sp>
        <p:nvSpPr>
          <p:cNvPr id="6" name="Rounded Rectangle 5"/>
          <p:cNvSpPr/>
          <p:nvPr/>
        </p:nvSpPr>
        <p:spPr>
          <a:xfrm>
            <a:off x="606870" y="393290"/>
            <a:ext cx="11080954" cy="6061859"/>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aphicFrame>
        <p:nvGraphicFramePr>
          <p:cNvPr id="8" name="Table 7"/>
          <p:cNvGraphicFramePr>
            <a:graphicFrameLocks noGrp="1"/>
          </p:cNvGraphicFramePr>
          <p:nvPr/>
        </p:nvGraphicFramePr>
        <p:xfrm>
          <a:off x="2495600" y="1052736"/>
          <a:ext cx="7272808" cy="2736302"/>
        </p:xfrm>
        <a:graphic>
          <a:graphicData uri="http://schemas.openxmlformats.org/drawingml/2006/table">
            <a:tbl>
              <a:tblPr/>
              <a:tblGrid>
                <a:gridCol w="1231877">
                  <a:extLst>
                    <a:ext uri="{9D8B030D-6E8A-4147-A177-3AD203B41FA5}">
                      <a16:colId xmlns:a16="http://schemas.microsoft.com/office/drawing/2014/main" val="20000"/>
                    </a:ext>
                  </a:extLst>
                </a:gridCol>
                <a:gridCol w="1080230">
                  <a:extLst>
                    <a:ext uri="{9D8B030D-6E8A-4147-A177-3AD203B41FA5}">
                      <a16:colId xmlns:a16="http://schemas.microsoft.com/office/drawing/2014/main" val="20001"/>
                    </a:ext>
                  </a:extLst>
                </a:gridCol>
                <a:gridCol w="1276581">
                  <a:extLst>
                    <a:ext uri="{9D8B030D-6E8A-4147-A177-3AD203B41FA5}">
                      <a16:colId xmlns:a16="http://schemas.microsoft.com/office/drawing/2014/main" val="20002"/>
                    </a:ext>
                  </a:extLst>
                </a:gridCol>
                <a:gridCol w="1106792">
                  <a:extLst>
                    <a:ext uri="{9D8B030D-6E8A-4147-A177-3AD203B41FA5}">
                      <a16:colId xmlns:a16="http://schemas.microsoft.com/office/drawing/2014/main" val="20003"/>
                    </a:ext>
                  </a:extLst>
                </a:gridCol>
                <a:gridCol w="1209747">
                  <a:extLst>
                    <a:ext uri="{9D8B030D-6E8A-4147-A177-3AD203B41FA5}">
                      <a16:colId xmlns:a16="http://schemas.microsoft.com/office/drawing/2014/main" val="20004"/>
                    </a:ext>
                  </a:extLst>
                </a:gridCol>
                <a:gridCol w="1367581">
                  <a:extLst>
                    <a:ext uri="{9D8B030D-6E8A-4147-A177-3AD203B41FA5}">
                      <a16:colId xmlns:a16="http://schemas.microsoft.com/office/drawing/2014/main" val="20005"/>
                    </a:ext>
                  </a:extLst>
                </a:gridCol>
              </a:tblGrid>
              <a:tr h="626720">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latin typeface="Times New Roman" panose="02020603050405020304" pitchFamily="18" charset="0"/>
                          <a:cs typeface="Times New Roman" panose="02020603050405020304" pitchFamily="18" charset="0"/>
                        </a:rPr>
                        <a:t>ARIMA Model</a:t>
                      </a:r>
                      <a:endParaRPr lang="en-US" sz="16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Sigma^2</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RMSE</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MAPE</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AIC</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Significant</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r h="351597">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latin typeface="Times New Roman" panose="02020603050405020304" pitchFamily="18" charset="0"/>
                          <a:cs typeface="Times New Roman" panose="02020603050405020304" pitchFamily="18" charset="0"/>
                        </a:rPr>
                        <a:t>(2,2,2)</a:t>
                      </a:r>
                      <a:endParaRPr lang="en-US" sz="16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0.02063</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0.1407324</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1.682803</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-34.37</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No</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1"/>
                  </a:ext>
                </a:extLst>
              </a:tr>
              <a:tr h="351597">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(1,2,2)</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0.02329</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0.1495249</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1.707074</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-33.16</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No</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2"/>
                  </a:ext>
                </a:extLst>
              </a:tr>
              <a:tr h="351597">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(2,2,1)</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0.0237</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0.1508296</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1.73814</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-33.75</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No</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3"/>
                  </a:ext>
                </a:extLst>
              </a:tr>
              <a:tr h="351597">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(1,2,1)</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0.02348</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0.1501346</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1.721448</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-34.88</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No</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4"/>
                  </a:ext>
                </a:extLst>
              </a:tr>
              <a:tr h="351597">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latin typeface="Times New Roman" panose="02020603050405020304" pitchFamily="18" charset="0"/>
                          <a:cs typeface="Times New Roman" panose="02020603050405020304" pitchFamily="18" charset="0"/>
                        </a:rPr>
                        <a:t>(1,2,0)</a:t>
                      </a:r>
                      <a:endParaRPr 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0.0352</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a:solidFill>
                            <a:srgbClr val="000000"/>
                          </a:solidFill>
                          <a:latin typeface="Lucida Console" panose="020B0609040504020204" charset="0"/>
                          <a:cs typeface="Lucida Console" panose="020B0609040504020204" charset="0"/>
                        </a:rPr>
                        <a:t>0.1838151</a:t>
                      </a:r>
                      <a:endParaRPr lang="en-US" sz="1600" b="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2.086119</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solidFill>
                            <a:srgbClr val="000000"/>
                          </a:solidFill>
                          <a:latin typeface="Lucida Console" panose="020B0609040504020204" charset="0"/>
                          <a:cs typeface="Lucida Console" panose="020B0609040504020204" charset="0"/>
                        </a:rPr>
                        <a:t>-20.23</a:t>
                      </a:r>
                      <a:endParaRPr lang="en-US" sz="1600" b="0"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0" dirty="0">
                          <a:latin typeface="Times New Roman" panose="02020603050405020304" pitchFamily="18" charset="0"/>
                          <a:cs typeface="Times New Roman" panose="02020603050405020304" pitchFamily="18" charset="0"/>
                        </a:rPr>
                        <a:t>Yes</a:t>
                      </a:r>
                      <a:endParaRPr lang="en-US" sz="16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5"/>
                  </a:ext>
                </a:extLst>
              </a:tr>
              <a:tr h="351597">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latin typeface="Times New Roman" panose="02020603050405020304" pitchFamily="18" charset="0"/>
                          <a:cs typeface="Times New Roman" panose="02020603050405020304" pitchFamily="18" charset="0"/>
                        </a:rPr>
                        <a:t>(2,2,0)</a:t>
                      </a: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rgbClr val="000000"/>
                          </a:solidFill>
                          <a:latin typeface="Lucida Console" panose="020B0609040504020204" charset="0"/>
                          <a:cs typeface="Lucida Console" panose="020B0609040504020204" charset="0"/>
                        </a:rPr>
                        <a:t>0.02962</a:t>
                      </a:r>
                      <a:endParaRPr lang="en-US" sz="1600" b="1"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rgbClr val="000000"/>
                          </a:solidFill>
                          <a:latin typeface="Lucida Console" panose="020B0609040504020204" charset="0"/>
                          <a:cs typeface="Lucida Console" panose="020B0609040504020204" charset="0"/>
                        </a:rPr>
                        <a:t>0.1686213</a:t>
                      </a:r>
                      <a:endParaRPr lang="en-US" sz="1600" b="1"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rgbClr val="000000"/>
                          </a:solidFill>
                          <a:latin typeface="Lucida Console" panose="020B0609040504020204" charset="0"/>
                          <a:cs typeface="Lucida Console" panose="020B0609040504020204" charset="0"/>
                        </a:rPr>
                        <a:t>1.817632</a:t>
                      </a:r>
                      <a:endParaRPr lang="en-US" sz="1600" b="1"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rgbClr val="000000"/>
                          </a:solidFill>
                          <a:latin typeface="Lucida Console" panose="020B0609040504020204" charset="0"/>
                          <a:cs typeface="Lucida Console" panose="020B0609040504020204" charset="0"/>
                        </a:rPr>
                        <a:t>-26.12</a:t>
                      </a:r>
                      <a:endParaRPr lang="en-US" sz="1600" b="1" dirty="0">
                        <a:solidFill>
                          <a:srgbClr val="000000"/>
                        </a:solidFill>
                        <a:latin typeface="Lucida Console" panose="020B0609040504020204" charset="0"/>
                        <a:ea typeface="Lucida Console" panose="020B0609040504020204" charset="0"/>
                        <a:cs typeface="Lucida Console" panose="020B0609040504020204"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latin typeface="Times New Roman" panose="02020603050405020304" pitchFamily="18" charset="0"/>
                          <a:cs typeface="Times New Roman" panose="02020603050405020304" pitchFamily="18" charset="0"/>
                        </a:rPr>
                        <a:t>Yes</a:t>
                      </a: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6"/>
                  </a:ext>
                </a:extLst>
              </a:tr>
            </a:tbl>
          </a:graphicData>
        </a:graphic>
      </p:graphicFrame>
      <p:sp>
        <p:nvSpPr>
          <p:cNvPr id="9" name="Text Box 2"/>
          <p:cNvSpPr txBox="1"/>
          <p:nvPr/>
        </p:nvSpPr>
        <p:spPr>
          <a:xfrm>
            <a:off x="2250315" y="3817956"/>
            <a:ext cx="7762875" cy="738664"/>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100" dirty="0">
                <a:latin typeface="Calibri" panose="020F0502020204030204" pitchFamily="34" charset="0"/>
                <a:cs typeface="Shruti" panose="020B0502040204020203" pitchFamily="34" charset="0"/>
              </a:rPr>
              <a:t>            So, we will fit A</a:t>
            </a:r>
            <a:r>
              <a:rPr lang="en-US" sz="2100" b="1" dirty="0">
                <a:latin typeface="Calibri" panose="020F0502020204030204" pitchFamily="34" charset="0"/>
                <a:cs typeface="Shruti" panose="020B0502040204020203" pitchFamily="34" charset="0"/>
              </a:rPr>
              <a:t>RIMA (2,2,0)</a:t>
            </a:r>
            <a:r>
              <a:rPr lang="en-US" sz="2100" dirty="0">
                <a:latin typeface="Calibri" panose="020F0502020204030204" pitchFamily="34" charset="0"/>
                <a:cs typeface="Shruti" panose="020B0502040204020203" pitchFamily="34" charset="0"/>
              </a:rPr>
              <a:t> in this model, coefficients are significant and AIC is also lower as compared to ARIMA(1,2,0) model</a:t>
            </a:r>
            <a:r>
              <a:rPr lang="en-US" sz="1800" dirty="0">
                <a:latin typeface="Calibri" panose="020F0502020204030204" pitchFamily="34" charset="0"/>
                <a:cs typeface="Shruti" panose="020B0502040204020203" pitchFamily="34" charset="0"/>
              </a:rPr>
              <a:t>.</a:t>
            </a:r>
          </a:p>
        </p:txBody>
      </p:sp>
      <p:sp>
        <p:nvSpPr>
          <p:cNvPr id="10" name="Text Box 4"/>
          <p:cNvSpPr txBox="1"/>
          <p:nvPr/>
        </p:nvSpPr>
        <p:spPr>
          <a:xfrm>
            <a:off x="2351585" y="4941168"/>
            <a:ext cx="1139825" cy="414020"/>
          </a:xfrm>
          <a:prstGeom prst="rect">
            <a:avLst/>
          </a:prstGeom>
          <a:noFill/>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100" b="1">
                <a:latin typeface="Times New Roman" panose="02020603050405020304" pitchFamily="18" charset="0"/>
                <a:cs typeface="Calibri" panose="020F0502020204030204" pitchFamily="34" charset="0"/>
                <a:sym typeface="+mn-ea"/>
              </a:rPr>
              <a:t>Model:</a:t>
            </a:r>
          </a:p>
        </p:txBody>
      </p:sp>
      <p:pic>
        <p:nvPicPr>
          <p:cNvPr id="11" name="Picture 10"/>
          <p:cNvPicPr/>
          <p:nvPr/>
        </p:nvPicPr>
        <p:blipFill>
          <a:blip r:embed="rId3"/>
          <a:stretch>
            <a:fillRect/>
          </a:stretch>
        </p:blipFill>
        <p:spPr>
          <a:xfrm>
            <a:off x="3458050" y="5055122"/>
            <a:ext cx="5242541" cy="1031240"/>
          </a:xfrm>
          <a:prstGeom prst="rect">
            <a:avLst/>
          </a:prstGeom>
          <a:noFill/>
          <a:ln w="9525">
            <a:noFill/>
          </a:ln>
        </p:spPr>
      </p:pic>
      <p:sp>
        <p:nvSpPr>
          <p:cNvPr id="13" name="Text Box 110"/>
          <p:cNvSpPr txBox="1"/>
          <p:nvPr/>
        </p:nvSpPr>
        <p:spPr>
          <a:xfrm>
            <a:off x="1006627" y="404664"/>
            <a:ext cx="4969565" cy="648072"/>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b="1" dirty="0">
                <a:solidFill>
                  <a:schemeClr val="tx1"/>
                </a:solidFill>
                <a:latin typeface="Times New Roman" panose="02020603050405020304" pitchFamily="18" charset="0"/>
                <a:cs typeface="等线 Light" charset="0"/>
              </a:rPr>
              <a:t> Estimating:</a:t>
            </a:r>
            <a:endParaRPr lang="en-US" sz="2800" b="1" dirty="0">
              <a:solidFill>
                <a:schemeClr val="tx1"/>
              </a:solidFill>
              <a:latin typeface="Times New Roman" panose="02020603050405020304" pitchFamily="18" charset="0"/>
            </a:endParaRPr>
          </a:p>
          <a:p>
            <a:r>
              <a:rPr lang="en-US" sz="2800" b="1" dirty="0">
                <a:solidFill>
                  <a:schemeClr val="bg1"/>
                </a:solidFill>
                <a:latin typeface="Times New Roman" panose="02020603050405020304" pitchFamily="18" charset="0"/>
              </a:rPr>
              <a:t> </a:t>
            </a:r>
          </a:p>
        </p:txBody>
      </p:sp>
      <p:sp>
        <p:nvSpPr>
          <p:cNvPr id="3" name="Rectangle: Rounded Corners 2">
            <a:extLst>
              <a:ext uri="{FF2B5EF4-FFF2-40B4-BE49-F238E27FC236}">
                <a16:creationId xmlns:a16="http://schemas.microsoft.com/office/drawing/2014/main" id="{57BAA7ED-6C21-1DDA-9FDB-D949DED7F979}"/>
              </a:ext>
            </a:extLst>
          </p:cNvPr>
          <p:cNvSpPr/>
          <p:nvPr/>
        </p:nvSpPr>
        <p:spPr>
          <a:xfrm>
            <a:off x="49161" y="634074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A24822E3-304F-BABE-1930-65E807846DDE}"/>
              </a:ext>
            </a:extLst>
          </p:cNvPr>
          <p:cNvSpPr txBox="1"/>
          <p:nvPr/>
        </p:nvSpPr>
        <p:spPr>
          <a:xfrm>
            <a:off x="117986" y="6314709"/>
            <a:ext cx="511278" cy="461665"/>
          </a:xfrm>
          <a:prstGeom prst="rect">
            <a:avLst/>
          </a:prstGeom>
          <a:noFill/>
        </p:spPr>
        <p:txBody>
          <a:bodyPr wrap="square" rtlCol="0">
            <a:spAutoFit/>
          </a:bodyPr>
          <a:lstStyle/>
          <a:p>
            <a:r>
              <a:rPr lang="en-IN" sz="2400" b="1" dirty="0"/>
              <a:t>41</a:t>
            </a:r>
          </a:p>
        </p:txBody>
      </p:sp>
    </p:spTree>
    <p:extLst>
      <p:ext uri="{BB962C8B-B14F-4D97-AF65-F5344CB8AC3E}">
        <p14:creationId xmlns:p14="http://schemas.microsoft.com/office/powerpoint/2010/main" val="14587548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ounded Rectangle 4"/>
          <p:cNvSpPr/>
          <p:nvPr/>
        </p:nvSpPr>
        <p:spPr>
          <a:xfrm>
            <a:off x="560438" y="368660"/>
            <a:ext cx="11159613" cy="61206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 Box 111"/>
          <p:cNvSpPr txBox="1"/>
          <p:nvPr/>
        </p:nvSpPr>
        <p:spPr>
          <a:xfrm>
            <a:off x="1242468" y="725088"/>
            <a:ext cx="9698247" cy="5082153"/>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latin typeface="Times New Roman" panose="02020603050405020304" pitchFamily="18" charset="0"/>
                <a:cs typeface="Calibri" panose="020F0502020204030204" pitchFamily="34" charset="0"/>
              </a:rPr>
              <a:t>Significance of  Co-efficient:</a:t>
            </a:r>
          </a:p>
          <a:p>
            <a:r>
              <a:rPr lang="en-US" sz="2000" b="1" dirty="0">
                <a:latin typeface="Times New Roman" panose="02020603050405020304" pitchFamily="18" charset="0"/>
                <a:cs typeface="Calibri" panose="020F0502020204030204" pitchFamily="34" charset="0"/>
              </a:rPr>
              <a:t>           Hypothesis</a:t>
            </a:r>
          </a:p>
          <a:p>
            <a:r>
              <a:rPr lang="en-US" sz="2000" b="1" dirty="0">
                <a:latin typeface="Times New Roman" panose="02020603050405020304" pitchFamily="18" charset="0"/>
                <a:cs typeface="Calibri" panose="020F0502020204030204" pitchFamily="34" charset="0"/>
              </a:rPr>
              <a:t>                            </a:t>
            </a:r>
            <a:r>
              <a:rPr lang="en-US" sz="2000" dirty="0">
                <a:latin typeface="Times New Roman" panose="02020603050405020304" pitchFamily="18" charset="0"/>
                <a:cs typeface="Calibri" panose="020F0502020204030204" pitchFamily="34" charset="0"/>
              </a:rPr>
              <a:t>H</a:t>
            </a:r>
            <a:r>
              <a:rPr lang="en-US" sz="2000" baseline="-25000" dirty="0">
                <a:latin typeface="Times New Roman" panose="02020603050405020304" pitchFamily="18" charset="0"/>
                <a:cs typeface="Calibri" panose="020F0502020204030204" pitchFamily="34" charset="0"/>
              </a:rPr>
              <a:t>0</a:t>
            </a:r>
            <a:r>
              <a:rPr lang="en-US" sz="2000" dirty="0">
                <a:latin typeface="Times New Roman" panose="02020603050405020304" pitchFamily="18" charset="0"/>
                <a:cs typeface="Calibri" panose="020F0502020204030204" pitchFamily="34" charset="0"/>
              </a:rPr>
              <a:t>: Co-efficient is insignificant.</a:t>
            </a:r>
          </a:p>
          <a:p>
            <a:r>
              <a:rPr lang="en-US" sz="2000" dirty="0">
                <a:latin typeface="Times New Roman" panose="02020603050405020304" pitchFamily="18" charset="0"/>
                <a:cs typeface="Calibri" panose="020F0502020204030204" pitchFamily="34" charset="0"/>
              </a:rPr>
              <a:t>                             H</a:t>
            </a:r>
            <a:r>
              <a:rPr lang="en-US" sz="2000" baseline="-25000" dirty="0">
                <a:latin typeface="Times New Roman" panose="02020603050405020304" pitchFamily="18" charset="0"/>
                <a:cs typeface="Calibri" panose="020F0502020204030204" pitchFamily="34" charset="0"/>
              </a:rPr>
              <a:t>1</a:t>
            </a:r>
            <a:r>
              <a:rPr lang="en-US" sz="2000" dirty="0">
                <a:latin typeface="Times New Roman" panose="02020603050405020304" pitchFamily="18" charset="0"/>
                <a:cs typeface="Calibri" panose="020F0502020204030204" pitchFamily="34" charset="0"/>
              </a:rPr>
              <a:t>: Co-efficient is significant.</a:t>
            </a:r>
          </a:p>
          <a:p>
            <a:r>
              <a:rPr lang="en-US" sz="2000" dirty="0">
                <a:latin typeface="Times New Roman" panose="02020603050405020304" pitchFamily="18" charset="0"/>
                <a:cs typeface="Calibri" panose="020F0502020204030204" pitchFamily="34" charset="0"/>
              </a:rPr>
              <a:t> </a:t>
            </a:r>
            <a:r>
              <a:rPr lang="en-US" sz="2000" b="1" dirty="0">
                <a:latin typeface="Times New Roman" panose="02020603050405020304" pitchFamily="18" charset="0"/>
                <a:cs typeface="Times New Roman" panose="02020603050405020304" pitchFamily="18" charset="0"/>
              </a:rPr>
              <a:t>z test of coefficients:</a:t>
            </a:r>
          </a:p>
          <a:p>
            <a:r>
              <a:rPr lang="en-US" sz="2000" dirty="0">
                <a:latin typeface="Times New Roman" panose="02020603050405020304" pitchFamily="18" charset="0"/>
                <a:cs typeface="Times New Roman" panose="02020603050405020304" pitchFamily="18" charset="0"/>
              </a:rPr>
              <a:t>                 Estimate   Std. Error     z value       </a:t>
            </a:r>
            <a:r>
              <a:rPr lang="en-US" sz="2000" dirty="0" err="1">
                <a:latin typeface="Times New Roman" panose="02020603050405020304" pitchFamily="18" charset="0"/>
                <a:cs typeface="Times New Roman" panose="02020603050405020304" pitchFamily="18" charset="0"/>
              </a:rPr>
              <a:t>Pr</a:t>
            </a:r>
            <a:r>
              <a:rPr lang="en-US" sz="2000" dirty="0">
                <a:latin typeface="Times New Roman" panose="02020603050405020304" pitchFamily="18" charset="0"/>
                <a:cs typeface="Times New Roman" panose="02020603050405020304" pitchFamily="18" charset="0"/>
              </a:rPr>
              <a:t>(&gt;|z|)    </a:t>
            </a:r>
          </a:p>
          <a:p>
            <a:r>
              <a:rPr lang="en-US" sz="2000" dirty="0">
                <a:latin typeface="Times New Roman" panose="02020603050405020304" pitchFamily="18" charset="0"/>
                <a:cs typeface="Times New Roman" panose="02020603050405020304" pitchFamily="18" charset="0"/>
              </a:rPr>
              <a:t>          ar1 -0.62767    0.14254      -4.4035    1.065e-05 ***</a:t>
            </a:r>
          </a:p>
          <a:p>
            <a:r>
              <a:rPr lang="en-US" sz="2000" dirty="0">
                <a:latin typeface="Times New Roman" panose="02020603050405020304" pitchFamily="18" charset="0"/>
                <a:cs typeface="Times New Roman" panose="02020603050405020304" pitchFamily="18" charset="0"/>
              </a:rPr>
              <a:t>          ar2 -0.41551    0.14034      -2.9608    0.003068 ** </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Signif</a:t>
            </a:r>
            <a:r>
              <a:rPr lang="en-US" sz="2000" dirty="0">
                <a:latin typeface="Times New Roman" panose="02020603050405020304" pitchFamily="18" charset="0"/>
                <a:cs typeface="Times New Roman" panose="02020603050405020304" pitchFamily="18" charset="0"/>
              </a:rPr>
              <a:t>. codes:  0 ‘***’ 0.001 ‘**’ 0.01 ‘*’ 0.05 ‘.’ 0.1 ‘ ’ 1</a:t>
            </a:r>
          </a:p>
          <a:p>
            <a:r>
              <a:rPr lang="en-US" sz="2000" dirty="0">
                <a:latin typeface="Times New Roman" panose="02020603050405020304" pitchFamily="18" charset="0"/>
                <a:cs typeface="Times New Roman" panose="02020603050405020304" pitchFamily="18" charset="0"/>
              </a:rPr>
              <a:t> </a:t>
            </a:r>
            <a:endParaRPr lang="en-US" sz="2000" dirty="0">
              <a:latin typeface="Courier New" panose="02070309020205020404" charset="0"/>
              <a:cs typeface="Times New Roman" panose="02020603050405020304" pitchFamily="18" charset="0"/>
            </a:endParaRPr>
          </a:p>
          <a:p>
            <a:r>
              <a:rPr lang="en-US" sz="2000" dirty="0">
                <a:latin typeface="Courier New" panose="02070309020205020404" charset="0"/>
                <a:cs typeface="Times New Roman" panose="02020603050405020304" pitchFamily="18" charset="0"/>
              </a:rPr>
              <a:t> </a:t>
            </a:r>
            <a:r>
              <a:rPr lang="en-US" sz="2000" b="1" u="sng" dirty="0">
                <a:latin typeface="Times New Roman" panose="02020603050405020304" pitchFamily="18" charset="0"/>
                <a:cs typeface="Calibri" panose="020F0502020204030204" pitchFamily="34" charset="0"/>
              </a:rPr>
              <a:t>Conclusion</a:t>
            </a:r>
            <a:endParaRPr lang="en-US" sz="2000" dirty="0">
              <a:latin typeface="Times New Roman" panose="02020603050405020304" pitchFamily="18" charset="0"/>
            </a:endParaRPr>
          </a:p>
          <a:p>
            <a:r>
              <a:rPr lang="en-US" sz="2000" dirty="0">
                <a:latin typeface="Times New Roman" panose="02020603050405020304" pitchFamily="18" charset="0"/>
              </a:rPr>
              <a:t>Here, </a:t>
            </a:r>
            <a:r>
              <a:rPr lang="en-US" sz="2000" b="1" dirty="0">
                <a:latin typeface="Times New Roman" panose="02020603050405020304" pitchFamily="18" charset="0"/>
              </a:rPr>
              <a:t>p-value &lt; 0.05</a:t>
            </a:r>
            <a:r>
              <a:rPr lang="en-US" sz="2000" dirty="0">
                <a:latin typeface="Times New Roman" panose="02020603050405020304" pitchFamily="18" charset="0"/>
              </a:rPr>
              <a:t> for both the co-</a:t>
            </a:r>
            <a:r>
              <a:rPr lang="en-US" sz="2000" dirty="0" err="1">
                <a:latin typeface="Times New Roman" panose="02020603050405020304" pitchFamily="18" charset="0"/>
              </a:rPr>
              <a:t>efficients</a:t>
            </a:r>
            <a:r>
              <a:rPr lang="en-US" sz="2000" dirty="0">
                <a:latin typeface="Times New Roman" panose="02020603050405020304" pitchFamily="18" charset="0"/>
              </a:rPr>
              <a:t>. So, we reject H</a:t>
            </a:r>
            <a:r>
              <a:rPr lang="en-US" sz="2000" baseline="-25000" dirty="0">
                <a:latin typeface="Times New Roman" panose="02020603050405020304" pitchFamily="18" charset="0"/>
              </a:rPr>
              <a:t>0</a:t>
            </a:r>
            <a:r>
              <a:rPr lang="en-US" sz="2000" dirty="0">
                <a:latin typeface="Times New Roman" panose="02020603050405020304" pitchFamily="18" charset="0"/>
              </a:rPr>
              <a:t> at 5% level of significance for all the co-</a:t>
            </a:r>
            <a:r>
              <a:rPr lang="en-US" sz="2000" dirty="0" err="1">
                <a:latin typeface="Times New Roman" panose="02020603050405020304" pitchFamily="18" charset="0"/>
              </a:rPr>
              <a:t>efficients</a:t>
            </a:r>
            <a:r>
              <a:rPr lang="en-US" sz="2000" dirty="0">
                <a:latin typeface="Times New Roman" panose="02020603050405020304" pitchFamily="18" charset="0"/>
              </a:rPr>
              <a:t>. Hence, we may conclude that </a:t>
            </a:r>
            <a:r>
              <a:rPr lang="en-US" sz="2000" b="1" dirty="0">
                <a:latin typeface="Times New Roman" panose="02020603050405020304" pitchFamily="18" charset="0"/>
              </a:rPr>
              <a:t>coefficients are significant.</a:t>
            </a:r>
            <a:endParaRPr lang="en-US" sz="2000" b="1" dirty="0">
              <a:latin typeface="Calibri" panose="020F0502020204030204" pitchFamily="34" charset="0"/>
              <a:cs typeface="Shruti" panose="020B0502040204020203" pitchFamily="34" charset="0"/>
            </a:endParaRPr>
          </a:p>
          <a:p>
            <a:r>
              <a:rPr lang="en-US" sz="2000" b="1" dirty="0">
                <a:latin typeface="Calibri" panose="020F0502020204030204" pitchFamily="34" charset="0"/>
                <a:cs typeface="Shruti" panose="020B0502040204020203" pitchFamily="34" charset="0"/>
              </a:rPr>
              <a:t> </a:t>
            </a:r>
          </a:p>
        </p:txBody>
      </p:sp>
      <p:sp>
        <p:nvSpPr>
          <p:cNvPr id="3" name="Rectangle: Rounded Corners 2">
            <a:extLst>
              <a:ext uri="{FF2B5EF4-FFF2-40B4-BE49-F238E27FC236}">
                <a16:creationId xmlns:a16="http://schemas.microsoft.com/office/drawing/2014/main" id="{7214A20C-7282-8098-9EC6-956E2C6A4E46}"/>
              </a:ext>
            </a:extLst>
          </p:cNvPr>
          <p:cNvSpPr/>
          <p:nvPr/>
        </p:nvSpPr>
        <p:spPr>
          <a:xfrm>
            <a:off x="93405" y="6271527"/>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40797B67-4937-D154-3F93-2EA1747FD771}"/>
              </a:ext>
            </a:extLst>
          </p:cNvPr>
          <p:cNvSpPr txBox="1"/>
          <p:nvPr/>
        </p:nvSpPr>
        <p:spPr>
          <a:xfrm>
            <a:off x="162230" y="6258506"/>
            <a:ext cx="511278" cy="461665"/>
          </a:xfrm>
          <a:prstGeom prst="rect">
            <a:avLst/>
          </a:prstGeom>
          <a:noFill/>
        </p:spPr>
        <p:txBody>
          <a:bodyPr wrap="square" rtlCol="0">
            <a:spAutoFit/>
          </a:bodyPr>
          <a:lstStyle/>
          <a:p>
            <a:r>
              <a:rPr lang="en-IN" sz="2400" b="1" dirty="0"/>
              <a:t>42</a:t>
            </a:r>
          </a:p>
        </p:txBody>
      </p:sp>
    </p:spTree>
    <p:extLst>
      <p:ext uri="{BB962C8B-B14F-4D97-AF65-F5344CB8AC3E}">
        <p14:creationId xmlns:p14="http://schemas.microsoft.com/office/powerpoint/2010/main" val="465650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ounded Rectangle 4"/>
          <p:cNvSpPr/>
          <p:nvPr/>
        </p:nvSpPr>
        <p:spPr>
          <a:xfrm>
            <a:off x="373626" y="368660"/>
            <a:ext cx="11444748" cy="61206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 Box 111"/>
          <p:cNvSpPr txBox="1"/>
          <p:nvPr/>
        </p:nvSpPr>
        <p:spPr>
          <a:xfrm>
            <a:off x="961769" y="641465"/>
            <a:ext cx="9893044" cy="3729732"/>
          </a:xfrm>
          <a:prstGeom prst="rect">
            <a:avLst/>
          </a:prstGeom>
          <a:noFill/>
          <a:ln w="9525">
            <a:noFill/>
          </a:ln>
        </p:spPr>
        <p:txBody>
          <a:bodyPr wrap="squar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Calibri" panose="020F0502020204030204" pitchFamily="34" charset="0"/>
              </a:rPr>
              <a:t>MODEL SUMMARY:</a:t>
            </a:r>
            <a:endParaRPr lang="en-US" sz="2000" dirty="0">
              <a:latin typeface="Courier New" panose="02070309020205020404" charset="0"/>
              <a:cs typeface="Times New Roman" panose="02020603050405020304" pitchFamily="18" charset="0"/>
            </a:endParaRPr>
          </a:p>
          <a:p>
            <a:r>
              <a:rPr lang="en-US" sz="2000" dirty="0">
                <a:latin typeface="Courier New" panose="02070309020205020404" charset="0"/>
                <a:cs typeface="Times New Roman" panose="02020603050405020304" pitchFamily="18" charset="0"/>
              </a:rPr>
              <a:t>	</a:t>
            </a:r>
          </a:p>
          <a:p>
            <a:r>
              <a:rPr lang="en-US" sz="2000" dirty="0" err="1">
                <a:latin typeface="Times New Roman" panose="02020603050405020304" pitchFamily="18" charset="0"/>
                <a:cs typeface="Times New Roman" panose="02020603050405020304" pitchFamily="18" charset="0"/>
              </a:rPr>
              <a:t>arima</a:t>
            </a:r>
            <a:r>
              <a:rPr lang="en-US" sz="2000" dirty="0">
                <a:latin typeface="Times New Roman" panose="02020603050405020304" pitchFamily="18" charset="0"/>
                <a:cs typeface="Times New Roman" panose="02020603050405020304" pitchFamily="18" charset="0"/>
              </a:rPr>
              <a:t>(x = </a:t>
            </a:r>
            <a:r>
              <a:rPr lang="en-US" sz="2000" dirty="0" err="1">
                <a:latin typeface="Times New Roman" panose="02020603050405020304" pitchFamily="18" charset="0"/>
                <a:cs typeface="Times New Roman" panose="02020603050405020304" pitchFamily="18" charset="0"/>
              </a:rPr>
              <a:t>df$ln_Air</a:t>
            </a:r>
            <a:r>
              <a:rPr lang="en-US" sz="2000" dirty="0">
                <a:latin typeface="Times New Roman" panose="02020603050405020304" pitchFamily="18" charset="0"/>
                <a:cs typeface="Times New Roman" panose="02020603050405020304" pitchFamily="18" charset="0"/>
              </a:rPr>
              <a:t>, order = c(2, 2, 0))</a:t>
            </a:r>
          </a:p>
          <a:p>
            <a:r>
              <a:rPr lang="en-US" sz="2000" dirty="0">
                <a:latin typeface="Times New Roman" panose="02020603050405020304" pitchFamily="18" charset="0"/>
                <a:cs typeface="Times New Roman" panose="02020603050405020304" pitchFamily="18" charset="0"/>
              </a:rPr>
              <a:t> Coefficients:</a:t>
            </a:r>
          </a:p>
          <a:p>
            <a:r>
              <a:rPr lang="en-US" sz="2000" dirty="0">
                <a:latin typeface="Times New Roman" panose="02020603050405020304" pitchFamily="18" charset="0"/>
                <a:cs typeface="Times New Roman" panose="02020603050405020304" pitchFamily="18" charset="0"/>
              </a:rPr>
              <a:t>             ar1        ar2</a:t>
            </a:r>
          </a:p>
          <a:p>
            <a:r>
              <a:rPr lang="en-US" sz="2000" dirty="0">
                <a:latin typeface="Times New Roman" panose="02020603050405020304" pitchFamily="18" charset="0"/>
                <a:cs typeface="Times New Roman" panose="02020603050405020304" pitchFamily="18" charset="0"/>
              </a:rPr>
              <a:t>        -0.6277  -0.4155</a:t>
            </a:r>
          </a:p>
          <a:p>
            <a:r>
              <a:rPr lang="en-US" sz="2000" dirty="0" err="1">
                <a:latin typeface="Times New Roman" panose="02020603050405020304" pitchFamily="18" charset="0"/>
                <a:cs typeface="Times New Roman" panose="02020603050405020304" pitchFamily="18" charset="0"/>
              </a:rPr>
              <a:t>s.e.</a:t>
            </a:r>
            <a:r>
              <a:rPr lang="en-US" sz="2000" dirty="0">
                <a:latin typeface="Times New Roman" panose="02020603050405020304" pitchFamily="18" charset="0"/>
                <a:cs typeface="Times New Roman" panose="02020603050405020304" pitchFamily="18" charset="0"/>
              </a:rPr>
              <a:t>   0.1425   0.1403</a:t>
            </a:r>
          </a:p>
          <a:p>
            <a:r>
              <a:rPr lang="en-US" sz="2000" dirty="0">
                <a:latin typeface="Times New Roman" panose="02020603050405020304" pitchFamily="18" charset="0"/>
                <a:cs typeface="Times New Roman" panose="02020603050405020304" pitchFamily="18" charset="0"/>
              </a:rPr>
              <a:t> sigma^2 estimated as 0.02962:  log likelihood = 16.06,  </a:t>
            </a:r>
            <a:r>
              <a:rPr lang="en-US" sz="2000" b="1" dirty="0" err="1">
                <a:latin typeface="Times New Roman" panose="02020603050405020304" pitchFamily="18" charset="0"/>
                <a:cs typeface="Times New Roman" panose="02020603050405020304" pitchFamily="18" charset="0"/>
              </a:rPr>
              <a:t>aic</a:t>
            </a:r>
            <a:r>
              <a:rPr lang="en-US" sz="2000" b="1" dirty="0">
                <a:latin typeface="Times New Roman" panose="02020603050405020304" pitchFamily="18" charset="0"/>
                <a:cs typeface="Times New Roman" panose="02020603050405020304" pitchFamily="18" charset="0"/>
              </a:rPr>
              <a:t> = -26.12</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Training set error measures:</a:t>
            </a:r>
          </a:p>
          <a:p>
            <a:r>
              <a:rPr lang="en-US" sz="2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ME                  </a:t>
            </a:r>
            <a:r>
              <a:rPr lang="en-US" sz="1800" b="1" dirty="0">
                <a:latin typeface="Times New Roman" panose="02020603050405020304" pitchFamily="18" charset="0"/>
                <a:cs typeface="Times New Roman" panose="02020603050405020304" pitchFamily="18" charset="0"/>
              </a:rPr>
              <a:t> RMSE </a:t>
            </a:r>
            <a:r>
              <a:rPr lang="en-US" sz="1800" dirty="0">
                <a:latin typeface="Times New Roman" panose="02020603050405020304" pitchFamily="18" charset="0"/>
                <a:cs typeface="Times New Roman" panose="02020603050405020304" pitchFamily="18" charset="0"/>
              </a:rPr>
              <a:t>       MAE            MPE           MAPE</a:t>
            </a:r>
          </a:p>
          <a:p>
            <a:r>
              <a:rPr lang="en-US" sz="1800" dirty="0">
                <a:latin typeface="Times New Roman" panose="02020603050405020304" pitchFamily="18" charset="0"/>
                <a:cs typeface="Times New Roman" panose="02020603050405020304" pitchFamily="18" charset="0"/>
              </a:rPr>
              <a:t>Training set -0.008958454   </a:t>
            </a:r>
            <a:r>
              <a:rPr lang="en-US" sz="1800" b="1" dirty="0">
                <a:latin typeface="Times New Roman" panose="02020603050405020304" pitchFamily="18" charset="0"/>
                <a:cs typeface="Times New Roman" panose="02020603050405020304" pitchFamily="18" charset="0"/>
              </a:rPr>
              <a:t>0.1686213</a:t>
            </a:r>
            <a:r>
              <a:rPr lang="en-US" sz="1800" dirty="0">
                <a:latin typeface="Times New Roman" panose="02020603050405020304" pitchFamily="18" charset="0"/>
                <a:cs typeface="Times New Roman" panose="02020603050405020304" pitchFamily="18" charset="0"/>
              </a:rPr>
              <a:t>    0.1141749   -0.1414599    1.817632 </a:t>
            </a:r>
          </a:p>
          <a:p>
            <a:r>
              <a:rPr lang="en-US" sz="2000"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endParaRPr>
          </a:p>
        </p:txBody>
      </p:sp>
      <p:sp>
        <p:nvSpPr>
          <p:cNvPr id="7" name="TextBox 4"/>
          <p:cNvSpPr txBox="1"/>
          <p:nvPr/>
        </p:nvSpPr>
        <p:spPr>
          <a:xfrm>
            <a:off x="8234168" y="3724866"/>
            <a:ext cx="2620645" cy="6463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1800" dirty="0">
                <a:latin typeface="Times New Roman" panose="02020603050405020304" pitchFamily="18" charset="0"/>
                <a:cs typeface="Times New Roman" panose="02020603050405020304" pitchFamily="18" charset="0"/>
              </a:rPr>
              <a:t>    MASE           ACFI</a:t>
            </a:r>
          </a:p>
          <a:p>
            <a:r>
              <a:rPr lang="en-IN" sz="1800" dirty="0">
                <a:latin typeface="Times New Roman" panose="02020603050405020304" pitchFamily="18" charset="0"/>
                <a:cs typeface="Times New Roman" panose="02020603050405020304" pitchFamily="18" charset="0"/>
              </a:rPr>
              <a:t>0.8994482   0.1054187</a:t>
            </a:r>
          </a:p>
        </p:txBody>
      </p:sp>
      <p:sp>
        <p:nvSpPr>
          <p:cNvPr id="3" name="Rectangle: Rounded Corners 2">
            <a:extLst>
              <a:ext uri="{FF2B5EF4-FFF2-40B4-BE49-F238E27FC236}">
                <a16:creationId xmlns:a16="http://schemas.microsoft.com/office/drawing/2014/main" id="{631E45C2-1142-9E24-22ED-EBA3AEA124CA}"/>
              </a:ext>
            </a:extLst>
          </p:cNvPr>
          <p:cNvSpPr/>
          <p:nvPr/>
        </p:nvSpPr>
        <p:spPr>
          <a:xfrm>
            <a:off x="89582" y="6271527"/>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44588C38-2274-79BE-5E30-1034297C7D8C}"/>
              </a:ext>
            </a:extLst>
          </p:cNvPr>
          <p:cNvSpPr txBox="1"/>
          <p:nvPr/>
        </p:nvSpPr>
        <p:spPr>
          <a:xfrm>
            <a:off x="158407" y="6271527"/>
            <a:ext cx="511278" cy="461665"/>
          </a:xfrm>
          <a:prstGeom prst="rect">
            <a:avLst/>
          </a:prstGeom>
          <a:noFill/>
        </p:spPr>
        <p:txBody>
          <a:bodyPr wrap="square" rtlCol="0">
            <a:spAutoFit/>
          </a:bodyPr>
          <a:lstStyle/>
          <a:p>
            <a:r>
              <a:rPr lang="en-IN" sz="2400" b="1" dirty="0"/>
              <a:t>43</a:t>
            </a:r>
          </a:p>
        </p:txBody>
      </p:sp>
    </p:spTree>
    <p:extLst>
      <p:ext uri="{BB962C8B-B14F-4D97-AF65-F5344CB8AC3E}">
        <p14:creationId xmlns:p14="http://schemas.microsoft.com/office/powerpoint/2010/main" val="9915240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Rounded Rectangle 5"/>
          <p:cNvSpPr/>
          <p:nvPr/>
        </p:nvSpPr>
        <p:spPr>
          <a:xfrm>
            <a:off x="452284" y="368660"/>
            <a:ext cx="11277600" cy="6120680"/>
          </a:xfrm>
          <a:prstGeom prst="round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 Box 111"/>
          <p:cNvSpPr txBox="1"/>
          <p:nvPr/>
        </p:nvSpPr>
        <p:spPr>
          <a:xfrm>
            <a:off x="1157188" y="525548"/>
            <a:ext cx="9751444" cy="5714831"/>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latin typeface="Times New Roman" panose="02020603050405020304" pitchFamily="18" charset="0"/>
                <a:cs typeface="Calibri" panose="020F0502020204030204" pitchFamily="34" charset="0"/>
              </a:rPr>
              <a:t>Diagnostic Checking</a:t>
            </a:r>
            <a:r>
              <a:rPr lang="en-US" sz="2400" dirty="0">
                <a:latin typeface="Times New Roman" panose="02020603050405020304" pitchFamily="18" charset="0"/>
                <a:cs typeface="Calibri" panose="020F0502020204030204" pitchFamily="34" charset="0"/>
              </a:rPr>
              <a:t> :</a:t>
            </a:r>
          </a:p>
          <a:p>
            <a:r>
              <a:rPr lang="en-US" sz="2400" dirty="0">
                <a:latin typeface="Times New Roman" panose="02020603050405020304" pitchFamily="18" charset="0"/>
                <a:cs typeface="Calibri" panose="020F0502020204030204" pitchFamily="34" charset="0"/>
              </a:rPr>
              <a:t> </a:t>
            </a:r>
            <a:r>
              <a:rPr lang="en-US" sz="2400" b="1" dirty="0" err="1">
                <a:latin typeface="Times New Roman" panose="02020603050405020304" pitchFamily="18" charset="0"/>
                <a:cs typeface="Calibri" panose="020F0502020204030204" pitchFamily="34" charset="0"/>
              </a:rPr>
              <a:t>Ljung</a:t>
            </a:r>
            <a:r>
              <a:rPr lang="en-US" sz="2400" b="1" dirty="0">
                <a:latin typeface="Times New Roman" panose="02020603050405020304" pitchFamily="18" charset="0"/>
                <a:cs typeface="Calibri" panose="020F0502020204030204" pitchFamily="34" charset="0"/>
              </a:rPr>
              <a:t>-Box test </a:t>
            </a:r>
            <a:endParaRPr lang="en-US" sz="2400" b="1" dirty="0">
              <a:latin typeface="Calibri" panose="020F0502020204030204" pitchFamily="34" charset="0"/>
              <a:cs typeface="Shruti" panose="020B0502040204020203" pitchFamily="34" charset="0"/>
            </a:endParaRPr>
          </a:p>
          <a:p>
            <a:r>
              <a:rPr lang="en-US" sz="2400" dirty="0">
                <a:latin typeface="Calibri" panose="020F0502020204030204" pitchFamily="34" charset="0"/>
                <a:cs typeface="Shruti" panose="020B0502040204020203" pitchFamily="34" charset="0"/>
              </a:rPr>
              <a:t> </a:t>
            </a:r>
            <a:r>
              <a:rPr lang="en-US" sz="1800" b="1" dirty="0">
                <a:solidFill>
                  <a:srgbClr val="262626"/>
                </a:solidFill>
                <a:effectLst/>
                <a:latin typeface="Times New Roman" panose="02020603050405020304" pitchFamily="18" charset="0"/>
                <a:ea typeface="Times New Roman" panose="02020603050405020304" pitchFamily="18" charset="0"/>
              </a:rPr>
              <a:t> Hypothesis:</a:t>
            </a:r>
            <a:endParaRPr lang="en-US" sz="2400" dirty="0">
              <a:latin typeface="Calibri" panose="020F0502020204030204" pitchFamily="34" charset="0"/>
              <a:cs typeface="Shruti" panose="020B0502040204020203" pitchFamily="34" charset="0"/>
            </a:endParaRPr>
          </a:p>
          <a:p>
            <a:r>
              <a:rPr lang="en-US" sz="2400" dirty="0">
                <a:effectLst/>
                <a:latin typeface="Calibri" panose="020F0502020204030204" pitchFamily="34" charset="0"/>
                <a:ea typeface="Times New Roman" panose="02020603050405020304" pitchFamily="18" charset="0"/>
                <a:cs typeface="Shruti" panose="020B0502040204020203" pitchFamily="34" charset="0"/>
              </a:rPr>
              <a:t>	</a:t>
            </a:r>
            <a:r>
              <a:rPr lang="en-US" sz="2000" dirty="0">
                <a:effectLst/>
                <a:latin typeface="Times New Roman" panose="02020603050405020304" pitchFamily="18" charset="0"/>
                <a:ea typeface="Times New Roman" panose="02020603050405020304" pitchFamily="18" charset="0"/>
              </a:rPr>
              <a:t>H</a:t>
            </a:r>
            <a:r>
              <a:rPr lang="en-US" sz="2000" baseline="-25000" dirty="0">
                <a:effectLst/>
                <a:latin typeface="Times New Roman" panose="02020603050405020304" pitchFamily="18" charset="0"/>
                <a:ea typeface="Times New Roman" panose="02020603050405020304" pitchFamily="18" charset="0"/>
              </a:rPr>
              <a:t>0</a:t>
            </a:r>
            <a:r>
              <a:rPr lang="en-US" sz="2000" dirty="0">
                <a:effectLst/>
                <a:latin typeface="Times New Roman" panose="02020603050405020304" pitchFamily="18" charset="0"/>
                <a:ea typeface="Times New Roman" panose="02020603050405020304" pitchFamily="18" charset="0"/>
              </a:rPr>
              <a:t>:</a:t>
            </a:r>
            <a:r>
              <a:rPr lang="en-US" sz="2000" spc="-1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residuals</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are</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random.</a:t>
            </a:r>
            <a:endParaRPr lang="en-IN" sz="2000" dirty="0">
              <a:latin typeface="Times New Roman" panose="02020603050405020304" pitchFamily="18" charset="0"/>
              <a:ea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rPr>
              <a:t> </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H</a:t>
            </a:r>
            <a:r>
              <a:rPr lang="en-US" sz="2000" baseline="-25000" dirty="0">
                <a:effectLst/>
                <a:latin typeface="Times New Roman" panose="02020603050405020304" pitchFamily="18" charset="0"/>
                <a:ea typeface="Times New Roman" panose="02020603050405020304" pitchFamily="18" charset="0"/>
              </a:rPr>
              <a:t>1</a:t>
            </a:r>
            <a:r>
              <a:rPr lang="en-US" sz="2000" dirty="0">
                <a:effectLst/>
                <a:latin typeface="Times New Roman" panose="02020603050405020304" pitchFamily="18" charset="0"/>
                <a:ea typeface="Times New Roman" panose="02020603050405020304" pitchFamily="18" charset="0"/>
              </a:rPr>
              <a:t>:</a:t>
            </a:r>
            <a:r>
              <a:rPr lang="en-US" sz="2000" spc="-1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 residuals</a:t>
            </a:r>
            <a:r>
              <a:rPr lang="en-US" sz="2000" spc="20" dirty="0">
                <a:effectLst/>
                <a:latin typeface="Times New Roman" panose="02020603050405020304" pitchFamily="18" charset="0"/>
                <a:ea typeface="Times New Roman" panose="02020603050405020304" pitchFamily="18" charset="0"/>
              </a:rPr>
              <a:t> </a:t>
            </a:r>
            <a:r>
              <a:rPr lang="en-US" sz="2000" spc="20" dirty="0">
                <a:latin typeface="Times New Roman" panose="02020603050405020304" pitchFamily="18" charset="0"/>
                <a:ea typeface="Times New Roman" panose="02020603050405020304" pitchFamily="18" charset="0"/>
              </a:rPr>
              <a:t>are not random</a:t>
            </a:r>
            <a:endParaRPr lang="en-IN" sz="20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US" sz="2400" b="1" dirty="0">
              <a:latin typeface="Calibri" panose="020F0502020204030204" pitchFamily="34" charset="0"/>
              <a:cs typeface="Shruti" panose="020B0502040204020203" pitchFamily="34" charset="0"/>
            </a:endParaRPr>
          </a:p>
          <a:p>
            <a:r>
              <a:rPr lang="en-US" sz="2400" b="1" dirty="0">
                <a:latin typeface="Calibri" panose="020F0502020204030204" pitchFamily="34" charset="0"/>
                <a:cs typeface="Shruti" panose="020B0502040204020203" pitchFamily="34" charset="0"/>
              </a:rPr>
              <a:t>Output ( R-Studio ):</a:t>
            </a:r>
            <a:endParaRPr lang="en-US" sz="2400" dirty="0">
              <a:latin typeface="Lucida Console" panose="020B0609040504020204" charset="0"/>
              <a:cs typeface="Times New Roman" panose="02020603050405020304" pitchFamily="18" charset="0"/>
            </a:endParaRPr>
          </a:p>
          <a:p>
            <a:r>
              <a:rPr lang="en-US" sz="2400" dirty="0">
                <a:latin typeface="Lucida Console" panose="020B0609040504020204"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Ljung</a:t>
            </a:r>
            <a:r>
              <a:rPr lang="en-US" sz="2400" dirty="0">
                <a:latin typeface="Times New Roman" panose="02020603050405020304" pitchFamily="18" charset="0"/>
                <a:cs typeface="Times New Roman" panose="02020603050405020304" pitchFamily="18" charset="0"/>
              </a:rPr>
              <a:t>-Box test</a:t>
            </a:r>
          </a:p>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data:  Residuals from ARIMA (2,2,0)</a:t>
            </a:r>
          </a:p>
          <a:p>
            <a:r>
              <a:rPr lang="en-US" sz="2400" dirty="0">
                <a:latin typeface="Times New Roman" panose="02020603050405020304" pitchFamily="18" charset="0"/>
                <a:cs typeface="Times New Roman" panose="02020603050405020304" pitchFamily="18" charset="0"/>
              </a:rPr>
              <a:t>Q* = 7.4735, </a:t>
            </a:r>
            <a:r>
              <a:rPr lang="en-US" sz="2400" dirty="0" err="1">
                <a:latin typeface="Times New Roman" panose="02020603050405020304" pitchFamily="18" charset="0"/>
                <a:cs typeface="Times New Roman" panose="02020603050405020304" pitchFamily="18" charset="0"/>
              </a:rPr>
              <a:t>df</a:t>
            </a:r>
            <a:r>
              <a:rPr lang="en-US" sz="2400" dirty="0">
                <a:latin typeface="Times New Roman" panose="02020603050405020304" pitchFamily="18" charset="0"/>
                <a:cs typeface="Times New Roman" panose="02020603050405020304" pitchFamily="18" charset="0"/>
              </a:rPr>
              <a:t> = 8, </a:t>
            </a:r>
            <a:r>
              <a:rPr lang="en-US" sz="2400" b="1" dirty="0">
                <a:latin typeface="Times New Roman" panose="02020603050405020304" pitchFamily="18" charset="0"/>
                <a:cs typeface="Times New Roman" panose="02020603050405020304" pitchFamily="18" charset="0"/>
              </a:rPr>
              <a:t>p-value = 0.4865</a:t>
            </a:r>
          </a:p>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Model </a:t>
            </a:r>
            <a:r>
              <a:rPr lang="en-US" sz="2400" dirty="0" err="1">
                <a:latin typeface="Times New Roman" panose="02020603050405020304" pitchFamily="18" charset="0"/>
                <a:cs typeface="Times New Roman" panose="02020603050405020304" pitchFamily="18" charset="0"/>
              </a:rPr>
              <a:t>df</a:t>
            </a:r>
            <a:r>
              <a:rPr lang="en-US" sz="2400" dirty="0">
                <a:latin typeface="Times New Roman" panose="02020603050405020304" pitchFamily="18" charset="0"/>
                <a:cs typeface="Times New Roman" panose="02020603050405020304" pitchFamily="18" charset="0"/>
              </a:rPr>
              <a:t>: 2.   Total lags used: 10</a:t>
            </a:r>
            <a:endParaRPr lang="en-US" sz="2400" dirty="0">
              <a:latin typeface="Times New Roman" panose="02020603050405020304" pitchFamily="18" charset="0"/>
              <a:cs typeface="Calibri" panose="020F0502020204030204" pitchFamily="34" charset="0"/>
            </a:endParaRPr>
          </a:p>
          <a:p>
            <a:r>
              <a:rPr lang="en-US" sz="2400" dirty="0">
                <a:latin typeface="Times New Roman" panose="02020603050405020304" pitchFamily="18" charset="0"/>
                <a:cs typeface="Calibri" panose="020F0502020204030204" pitchFamily="34" charset="0"/>
              </a:rPr>
              <a:t> </a:t>
            </a:r>
            <a:r>
              <a:rPr lang="en-US" sz="2400" b="1" dirty="0">
                <a:latin typeface="Times New Roman" panose="02020603050405020304" pitchFamily="18" charset="0"/>
                <a:cs typeface="Calibri" panose="020F0502020204030204" pitchFamily="34" charset="0"/>
              </a:rPr>
              <a:t>Conclusion</a:t>
            </a:r>
            <a:endParaRPr lang="en-US" sz="2400" dirty="0">
              <a:latin typeface="Times New Roman" panose="02020603050405020304" pitchFamily="18" charset="0"/>
              <a:cs typeface="Calibri" panose="020F0502020204030204" pitchFamily="34" charset="0"/>
            </a:endParaRPr>
          </a:p>
          <a:p>
            <a:r>
              <a:rPr lang="en-US" sz="2400" dirty="0">
                <a:latin typeface="Times New Roman" panose="02020603050405020304" pitchFamily="18" charset="0"/>
                <a:cs typeface="Calibri" panose="020F0502020204030204" pitchFamily="34" charset="0"/>
              </a:rPr>
              <a:t>         Here, the </a:t>
            </a:r>
            <a:r>
              <a:rPr lang="en-US" sz="2400" b="1" dirty="0">
                <a:latin typeface="Times New Roman" panose="02020603050405020304" pitchFamily="18" charset="0"/>
                <a:cs typeface="Calibri" panose="020F0502020204030204" pitchFamily="34" charset="0"/>
              </a:rPr>
              <a:t>p-value &gt; 0.05.</a:t>
            </a:r>
            <a:r>
              <a:rPr lang="en-US" sz="2400" dirty="0">
                <a:latin typeface="Times New Roman" panose="02020603050405020304" pitchFamily="18" charset="0"/>
                <a:cs typeface="Calibri" panose="020F0502020204030204" pitchFamily="34" charset="0"/>
              </a:rPr>
              <a:t> So, we do not reject H0 at 5% </a:t>
            </a:r>
          </a:p>
          <a:p>
            <a:r>
              <a:rPr lang="en-US" sz="2400" dirty="0">
                <a:latin typeface="Times New Roman" panose="02020603050405020304" pitchFamily="18" charset="0"/>
                <a:cs typeface="Calibri" panose="020F0502020204030204" pitchFamily="34" charset="0"/>
              </a:rPr>
              <a:t>level of significance. Hence, we may conclude that </a:t>
            </a:r>
            <a:r>
              <a:rPr lang="en-US" sz="2400" b="1" dirty="0">
                <a:latin typeface="Times New Roman" panose="02020603050405020304" pitchFamily="18" charset="0"/>
                <a:cs typeface="Calibri" panose="020F0502020204030204" pitchFamily="34" charset="0"/>
              </a:rPr>
              <a:t>residuals are random.</a:t>
            </a:r>
          </a:p>
        </p:txBody>
      </p:sp>
      <p:sp>
        <p:nvSpPr>
          <p:cNvPr id="3" name="Rectangle: Rounded Corners 2">
            <a:extLst>
              <a:ext uri="{FF2B5EF4-FFF2-40B4-BE49-F238E27FC236}">
                <a16:creationId xmlns:a16="http://schemas.microsoft.com/office/drawing/2014/main" id="{2B386F4F-C2BF-E177-7186-3E099CCBFE49}"/>
              </a:ext>
            </a:extLst>
          </p:cNvPr>
          <p:cNvSpPr/>
          <p:nvPr/>
        </p:nvSpPr>
        <p:spPr>
          <a:xfrm>
            <a:off x="117427" y="622530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67519AAC-D546-3EB4-9D31-1F8A4DBD7370}"/>
              </a:ext>
            </a:extLst>
          </p:cNvPr>
          <p:cNvSpPr txBox="1"/>
          <p:nvPr/>
        </p:nvSpPr>
        <p:spPr>
          <a:xfrm>
            <a:off x="206477" y="6198823"/>
            <a:ext cx="511278" cy="461665"/>
          </a:xfrm>
          <a:prstGeom prst="rect">
            <a:avLst/>
          </a:prstGeom>
          <a:noFill/>
        </p:spPr>
        <p:txBody>
          <a:bodyPr wrap="square" rtlCol="0">
            <a:spAutoFit/>
          </a:bodyPr>
          <a:lstStyle/>
          <a:p>
            <a:r>
              <a:rPr lang="en-IN" sz="2400" b="1" dirty="0"/>
              <a:t>44</a:t>
            </a:r>
          </a:p>
        </p:txBody>
      </p:sp>
    </p:spTree>
    <p:extLst>
      <p:ext uri="{BB962C8B-B14F-4D97-AF65-F5344CB8AC3E}">
        <p14:creationId xmlns:p14="http://schemas.microsoft.com/office/powerpoint/2010/main" val="25905004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srcRect/>
          <a:stretch>
            <a:fillRect/>
          </a:stretch>
        </p:blipFill>
        <p:spPr>
          <a:xfrm>
            <a:off x="747252" y="476672"/>
            <a:ext cx="10825316" cy="5832648"/>
          </a:xfrm>
          <a:prstGeom prst="rect">
            <a:avLst/>
          </a:prstGeom>
          <a:noFill/>
          <a:ln>
            <a:noFill/>
          </a:ln>
        </p:spPr>
      </p:pic>
      <p:sp>
        <p:nvSpPr>
          <p:cNvPr id="3" name="Rectangle: Rounded Corners 2">
            <a:extLst>
              <a:ext uri="{FF2B5EF4-FFF2-40B4-BE49-F238E27FC236}">
                <a16:creationId xmlns:a16="http://schemas.microsoft.com/office/drawing/2014/main" id="{9A63A828-CAB1-A2B9-B813-B533DA2A8A8C}"/>
              </a:ext>
            </a:extLst>
          </p:cNvPr>
          <p:cNvSpPr/>
          <p:nvPr/>
        </p:nvSpPr>
        <p:spPr>
          <a:xfrm>
            <a:off x="68822" y="6358678"/>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94AE14FA-6745-3FD5-9656-9D7EFA3C952B}"/>
              </a:ext>
            </a:extLst>
          </p:cNvPr>
          <p:cNvSpPr txBox="1"/>
          <p:nvPr/>
        </p:nvSpPr>
        <p:spPr>
          <a:xfrm>
            <a:off x="137648" y="6345659"/>
            <a:ext cx="511278" cy="461665"/>
          </a:xfrm>
          <a:prstGeom prst="rect">
            <a:avLst/>
          </a:prstGeom>
          <a:noFill/>
        </p:spPr>
        <p:txBody>
          <a:bodyPr wrap="square" rtlCol="0">
            <a:spAutoFit/>
          </a:bodyPr>
          <a:lstStyle/>
          <a:p>
            <a:r>
              <a:rPr lang="en-IN" sz="2400" b="1" dirty="0"/>
              <a:t>45</a:t>
            </a:r>
          </a:p>
        </p:txBody>
      </p:sp>
    </p:spTree>
    <p:extLst>
      <p:ext uri="{BB962C8B-B14F-4D97-AF65-F5344CB8AC3E}">
        <p14:creationId xmlns:p14="http://schemas.microsoft.com/office/powerpoint/2010/main" val="24299563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srcRect/>
          <a:stretch>
            <a:fillRect/>
          </a:stretch>
        </p:blipFill>
        <p:spPr>
          <a:xfrm>
            <a:off x="275304" y="620690"/>
            <a:ext cx="5964714" cy="5616623"/>
          </a:xfrm>
          <a:prstGeom prst="rect">
            <a:avLst/>
          </a:prstGeom>
          <a:noFill/>
        </p:spPr>
      </p:pic>
      <p:pic>
        <p:nvPicPr>
          <p:cNvPr id="6" name="Picture 5"/>
          <p:cNvPicPr>
            <a:picLocks noChangeAspect="1" noChangeArrowheads="1"/>
          </p:cNvPicPr>
          <p:nvPr/>
        </p:nvPicPr>
        <p:blipFill>
          <a:blip r:embed="rId4"/>
          <a:srcRect/>
          <a:stretch>
            <a:fillRect/>
          </a:stretch>
        </p:blipFill>
        <p:spPr>
          <a:xfrm>
            <a:off x="6111895" y="620689"/>
            <a:ext cx="5804802" cy="5616623"/>
          </a:xfrm>
          <a:prstGeom prst="rect">
            <a:avLst/>
          </a:prstGeom>
          <a:noFill/>
        </p:spPr>
      </p:pic>
      <p:sp>
        <p:nvSpPr>
          <p:cNvPr id="3" name="Rectangle: Rounded Corners 2">
            <a:extLst>
              <a:ext uri="{FF2B5EF4-FFF2-40B4-BE49-F238E27FC236}">
                <a16:creationId xmlns:a16="http://schemas.microsoft.com/office/drawing/2014/main" id="{2722F4EE-C926-B6B9-8B33-1178D9D8EF79}"/>
              </a:ext>
            </a:extLst>
          </p:cNvPr>
          <p:cNvSpPr/>
          <p:nvPr/>
        </p:nvSpPr>
        <p:spPr>
          <a:xfrm>
            <a:off x="19665" y="6373049"/>
            <a:ext cx="648929" cy="435625"/>
          </a:xfrm>
          <a:prstGeom prst="roundRect">
            <a:avLst/>
          </a:prstGeom>
          <a:solidFill>
            <a:schemeClr val="lt1">
              <a:alpha val="82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70054E2A-7FCB-E5FE-60AB-0B72D625FB3D}"/>
              </a:ext>
            </a:extLst>
          </p:cNvPr>
          <p:cNvSpPr txBox="1"/>
          <p:nvPr/>
        </p:nvSpPr>
        <p:spPr>
          <a:xfrm>
            <a:off x="88490" y="6373049"/>
            <a:ext cx="511278" cy="461665"/>
          </a:xfrm>
          <a:prstGeom prst="rect">
            <a:avLst/>
          </a:prstGeom>
          <a:noFill/>
        </p:spPr>
        <p:txBody>
          <a:bodyPr wrap="square" rtlCol="0">
            <a:spAutoFit/>
          </a:bodyPr>
          <a:lstStyle/>
          <a:p>
            <a:r>
              <a:rPr lang="en-IN" sz="2400" b="1" dirty="0"/>
              <a:t>46</a:t>
            </a:r>
          </a:p>
        </p:txBody>
      </p:sp>
    </p:spTree>
    <p:extLst>
      <p:ext uri="{BB962C8B-B14F-4D97-AF65-F5344CB8AC3E}">
        <p14:creationId xmlns:p14="http://schemas.microsoft.com/office/powerpoint/2010/main" val="2047527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Rounded Rectangle 5"/>
          <p:cNvSpPr/>
          <p:nvPr/>
        </p:nvSpPr>
        <p:spPr>
          <a:xfrm>
            <a:off x="540774" y="756330"/>
            <a:ext cx="11169445" cy="56886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82541627"/>
              </p:ext>
            </p:extLst>
          </p:nvPr>
        </p:nvGraphicFramePr>
        <p:xfrm>
          <a:off x="1523525" y="1797640"/>
          <a:ext cx="8751184" cy="4031951"/>
        </p:xfrm>
        <a:graphic>
          <a:graphicData uri="http://schemas.openxmlformats.org/drawingml/2006/table">
            <a:tbl>
              <a:tblPr/>
              <a:tblGrid>
                <a:gridCol w="1343164">
                  <a:extLst>
                    <a:ext uri="{9D8B030D-6E8A-4147-A177-3AD203B41FA5}">
                      <a16:colId xmlns:a16="http://schemas.microsoft.com/office/drawing/2014/main" val="20000"/>
                    </a:ext>
                  </a:extLst>
                </a:gridCol>
                <a:gridCol w="1052182">
                  <a:extLst>
                    <a:ext uri="{9D8B030D-6E8A-4147-A177-3AD203B41FA5}">
                      <a16:colId xmlns:a16="http://schemas.microsoft.com/office/drawing/2014/main" val="20001"/>
                    </a:ext>
                  </a:extLst>
                </a:gridCol>
                <a:gridCol w="1386660">
                  <a:extLst>
                    <a:ext uri="{9D8B030D-6E8A-4147-A177-3AD203B41FA5}">
                      <a16:colId xmlns:a16="http://schemas.microsoft.com/office/drawing/2014/main" val="20002"/>
                    </a:ext>
                  </a:extLst>
                </a:gridCol>
                <a:gridCol w="1213421">
                  <a:extLst>
                    <a:ext uri="{9D8B030D-6E8A-4147-A177-3AD203B41FA5}">
                      <a16:colId xmlns:a16="http://schemas.microsoft.com/office/drawing/2014/main" val="20003"/>
                    </a:ext>
                  </a:extLst>
                </a:gridCol>
                <a:gridCol w="1385160">
                  <a:extLst>
                    <a:ext uri="{9D8B030D-6E8A-4147-A177-3AD203B41FA5}">
                      <a16:colId xmlns:a16="http://schemas.microsoft.com/office/drawing/2014/main" val="20004"/>
                    </a:ext>
                  </a:extLst>
                </a:gridCol>
                <a:gridCol w="1147579">
                  <a:extLst>
                    <a:ext uri="{9D8B030D-6E8A-4147-A177-3AD203B41FA5}">
                      <a16:colId xmlns:a16="http://schemas.microsoft.com/office/drawing/2014/main" val="20005"/>
                    </a:ext>
                  </a:extLst>
                </a:gridCol>
                <a:gridCol w="1223018">
                  <a:extLst>
                    <a:ext uri="{9D8B030D-6E8A-4147-A177-3AD203B41FA5}">
                      <a16:colId xmlns:a16="http://schemas.microsoft.com/office/drawing/2014/main" val="20006"/>
                    </a:ext>
                  </a:extLst>
                </a:gridCol>
              </a:tblGrid>
              <a:tr h="256039">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chemeClr val="tx1"/>
                          </a:solidFill>
                          <a:latin typeface="Times New Roman" panose="02020603050405020304" pitchFamily="18" charset="0"/>
                          <a:cs typeface="Times New Roman" panose="02020603050405020304" pitchFamily="18" charset="0"/>
                        </a:rPr>
                        <a:t>Year</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chemeClr val="tx1"/>
                          </a:solidFill>
                          <a:latin typeface="Times New Roman" panose="02020603050405020304" pitchFamily="18" charset="0"/>
                          <a:cs typeface="Times New Roman" panose="02020603050405020304" pitchFamily="18" charset="0"/>
                        </a:rPr>
                        <a:t>ln(Y)</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chemeClr val="tx1"/>
                          </a:solidFill>
                          <a:latin typeface="Times New Roman" panose="02020603050405020304" pitchFamily="18" charset="0"/>
                          <a:cs typeface="Times New Roman" panose="02020603050405020304" pitchFamily="18" charset="0"/>
                        </a:rPr>
                        <a:t>Y</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600" b="1" dirty="0">
                          <a:solidFill>
                            <a:schemeClr val="tx1"/>
                          </a:solidFill>
                          <a:latin typeface="Times New Roman" panose="02020603050405020304" pitchFamily="18" charset="0"/>
                          <a:cs typeface="Times New Roman" panose="02020603050405020304" pitchFamily="18" charset="0"/>
                        </a:rPr>
                        <a:t>LCL(ln(Y)</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chemeClr val="tx1"/>
                          </a:solidFill>
                          <a:latin typeface="Times New Roman" panose="02020603050405020304" pitchFamily="18" charset="0"/>
                          <a:cs typeface="Times New Roman" panose="02020603050405020304" pitchFamily="18" charset="0"/>
                        </a:rPr>
                        <a:t>LCL(Y)</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600" b="1" dirty="0">
                          <a:solidFill>
                            <a:schemeClr val="tx1"/>
                          </a:solidFill>
                          <a:latin typeface="Times New Roman" panose="02020603050405020304" pitchFamily="18" charset="0"/>
                          <a:cs typeface="Times New Roman" panose="02020603050405020304" pitchFamily="18" charset="0"/>
                        </a:rPr>
                        <a:t>UCL(ln(Y)</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chemeClr val="tx1"/>
                          </a:solidFill>
                          <a:latin typeface="Times New Roman" panose="02020603050405020304" pitchFamily="18" charset="0"/>
                          <a:cs typeface="Times New Roman" panose="02020603050405020304" pitchFamily="18" charset="0"/>
                        </a:rPr>
                        <a:t>UCL(Y)</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r h="342719">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chemeClr val="tx1"/>
                          </a:solidFill>
                          <a:latin typeface="Times New Roman" panose="02020603050405020304" pitchFamily="18" charset="0"/>
                          <a:cs typeface="Times New Roman" panose="02020603050405020304" pitchFamily="18" charset="0"/>
                        </a:rPr>
                        <a:t>2020</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7.570192</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1939.512632</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7.349642</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1555.639509</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7.79074</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2418.111155</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2"/>
                  </a:ext>
                </a:extLst>
              </a:tr>
              <a:tr h="344053">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2021</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Calibri" panose="020F0502020204030204" pitchFamily="34" charset="0"/>
                          <a:cs typeface="Calibri" panose="020F0502020204030204" pitchFamily="34" charset="0"/>
                        </a:rPr>
                        <a:t>7.545956</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1893.071649</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7.171457</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1301.739857</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7.92046</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2753.023386</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3"/>
                  </a:ext>
                </a:extLst>
              </a:tr>
              <a:tr h="342719">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2022</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Calibri" panose="020F0502020204030204" pitchFamily="34" charset="0"/>
                          <a:cs typeface="Calibri" panose="020F0502020204030204" pitchFamily="34" charset="0"/>
                        </a:rPr>
                        <a:t>7.399854</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1635.745594</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6.866305</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959.3970364</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7.9334</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2788.904095</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4"/>
                  </a:ext>
                </a:extLst>
              </a:tr>
              <a:tr h="344053">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2023</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7.340394</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1541.319274</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6.596823</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732.7634977</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8.08397</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3242.065806</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5"/>
                  </a:ext>
                </a:extLst>
              </a:tr>
              <a:tr h="342719">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2024</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7.277188</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chemeClr val="tx1"/>
                          </a:solidFill>
                          <a:latin typeface="Times New Roman" panose="02020603050405020304" pitchFamily="18" charset="0"/>
                          <a:cs typeface="Times New Roman" panose="02020603050405020304" pitchFamily="18" charset="0"/>
                        </a:rPr>
                        <a:t>1446.913578</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6.309194</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549.6017912</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8.24518</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3809.228675</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6"/>
                  </a:ext>
                </a:extLst>
              </a:tr>
              <a:tr h="343386">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2025</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7.180333</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dirty="0">
                          <a:solidFill>
                            <a:schemeClr val="tx1"/>
                          </a:solidFill>
                          <a:latin typeface="Times New Roman" panose="02020603050405020304" pitchFamily="18" charset="0"/>
                          <a:cs typeface="Times New Roman" panose="02020603050405020304" pitchFamily="18" charset="0"/>
                        </a:rPr>
                        <a:t>1313.345529</a:t>
                      </a: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5.974469</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393.259225</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Calibri" panose="020F0502020204030204" pitchFamily="34" charset="0"/>
                          <a:cs typeface="Calibri" panose="020F0502020204030204" pitchFamily="34" charset="0"/>
                        </a:rPr>
                        <a:t>8.3862</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4386.109963</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7"/>
                  </a:ext>
                </a:extLst>
              </a:tr>
              <a:tr h="342719">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2026</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7.106155</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1219.449736</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Calibri" panose="020F0502020204030204" pitchFamily="34" charset="0"/>
                          <a:cs typeface="Calibri" panose="020F0502020204030204" pitchFamily="34" charset="0"/>
                        </a:rPr>
                        <a:t>5.639427</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281.3014865</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Calibri" panose="020F0502020204030204" pitchFamily="34" charset="0"/>
                          <a:cs typeface="Calibri" panose="020F0502020204030204" pitchFamily="34" charset="0"/>
                        </a:rPr>
                        <a:t>8.57288</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5286.348384</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8"/>
                  </a:ext>
                </a:extLst>
              </a:tr>
              <a:tr h="344053">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2027</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7.031725</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1131.981595</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5.288811</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198.1077352</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Calibri" panose="020F0502020204030204" pitchFamily="34" charset="0"/>
                          <a:cs typeface="Calibri" panose="020F0502020204030204" pitchFamily="34" charset="0"/>
                        </a:rPr>
                        <a:t>8.77464</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6468.108529</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9"/>
                  </a:ext>
                </a:extLst>
              </a:tr>
              <a:tr h="342719">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2028</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6.948031</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1041.097787</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4.914794</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136.2912309</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Calibri" panose="020F0502020204030204" pitchFamily="34" charset="0"/>
                          <a:cs typeface="Calibri" panose="020F0502020204030204" pitchFamily="34" charset="0"/>
                        </a:rPr>
                        <a:t>8.98127</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7952.701808</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10"/>
                  </a:ext>
                </a:extLst>
              </a:tr>
              <a:tr h="344053">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2029</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6.870256</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963.1951122</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4.530831</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92.83567548</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Calibri" panose="020F0502020204030204" pitchFamily="34" charset="0"/>
                          <a:cs typeface="Calibri" panose="020F0502020204030204" pitchFamily="34" charset="0"/>
                        </a:rPr>
                        <a:t>9.20968</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9993.39846</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11"/>
                  </a:ext>
                </a:extLst>
              </a:tr>
              <a:tr h="342719">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2030</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6.792615</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b="1">
                          <a:solidFill>
                            <a:schemeClr val="tx1"/>
                          </a:solidFill>
                          <a:latin typeface="Times New Roman" panose="02020603050405020304" pitchFamily="18" charset="0"/>
                          <a:cs typeface="Times New Roman" panose="02020603050405020304" pitchFamily="18" charset="0"/>
                        </a:rPr>
                        <a:t>891.2411127</a:t>
                      </a:r>
                      <a:endParaRPr lang="en-US"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Calibri" panose="020F0502020204030204" pitchFamily="34" charset="0"/>
                          <a:cs typeface="Calibri" panose="020F0502020204030204" pitchFamily="34" charset="0"/>
                        </a:rPr>
                        <a:t>4.133212</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a:solidFill>
                            <a:schemeClr val="tx1"/>
                          </a:solidFill>
                          <a:latin typeface="Times New Roman" panose="02020603050405020304" pitchFamily="18" charset="0"/>
                          <a:cs typeface="Times New Roman" panose="02020603050405020304" pitchFamily="18" charset="0"/>
                        </a:rPr>
                        <a:t>62.37795951</a:t>
                      </a:r>
                      <a:endParaRPr lang="en-US"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Calibri" panose="020F0502020204030204" pitchFamily="34" charset="0"/>
                          <a:cs typeface="Calibri" panose="020F0502020204030204" pitchFamily="34" charset="0"/>
                        </a:rPr>
                        <a:t>9.45202</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600" dirty="0">
                          <a:solidFill>
                            <a:schemeClr val="tx1"/>
                          </a:solidFill>
                          <a:latin typeface="Times New Roman" panose="02020603050405020304" pitchFamily="18" charset="0"/>
                          <a:cs typeface="Times New Roman" panose="02020603050405020304" pitchFamily="18" charset="0"/>
                        </a:rPr>
                        <a:t>12733.83623</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12"/>
                  </a:ext>
                </a:extLst>
              </a:tr>
            </a:tbl>
          </a:graphicData>
        </a:graphic>
      </p:graphicFrame>
      <p:sp>
        <p:nvSpPr>
          <p:cNvPr id="5" name="Text Box 3"/>
          <p:cNvSpPr txBox="1"/>
          <p:nvPr/>
        </p:nvSpPr>
        <p:spPr>
          <a:xfrm>
            <a:off x="1179221" y="993140"/>
            <a:ext cx="8498205" cy="567690"/>
          </a:xfrm>
          <a:prstGeom prst="rect">
            <a:avLst/>
          </a:prstGeom>
          <a:noFill/>
        </p:spPr>
        <p:txBody>
          <a:bodyPr wrap="square"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eaLnBrk="1" hangingPunct="1">
              <a:buNone/>
            </a:pPr>
            <a:r>
              <a:rPr lang="en-IN" altLang="x-none" sz="3200" b="1" dirty="0">
                <a:solidFill>
                  <a:schemeClr val="tx1"/>
                </a:solidFill>
                <a:latin typeface="Times New Roman" panose="02020603050405020304" pitchFamily="18" charset="0"/>
                <a:cs typeface="Times New Roman" panose="02020603050405020304" pitchFamily="18" charset="0"/>
                <a:sym typeface="+mn-ea"/>
              </a:rPr>
              <a:t>Forecasting: </a:t>
            </a:r>
            <a:r>
              <a:rPr lang="en-IN" altLang="x-none" sz="3200" b="1" dirty="0">
                <a:solidFill>
                  <a:schemeClr val="bg1"/>
                </a:solidFill>
                <a:latin typeface="Times New Roman" panose="02020603050405020304" pitchFamily="18" charset="0"/>
                <a:cs typeface="Times New Roman" panose="02020603050405020304" pitchFamily="18" charset="0"/>
                <a:sym typeface="+mn-ea"/>
              </a:rPr>
              <a:t>:</a:t>
            </a:r>
          </a:p>
        </p:txBody>
      </p:sp>
      <p:sp>
        <p:nvSpPr>
          <p:cNvPr id="3" name="Rectangle: Rounded Corners 2">
            <a:extLst>
              <a:ext uri="{FF2B5EF4-FFF2-40B4-BE49-F238E27FC236}">
                <a16:creationId xmlns:a16="http://schemas.microsoft.com/office/drawing/2014/main" id="{A96C5043-64EC-4D4A-4092-F5AB77C5FEF3}"/>
              </a:ext>
            </a:extLst>
          </p:cNvPr>
          <p:cNvSpPr/>
          <p:nvPr/>
        </p:nvSpPr>
        <p:spPr>
          <a:xfrm>
            <a:off x="93405" y="6307754"/>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93D8D1A5-B7BB-7396-66E2-8874C5E89AF0}"/>
              </a:ext>
            </a:extLst>
          </p:cNvPr>
          <p:cNvSpPr txBox="1"/>
          <p:nvPr/>
        </p:nvSpPr>
        <p:spPr>
          <a:xfrm>
            <a:off x="162231" y="6294735"/>
            <a:ext cx="511278" cy="461665"/>
          </a:xfrm>
          <a:prstGeom prst="rect">
            <a:avLst/>
          </a:prstGeom>
          <a:noFill/>
        </p:spPr>
        <p:txBody>
          <a:bodyPr wrap="square" rtlCol="0">
            <a:spAutoFit/>
          </a:bodyPr>
          <a:lstStyle/>
          <a:p>
            <a:r>
              <a:rPr lang="en-IN" sz="2400" b="1" dirty="0"/>
              <a:t>47</a:t>
            </a:r>
          </a:p>
        </p:txBody>
      </p:sp>
    </p:spTree>
    <p:extLst>
      <p:ext uri="{BB962C8B-B14F-4D97-AF65-F5344CB8AC3E}">
        <p14:creationId xmlns:p14="http://schemas.microsoft.com/office/powerpoint/2010/main" val="15347118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EF8F80B-7331-6132-1F9D-1DC85E5209FF}"/>
              </a:ext>
            </a:extLst>
          </p:cNvPr>
          <p:cNvSpPr/>
          <p:nvPr/>
        </p:nvSpPr>
        <p:spPr>
          <a:xfrm>
            <a:off x="6096000" y="985684"/>
            <a:ext cx="5850194" cy="4886632"/>
          </a:xfrm>
          <a:prstGeom prst="roundRect">
            <a:avLst/>
          </a:prstGeom>
          <a:solidFill>
            <a:schemeClr val="lt1">
              <a:alpha val="8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C8E23829-1065-5EFB-1AF8-E1DB359917B9}"/>
              </a:ext>
            </a:extLst>
          </p:cNvPr>
          <p:cNvSpPr txBox="1"/>
          <p:nvPr/>
        </p:nvSpPr>
        <p:spPr>
          <a:xfrm>
            <a:off x="6685935" y="2438399"/>
            <a:ext cx="442451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Regression Analysis on Total Route Kilometers of Indian Railway</a:t>
            </a:r>
          </a:p>
        </p:txBody>
      </p:sp>
      <p:sp>
        <p:nvSpPr>
          <p:cNvPr id="2" name="Rectangle 1">
            <a:extLst>
              <a:ext uri="{FF2B5EF4-FFF2-40B4-BE49-F238E27FC236}">
                <a16:creationId xmlns:a16="http://schemas.microsoft.com/office/drawing/2014/main" id="{208EBAF1-1355-42ED-0801-09DA4B65D364}"/>
              </a:ext>
            </a:extLst>
          </p:cNvPr>
          <p:cNvSpPr/>
          <p:nvPr/>
        </p:nvSpPr>
        <p:spPr>
          <a:xfrm>
            <a:off x="6793315" y="1685260"/>
            <a:ext cx="1786066" cy="584775"/>
          </a:xfrm>
          <a:prstGeom prst="rect">
            <a:avLst/>
          </a:prstGeom>
          <a:noFill/>
        </p:spPr>
        <p:txBody>
          <a:bodyPr wrap="none" lIns="91440" tIns="45720" rIns="91440" bIns="45720">
            <a:spAutoFit/>
          </a:bodyPr>
          <a:lstStyle/>
          <a:p>
            <a:pPr algn="ctr"/>
            <a:r>
              <a:rPr lang="en-IN" sz="3200" b="0" cap="none" spc="0" dirty="0">
                <a:ln w="0"/>
                <a:solidFill>
                  <a:schemeClr val="tx1"/>
                </a:solidFill>
                <a:effectLst>
                  <a:outerShdw blurRad="38100" dist="19050" dir="2700000" algn="tl" rotWithShape="0">
                    <a:schemeClr val="dk1">
                      <a:alpha val="40000"/>
                    </a:schemeClr>
                  </a:outerShdw>
                </a:effectLst>
              </a:rPr>
              <a:t>Model - 4</a:t>
            </a:r>
          </a:p>
        </p:txBody>
      </p:sp>
      <p:sp>
        <p:nvSpPr>
          <p:cNvPr id="4" name="Rectangle: Rounded Corners 3">
            <a:extLst>
              <a:ext uri="{FF2B5EF4-FFF2-40B4-BE49-F238E27FC236}">
                <a16:creationId xmlns:a16="http://schemas.microsoft.com/office/drawing/2014/main" id="{366BA034-BF7A-51B1-70FF-A841A162D6F3}"/>
              </a:ext>
            </a:extLst>
          </p:cNvPr>
          <p:cNvSpPr/>
          <p:nvPr/>
        </p:nvSpPr>
        <p:spPr>
          <a:xfrm>
            <a:off x="88489" y="6333837"/>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F2FDDE77-7D3C-F7B3-A574-FC53BC1CE3CB}"/>
              </a:ext>
            </a:extLst>
          </p:cNvPr>
          <p:cNvSpPr txBox="1"/>
          <p:nvPr/>
        </p:nvSpPr>
        <p:spPr>
          <a:xfrm>
            <a:off x="157315" y="6307797"/>
            <a:ext cx="511278" cy="461665"/>
          </a:xfrm>
          <a:prstGeom prst="rect">
            <a:avLst/>
          </a:prstGeom>
          <a:noFill/>
        </p:spPr>
        <p:txBody>
          <a:bodyPr wrap="square" rtlCol="0">
            <a:spAutoFit/>
          </a:bodyPr>
          <a:lstStyle/>
          <a:p>
            <a:r>
              <a:rPr lang="en-IN" sz="2400" b="1" dirty="0"/>
              <a:t>48</a:t>
            </a:r>
          </a:p>
        </p:txBody>
      </p:sp>
    </p:spTree>
    <p:extLst>
      <p:ext uri="{BB962C8B-B14F-4D97-AF65-F5344CB8AC3E}">
        <p14:creationId xmlns:p14="http://schemas.microsoft.com/office/powerpoint/2010/main" val="4075712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1ED8DFB-6E86-FAE8-CDC0-62BAEEAC807B}"/>
              </a:ext>
            </a:extLst>
          </p:cNvPr>
          <p:cNvSpPr/>
          <p:nvPr/>
        </p:nvSpPr>
        <p:spPr>
          <a:xfrm>
            <a:off x="860322" y="725129"/>
            <a:ext cx="10471355" cy="54077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Chart 1">
            <a:extLst>
              <a:ext uri="{FF2B5EF4-FFF2-40B4-BE49-F238E27FC236}">
                <a16:creationId xmlns:a16="http://schemas.microsoft.com/office/drawing/2014/main" id="{83DBC00C-D29D-B975-0DAD-031C997E8396}"/>
              </a:ext>
            </a:extLst>
          </p:cNvPr>
          <p:cNvGraphicFramePr/>
          <p:nvPr>
            <p:extLst>
              <p:ext uri="{D42A27DB-BD31-4B8C-83A1-F6EECF244321}">
                <p14:modId xmlns:p14="http://schemas.microsoft.com/office/powerpoint/2010/main" val="188231056"/>
              </p:ext>
            </p:extLst>
          </p:nvPr>
        </p:nvGraphicFramePr>
        <p:xfrm>
          <a:off x="2342147" y="882315"/>
          <a:ext cx="8005011" cy="5037221"/>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Rounded Corners 3">
            <a:extLst>
              <a:ext uri="{FF2B5EF4-FFF2-40B4-BE49-F238E27FC236}">
                <a16:creationId xmlns:a16="http://schemas.microsoft.com/office/drawing/2014/main" id="{2CC12BB9-F7B2-DF43-7698-29998AF206B3}"/>
              </a:ext>
            </a:extLst>
          </p:cNvPr>
          <p:cNvSpPr/>
          <p:nvPr/>
        </p:nvSpPr>
        <p:spPr>
          <a:xfrm>
            <a:off x="88489" y="6299265"/>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02AEA1DF-296D-4E00-3478-DADE106E227A}"/>
              </a:ext>
            </a:extLst>
          </p:cNvPr>
          <p:cNvSpPr txBox="1"/>
          <p:nvPr/>
        </p:nvSpPr>
        <p:spPr>
          <a:xfrm>
            <a:off x="157314" y="6299265"/>
            <a:ext cx="511278" cy="461665"/>
          </a:xfrm>
          <a:prstGeom prst="rect">
            <a:avLst/>
          </a:prstGeom>
          <a:noFill/>
        </p:spPr>
        <p:txBody>
          <a:bodyPr wrap="square" rtlCol="0">
            <a:spAutoFit/>
          </a:bodyPr>
          <a:lstStyle/>
          <a:p>
            <a:r>
              <a:rPr lang="en-IN" sz="2400" b="1" dirty="0"/>
              <a:t>49</a:t>
            </a:r>
          </a:p>
        </p:txBody>
      </p:sp>
    </p:spTree>
    <p:extLst>
      <p:ext uri="{BB962C8B-B14F-4D97-AF65-F5344CB8AC3E}">
        <p14:creationId xmlns:p14="http://schemas.microsoft.com/office/powerpoint/2010/main" val="38225927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71CB6C91-F3AD-D9C7-CA56-B550E56786A1}"/>
              </a:ext>
            </a:extLst>
          </p:cNvPr>
          <p:cNvPicPr>
            <a:picLocks noChangeAspect="1"/>
          </p:cNvPicPr>
          <p:nvPr/>
        </p:nvPicPr>
        <p:blipFill>
          <a:blip r:embed="rId3"/>
          <a:stretch>
            <a:fillRect/>
          </a:stretch>
        </p:blipFill>
        <p:spPr>
          <a:xfrm>
            <a:off x="752596" y="505724"/>
            <a:ext cx="10686807" cy="5846552"/>
          </a:xfrm>
          <a:prstGeom prst="rect">
            <a:avLst/>
          </a:prstGeom>
        </p:spPr>
      </p:pic>
      <p:sp>
        <p:nvSpPr>
          <p:cNvPr id="9" name="Rectangle: Rounded Corners 7">
            <a:extLst>
              <a:ext uri="{FF2B5EF4-FFF2-40B4-BE49-F238E27FC236}">
                <a16:creationId xmlns:a16="http://schemas.microsoft.com/office/drawing/2014/main" id="{FEDAB453-3DA1-448D-2D1A-2E33D92D9559}"/>
              </a:ext>
            </a:extLst>
          </p:cNvPr>
          <p:cNvSpPr/>
          <p:nvPr/>
        </p:nvSpPr>
        <p:spPr>
          <a:xfrm>
            <a:off x="4441901" y="3243146"/>
            <a:ext cx="4137323" cy="41445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7CEDBC4D-8218-52A2-602F-E544DD599BD3}"/>
              </a:ext>
            </a:extLst>
          </p:cNvPr>
          <p:cNvSpPr/>
          <p:nvPr/>
        </p:nvSpPr>
        <p:spPr>
          <a:xfrm>
            <a:off x="103667" y="6352276"/>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b="1" dirty="0"/>
          </a:p>
        </p:txBody>
      </p:sp>
      <p:sp>
        <p:nvSpPr>
          <p:cNvPr id="4" name="TextBox 3">
            <a:extLst>
              <a:ext uri="{FF2B5EF4-FFF2-40B4-BE49-F238E27FC236}">
                <a16:creationId xmlns:a16="http://schemas.microsoft.com/office/drawing/2014/main" id="{8788AE30-728E-EA26-84F9-0A9390568C25}"/>
              </a:ext>
            </a:extLst>
          </p:cNvPr>
          <p:cNvSpPr txBox="1"/>
          <p:nvPr/>
        </p:nvSpPr>
        <p:spPr>
          <a:xfrm>
            <a:off x="241318" y="6352276"/>
            <a:ext cx="511278" cy="461665"/>
          </a:xfrm>
          <a:prstGeom prst="rect">
            <a:avLst/>
          </a:prstGeom>
          <a:noFill/>
        </p:spPr>
        <p:txBody>
          <a:bodyPr wrap="square" rtlCol="0">
            <a:spAutoFit/>
          </a:bodyPr>
          <a:lstStyle/>
          <a:p>
            <a:r>
              <a:rPr lang="en-IN" sz="2400" b="1" dirty="0"/>
              <a:t>5</a:t>
            </a:r>
          </a:p>
        </p:txBody>
      </p:sp>
    </p:spTree>
    <p:extLst>
      <p:ext uri="{BB962C8B-B14F-4D97-AF65-F5344CB8AC3E}">
        <p14:creationId xmlns:p14="http://schemas.microsoft.com/office/powerpoint/2010/main" val="3335572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C106BA1-593C-6550-F040-A970931F794B}"/>
              </a:ext>
            </a:extLst>
          </p:cNvPr>
          <p:cNvSpPr/>
          <p:nvPr/>
        </p:nvSpPr>
        <p:spPr>
          <a:xfrm>
            <a:off x="481780" y="479322"/>
            <a:ext cx="11228439" cy="5899355"/>
          </a:xfrm>
          <a:prstGeom prst="roundRect">
            <a:avLst/>
          </a:prstGeom>
          <a:solidFill>
            <a:schemeClr val="lt1">
              <a:alpha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4A7592F-E78E-2E1F-E2DB-31E77D7D3F10}"/>
              </a:ext>
            </a:extLst>
          </p:cNvPr>
          <p:cNvSpPr txBox="1"/>
          <p:nvPr/>
        </p:nvSpPr>
        <p:spPr>
          <a:xfrm>
            <a:off x="803606" y="690010"/>
            <a:ext cx="2605548"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Shruti" panose="020B0502040204020203" pitchFamily="34" charset="0"/>
              </a:rPr>
              <a:t>Descriptive Statistics:</a:t>
            </a:r>
            <a:endParaRPr kumimoji="0" lang="en-IN" sz="20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Shrut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D876E469-4AF8-EA18-693E-E42A9420FD60}"/>
              </a:ext>
            </a:extLst>
          </p:cNvPr>
          <p:cNvGraphicFramePr>
            <a:graphicFrameLocks noGrp="1"/>
          </p:cNvGraphicFramePr>
          <p:nvPr/>
        </p:nvGraphicFramePr>
        <p:xfrm>
          <a:off x="3730979" y="850431"/>
          <a:ext cx="4730037" cy="4297140"/>
        </p:xfrm>
        <a:graphic>
          <a:graphicData uri="http://schemas.openxmlformats.org/drawingml/2006/table">
            <a:tbl>
              <a:tblPr>
                <a:tableStyleId>{2D5ABB26-0587-4C30-8999-92F81FD0307C}</a:tableStyleId>
              </a:tblPr>
              <a:tblGrid>
                <a:gridCol w="763366">
                  <a:extLst>
                    <a:ext uri="{9D8B030D-6E8A-4147-A177-3AD203B41FA5}">
                      <a16:colId xmlns:a16="http://schemas.microsoft.com/office/drawing/2014/main" val="964630823"/>
                    </a:ext>
                  </a:extLst>
                </a:gridCol>
                <a:gridCol w="1555777">
                  <a:extLst>
                    <a:ext uri="{9D8B030D-6E8A-4147-A177-3AD203B41FA5}">
                      <a16:colId xmlns:a16="http://schemas.microsoft.com/office/drawing/2014/main" val="672969257"/>
                    </a:ext>
                  </a:extLst>
                </a:gridCol>
                <a:gridCol w="846288">
                  <a:extLst>
                    <a:ext uri="{9D8B030D-6E8A-4147-A177-3AD203B41FA5}">
                      <a16:colId xmlns:a16="http://schemas.microsoft.com/office/drawing/2014/main" val="4051857806"/>
                    </a:ext>
                  </a:extLst>
                </a:gridCol>
                <a:gridCol w="846288">
                  <a:extLst>
                    <a:ext uri="{9D8B030D-6E8A-4147-A177-3AD203B41FA5}">
                      <a16:colId xmlns:a16="http://schemas.microsoft.com/office/drawing/2014/main" val="1320142211"/>
                    </a:ext>
                  </a:extLst>
                </a:gridCol>
                <a:gridCol w="718318">
                  <a:extLst>
                    <a:ext uri="{9D8B030D-6E8A-4147-A177-3AD203B41FA5}">
                      <a16:colId xmlns:a16="http://schemas.microsoft.com/office/drawing/2014/main" val="2156166915"/>
                    </a:ext>
                  </a:extLst>
                </a:gridCol>
              </a:tblGrid>
              <a:tr h="221229">
                <a:tc gridSpan="5">
                  <a:txBody>
                    <a:bodyPr/>
                    <a:lstStyle/>
                    <a:p>
                      <a:pPr marL="38100" marR="38100" algn="ctr">
                        <a:lnSpc>
                          <a:spcPts val="1600"/>
                        </a:lnSpc>
                        <a:spcAft>
                          <a:spcPts val="1000"/>
                        </a:spcAft>
                      </a:pPr>
                      <a:r>
                        <a:rPr lang="en-IN" sz="1200" b="1" kern="0" dirty="0">
                          <a:effectLst/>
                        </a:rPr>
                        <a:t>Descriptives</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45001164"/>
                  </a:ext>
                </a:extLst>
              </a:tr>
              <a:tr h="221229">
                <a:tc gridSpan="3">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hMerge="1">
                  <a:txBody>
                    <a:bodyPr/>
                    <a:lstStyle/>
                    <a:p>
                      <a:endParaRPr lang="en-IN"/>
                    </a:p>
                  </a:txBody>
                  <a:tcPr/>
                </a:tc>
                <a:tc>
                  <a:txBody>
                    <a:bodyPr/>
                    <a:lstStyle/>
                    <a:p>
                      <a:pPr marL="38100" marR="38100" algn="ctr">
                        <a:lnSpc>
                          <a:spcPts val="1600"/>
                        </a:lnSpc>
                        <a:spcAft>
                          <a:spcPts val="1000"/>
                        </a:spcAft>
                      </a:pPr>
                      <a:r>
                        <a:rPr lang="en-IN" sz="1200" b="1" kern="0" dirty="0">
                          <a:effectLst/>
                        </a:rPr>
                        <a:t>Statistic</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38100" marR="38100" algn="ctr">
                        <a:lnSpc>
                          <a:spcPts val="1600"/>
                        </a:lnSpc>
                        <a:spcAft>
                          <a:spcPts val="1000"/>
                        </a:spcAft>
                      </a:pPr>
                      <a:r>
                        <a:rPr lang="en-IN" sz="1200" b="1" kern="0" dirty="0">
                          <a:effectLst/>
                        </a:rPr>
                        <a:t>Std. Error</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828973750"/>
                  </a:ext>
                </a:extLst>
              </a:tr>
              <a:tr h="244952">
                <a:tc rowSpan="13">
                  <a:txBody>
                    <a:bodyPr/>
                    <a:lstStyle/>
                    <a:p>
                      <a:pPr marL="38100" marR="38100" algn="l">
                        <a:lnSpc>
                          <a:spcPts val="1600"/>
                        </a:lnSpc>
                        <a:spcAft>
                          <a:spcPts val="1000"/>
                        </a:spcAft>
                      </a:pPr>
                      <a:r>
                        <a:rPr lang="en-IN" sz="1200" b="1" kern="0" dirty="0">
                          <a:effectLst/>
                        </a:rPr>
                        <a:t>total</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gridSpan="2">
                  <a:txBody>
                    <a:bodyPr/>
                    <a:lstStyle/>
                    <a:p>
                      <a:pPr marL="38100" marR="38100" algn="l">
                        <a:lnSpc>
                          <a:spcPts val="1600"/>
                        </a:lnSpc>
                        <a:spcAft>
                          <a:spcPts val="1000"/>
                        </a:spcAft>
                      </a:pPr>
                      <a:r>
                        <a:rPr lang="en-IN" sz="1200" b="1" kern="0" dirty="0">
                          <a:effectLst/>
                        </a:rPr>
                        <a:t>Mean</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65192.7727</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38100" marR="38100" algn="r">
                        <a:lnSpc>
                          <a:spcPts val="1600"/>
                        </a:lnSpc>
                        <a:spcAft>
                          <a:spcPts val="1000"/>
                        </a:spcAft>
                      </a:pPr>
                      <a:r>
                        <a:rPr lang="en-IN" sz="1200" b="1" kern="0" dirty="0">
                          <a:effectLst/>
                        </a:rPr>
                        <a:t>421.95501</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255406743"/>
                  </a:ext>
                </a:extLst>
              </a:tr>
              <a:tr h="244952">
                <a:tc vMerge="1">
                  <a:txBody>
                    <a:bodyPr/>
                    <a:lstStyle/>
                    <a:p>
                      <a:endParaRPr lang="en-IN"/>
                    </a:p>
                  </a:txBody>
                  <a:tcPr/>
                </a:tc>
                <a:tc rowSpan="2">
                  <a:txBody>
                    <a:bodyPr/>
                    <a:lstStyle/>
                    <a:p>
                      <a:pPr marL="38100" marR="38100" algn="l">
                        <a:lnSpc>
                          <a:spcPts val="1600"/>
                        </a:lnSpc>
                        <a:spcAft>
                          <a:spcPts val="1000"/>
                        </a:spcAft>
                      </a:pPr>
                      <a:r>
                        <a:rPr lang="en-IN" sz="1200" b="1" kern="0" dirty="0">
                          <a:effectLst/>
                        </a:rPr>
                        <a:t>95% Confidence Interval for Mean</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38100" marR="38100" algn="l">
                        <a:lnSpc>
                          <a:spcPts val="1600"/>
                        </a:lnSpc>
                        <a:spcAft>
                          <a:spcPts val="1000"/>
                        </a:spcAft>
                      </a:pPr>
                      <a:r>
                        <a:rPr lang="en-IN" sz="1200" b="1" kern="0" dirty="0">
                          <a:effectLst/>
                        </a:rPr>
                        <a:t>Lower Bound</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38100" marR="38100" algn="r">
                        <a:lnSpc>
                          <a:spcPts val="1600"/>
                        </a:lnSpc>
                        <a:spcAft>
                          <a:spcPts val="1000"/>
                        </a:spcAft>
                      </a:pPr>
                      <a:r>
                        <a:rPr lang="en-IN" sz="1200" b="1" kern="0" dirty="0">
                          <a:effectLst/>
                        </a:rPr>
                        <a:t>64315.2692</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2492587534"/>
                  </a:ext>
                </a:extLst>
              </a:tr>
              <a:tr h="604875">
                <a:tc vMerge="1">
                  <a:txBody>
                    <a:bodyPr/>
                    <a:lstStyle/>
                    <a:p>
                      <a:endParaRPr lang="en-IN"/>
                    </a:p>
                  </a:txBody>
                  <a:tcPr/>
                </a:tc>
                <a:tc vMerge="1">
                  <a:txBody>
                    <a:bodyPr/>
                    <a:lstStyle/>
                    <a:p>
                      <a:endParaRPr lang="en-IN"/>
                    </a:p>
                  </a:txBody>
                  <a:tcPr/>
                </a:tc>
                <a:tc>
                  <a:txBody>
                    <a:bodyPr/>
                    <a:lstStyle/>
                    <a:p>
                      <a:pPr marL="38100" marR="38100" algn="l">
                        <a:lnSpc>
                          <a:spcPts val="1600"/>
                        </a:lnSpc>
                        <a:spcAft>
                          <a:spcPts val="1000"/>
                        </a:spcAft>
                      </a:pPr>
                      <a:r>
                        <a:rPr lang="en-IN" sz="1200" b="1" kern="0" dirty="0">
                          <a:effectLst/>
                        </a:rPr>
                        <a:t>Upper Bound</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38100" marR="38100" algn="r">
                        <a:lnSpc>
                          <a:spcPts val="1600"/>
                        </a:lnSpc>
                        <a:spcAft>
                          <a:spcPts val="1000"/>
                        </a:spcAft>
                      </a:pPr>
                      <a:r>
                        <a:rPr lang="en-IN" sz="1200" b="1" kern="0" dirty="0">
                          <a:effectLst/>
                        </a:rPr>
                        <a:t>66070.2762</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89166033"/>
                  </a:ext>
                </a:extLst>
              </a:tr>
              <a:tr h="244952">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5% Trimmed Mean</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65133.7677</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3792353435"/>
                  </a:ext>
                </a:extLst>
              </a:tr>
              <a:tr h="244952">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Median</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64530.0000</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128503993"/>
                  </a:ext>
                </a:extLst>
              </a:tr>
              <a:tr h="244952">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Variance</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3917012.755</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26853733"/>
                  </a:ext>
                </a:extLst>
              </a:tr>
              <a:tr h="244952">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Std. Deviation</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1979.14445</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2377530948"/>
                  </a:ext>
                </a:extLst>
              </a:tr>
              <a:tr h="221229">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Minimum</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63028.00</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2064614817"/>
                  </a:ext>
                </a:extLst>
              </a:tr>
              <a:tr h="221229">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Maximum</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68442.00</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980287294"/>
                  </a:ext>
                </a:extLst>
              </a:tr>
              <a:tr h="221229">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Range</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5414.00</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3853220281"/>
                  </a:ext>
                </a:extLst>
              </a:tr>
              <a:tr h="221229">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Interquartile Range</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4065.50</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algn="l">
                        <a:lnSpc>
                          <a:spcPct val="115000"/>
                        </a:lnSpc>
                        <a:spcAft>
                          <a:spcPts val="1000"/>
                        </a:spcAft>
                      </a:pPr>
                      <a:r>
                        <a:rPr lang="en-IN" sz="1200" b="1" kern="0" dirty="0">
                          <a:effectLst/>
                        </a:rPr>
                        <a:t> </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3197514999"/>
                  </a:ext>
                </a:extLst>
              </a:tr>
              <a:tr h="221229">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Skewness</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.432</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38100" marR="38100" algn="r">
                        <a:lnSpc>
                          <a:spcPts val="1600"/>
                        </a:lnSpc>
                        <a:spcAft>
                          <a:spcPts val="1000"/>
                        </a:spcAft>
                      </a:pPr>
                      <a:r>
                        <a:rPr lang="en-IN" sz="1200" b="1" kern="0" dirty="0">
                          <a:effectLst/>
                        </a:rPr>
                        <a:t>.491</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2374090928"/>
                  </a:ext>
                </a:extLst>
              </a:tr>
              <a:tr h="221229">
                <a:tc vMerge="1">
                  <a:txBody>
                    <a:bodyPr/>
                    <a:lstStyle/>
                    <a:p>
                      <a:endParaRPr lang="en-IN"/>
                    </a:p>
                  </a:txBody>
                  <a:tcPr/>
                </a:tc>
                <a:tc gridSpan="2">
                  <a:txBody>
                    <a:bodyPr/>
                    <a:lstStyle/>
                    <a:p>
                      <a:pPr marL="38100" marR="38100" algn="l">
                        <a:lnSpc>
                          <a:spcPts val="1600"/>
                        </a:lnSpc>
                        <a:spcAft>
                          <a:spcPts val="1000"/>
                        </a:spcAft>
                      </a:pPr>
                      <a:r>
                        <a:rPr lang="en-IN" sz="1200" b="1" kern="0" dirty="0">
                          <a:effectLst/>
                        </a:rPr>
                        <a:t>Kurtosis</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IN"/>
                    </a:p>
                  </a:txBody>
                  <a:tcPr/>
                </a:tc>
                <a:tc>
                  <a:txBody>
                    <a:bodyPr/>
                    <a:lstStyle/>
                    <a:p>
                      <a:pPr marL="38100" marR="38100" algn="r">
                        <a:lnSpc>
                          <a:spcPts val="1600"/>
                        </a:lnSpc>
                        <a:spcAft>
                          <a:spcPts val="1000"/>
                        </a:spcAft>
                      </a:pPr>
                      <a:r>
                        <a:rPr lang="en-IN" sz="1200" b="1" kern="0" dirty="0">
                          <a:effectLst/>
                        </a:rPr>
                        <a:t>-1.482</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38100" marR="38100" algn="r">
                        <a:lnSpc>
                          <a:spcPts val="1600"/>
                        </a:lnSpc>
                        <a:spcAft>
                          <a:spcPts val="1000"/>
                        </a:spcAft>
                      </a:pPr>
                      <a:r>
                        <a:rPr lang="en-IN" sz="1200" b="1" kern="0" dirty="0">
                          <a:effectLst/>
                        </a:rPr>
                        <a:t>.953</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202816729"/>
                  </a:ext>
                </a:extLst>
              </a:tr>
            </a:tbl>
          </a:graphicData>
        </a:graphic>
      </p:graphicFrame>
      <p:sp>
        <p:nvSpPr>
          <p:cNvPr id="9" name="TextBox 8">
            <a:extLst>
              <a:ext uri="{FF2B5EF4-FFF2-40B4-BE49-F238E27FC236}">
                <a16:creationId xmlns:a16="http://schemas.microsoft.com/office/drawing/2014/main" id="{39486E07-7409-4296-27E1-D2C53236D0A2}"/>
              </a:ext>
            </a:extLst>
          </p:cNvPr>
          <p:cNvSpPr txBox="1"/>
          <p:nvPr/>
        </p:nvSpPr>
        <p:spPr>
          <a:xfrm>
            <a:off x="985827" y="5147571"/>
            <a:ext cx="10220343"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Shruti" panose="020B0502040204020203" pitchFamily="34" charset="0"/>
              </a:rPr>
              <a:t>	From the above table we observed that , S.E. is high, Skewness is not near to 0(Zero) &amp; Kurtosis is not 3.So, we may say that, there are very less chance that data will follow normal distribution.</a:t>
            </a:r>
            <a:endParaRPr kumimoji="0" lang="en-IN" sz="12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Shrut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240F50AD-8226-715F-C44C-5053314A5B4F}"/>
              </a:ext>
            </a:extLst>
          </p:cNvPr>
          <p:cNvSpPr/>
          <p:nvPr/>
        </p:nvSpPr>
        <p:spPr>
          <a:xfrm>
            <a:off x="60293" y="6355800"/>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0FE8C80A-E657-56EC-9A1C-C83B6869EAC9}"/>
              </a:ext>
            </a:extLst>
          </p:cNvPr>
          <p:cNvSpPr txBox="1"/>
          <p:nvPr/>
        </p:nvSpPr>
        <p:spPr>
          <a:xfrm>
            <a:off x="129118" y="6342779"/>
            <a:ext cx="511278" cy="461665"/>
          </a:xfrm>
          <a:prstGeom prst="rect">
            <a:avLst/>
          </a:prstGeom>
          <a:noFill/>
        </p:spPr>
        <p:txBody>
          <a:bodyPr wrap="square" rtlCol="0">
            <a:spAutoFit/>
          </a:bodyPr>
          <a:lstStyle/>
          <a:p>
            <a:r>
              <a:rPr lang="en-IN" sz="2400" b="1" dirty="0"/>
              <a:t>50</a:t>
            </a:r>
          </a:p>
        </p:txBody>
      </p:sp>
    </p:spTree>
    <p:extLst>
      <p:ext uri="{BB962C8B-B14F-4D97-AF65-F5344CB8AC3E}">
        <p14:creationId xmlns:p14="http://schemas.microsoft.com/office/powerpoint/2010/main" val="34527421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7EED92F-39BA-9B3B-43FB-5B91A2EA376D}"/>
              </a:ext>
            </a:extLst>
          </p:cNvPr>
          <p:cNvSpPr/>
          <p:nvPr/>
        </p:nvSpPr>
        <p:spPr>
          <a:xfrm>
            <a:off x="422787" y="381820"/>
            <a:ext cx="11346426" cy="6145161"/>
          </a:xfrm>
          <a:prstGeom prst="roundRect">
            <a:avLst/>
          </a:prstGeom>
          <a:solidFill>
            <a:schemeClr val="lt1">
              <a:alpha val="93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CEFCB99-618B-7779-3F86-A29C3F7592AE}"/>
              </a:ext>
            </a:extLst>
          </p:cNvPr>
          <p:cNvSpPr txBox="1"/>
          <p:nvPr/>
        </p:nvSpPr>
        <p:spPr>
          <a:xfrm>
            <a:off x="1071716" y="855407"/>
            <a:ext cx="1698378"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Model</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 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Box 101">
            <a:extLst>
              <a:ext uri="{FF2B5EF4-FFF2-40B4-BE49-F238E27FC236}">
                <a16:creationId xmlns:a16="http://schemas.microsoft.com/office/drawing/2014/main" id="{9F702A4F-1FFF-60C8-DA19-462AB36931C8}"/>
              </a:ext>
            </a:extLst>
          </p:cNvPr>
          <p:cNvSpPr txBox="1"/>
          <p:nvPr/>
        </p:nvSpPr>
        <p:spPr>
          <a:xfrm>
            <a:off x="1071716" y="1377526"/>
            <a:ext cx="5080000" cy="923330"/>
          </a:xfrm>
          <a:prstGeom prst="rect">
            <a:avLst/>
          </a:prstGeom>
          <a:noFill/>
          <a:ln w="9525">
            <a:noFill/>
          </a:ln>
        </p:spPr>
        <p:txBody>
          <a:bodyPr>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Study Variable Y = Ln Total Electrified</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               Explanatory variable X = Year </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               Model = </a:t>
            </a:r>
          </a:p>
        </p:txBody>
      </p:sp>
      <p:pic>
        <p:nvPicPr>
          <p:cNvPr id="16" name="Picture 15">
            <a:extLst>
              <a:ext uri="{FF2B5EF4-FFF2-40B4-BE49-F238E27FC236}">
                <a16:creationId xmlns:a16="http://schemas.microsoft.com/office/drawing/2014/main" id="{CFAE31C6-8B06-3CBE-BB54-487CD6E285D5}"/>
              </a:ext>
            </a:extLst>
          </p:cNvPr>
          <p:cNvPicPr/>
          <p:nvPr/>
        </p:nvPicPr>
        <p:blipFill rotWithShape="1">
          <a:blip r:embed="rId3"/>
          <a:srcRect l="16395" t="3404"/>
          <a:stretch/>
        </p:blipFill>
        <p:spPr>
          <a:xfrm>
            <a:off x="2845898" y="2021540"/>
            <a:ext cx="1531635" cy="248424"/>
          </a:xfrm>
          <a:prstGeom prst="rect">
            <a:avLst/>
          </a:prstGeom>
          <a:noFill/>
          <a:ln w="9525">
            <a:noFill/>
          </a:ln>
        </p:spPr>
      </p:pic>
      <p:graphicFrame>
        <p:nvGraphicFramePr>
          <p:cNvPr id="17" name="Table 16">
            <a:extLst>
              <a:ext uri="{FF2B5EF4-FFF2-40B4-BE49-F238E27FC236}">
                <a16:creationId xmlns:a16="http://schemas.microsoft.com/office/drawing/2014/main" id="{81C1E6FA-93C2-CE93-EECB-104B50B05880}"/>
              </a:ext>
            </a:extLst>
          </p:cNvPr>
          <p:cNvGraphicFramePr/>
          <p:nvPr>
            <p:extLst>
              <p:ext uri="{D42A27DB-BD31-4B8C-83A1-F6EECF244321}">
                <p14:modId xmlns:p14="http://schemas.microsoft.com/office/powerpoint/2010/main" val="412409996"/>
              </p:ext>
            </p:extLst>
          </p:nvPr>
        </p:nvGraphicFramePr>
        <p:xfrm>
          <a:off x="2860748" y="2577697"/>
          <a:ext cx="7090076" cy="1855236"/>
        </p:xfrm>
        <a:graphic>
          <a:graphicData uri="http://schemas.openxmlformats.org/drawingml/2006/table">
            <a:tbl>
              <a:tblPr/>
              <a:tblGrid>
                <a:gridCol w="770707">
                  <a:extLst>
                    <a:ext uri="{9D8B030D-6E8A-4147-A177-3AD203B41FA5}">
                      <a16:colId xmlns:a16="http://schemas.microsoft.com/office/drawing/2014/main" val="20000"/>
                    </a:ext>
                  </a:extLst>
                </a:gridCol>
                <a:gridCol w="992738">
                  <a:extLst>
                    <a:ext uri="{9D8B030D-6E8A-4147-A177-3AD203B41FA5}">
                      <a16:colId xmlns:a16="http://schemas.microsoft.com/office/drawing/2014/main" val="20001"/>
                    </a:ext>
                  </a:extLst>
                </a:gridCol>
                <a:gridCol w="1054651">
                  <a:extLst>
                    <a:ext uri="{9D8B030D-6E8A-4147-A177-3AD203B41FA5}">
                      <a16:colId xmlns:a16="http://schemas.microsoft.com/office/drawing/2014/main" val="20002"/>
                    </a:ext>
                  </a:extLst>
                </a:gridCol>
                <a:gridCol w="1423994">
                  <a:extLst>
                    <a:ext uri="{9D8B030D-6E8A-4147-A177-3AD203B41FA5}">
                      <a16:colId xmlns:a16="http://schemas.microsoft.com/office/drawing/2014/main" val="20003"/>
                    </a:ext>
                  </a:extLst>
                </a:gridCol>
                <a:gridCol w="1423992">
                  <a:extLst>
                    <a:ext uri="{9D8B030D-6E8A-4147-A177-3AD203B41FA5}">
                      <a16:colId xmlns:a16="http://schemas.microsoft.com/office/drawing/2014/main" val="20004"/>
                    </a:ext>
                  </a:extLst>
                </a:gridCol>
                <a:gridCol w="1423994">
                  <a:extLst>
                    <a:ext uri="{9D8B030D-6E8A-4147-A177-3AD203B41FA5}">
                      <a16:colId xmlns:a16="http://schemas.microsoft.com/office/drawing/2014/main" val="20005"/>
                    </a:ext>
                  </a:extLst>
                </a:gridCol>
              </a:tblGrid>
              <a:tr h="266177">
                <a:tc gridSpan="6">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Model Summary</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cap="flat">
                      <a:noFill/>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R cap="flat">
                      <a:noFill/>
                    </a:lnR>
                    <a:lnT cap="flat">
                      <a:noFill/>
                    </a:lnT>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757956">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Model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R</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R Square</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Adjusted R Square</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Std. Error of the Estimate</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Durbin-Watson</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66177">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1</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.959</a:t>
                      </a:r>
                      <a:r>
                        <a:rPr lang="en-US" baseline="30000" dirty="0">
                          <a:solidFill>
                            <a:srgbClr val="000000"/>
                          </a:solidFill>
                          <a:latin typeface="Times New Roman" panose="02020603050405020304" pitchFamily="18" charset="0"/>
                          <a:cs typeface="Times New Roman" panose="02020603050405020304" pitchFamily="18" charset="0"/>
                        </a:rPr>
                        <a:t>a</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.919</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.915</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.00879</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.594</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266177">
                <a:tc gridSpan="6">
                  <a:txBody>
                    <a:bodyPr/>
                    <a:lstStyle/>
                    <a:p>
                      <a:pPr marL="0" indent="0" algn="l">
                        <a:buNone/>
                      </a:pPr>
                      <a:r>
                        <a:rPr lang="en-US" dirty="0">
                          <a:solidFill>
                            <a:srgbClr val="000000"/>
                          </a:solidFill>
                          <a:latin typeface="Times New Roman" panose="02020603050405020304" pitchFamily="18" charset="0"/>
                          <a:cs typeface="Times New Roman" panose="02020603050405020304" pitchFamily="18" charset="0"/>
                        </a:rPr>
                        <a:t>a. Predictors: (Constant), year</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R cap="flat">
                      <a:noFill/>
                    </a:lnR>
                    <a:lnT w="25400" cap="flat" cmpd="sng">
                      <a:solidFill>
                        <a:srgbClr val="000000"/>
                      </a:solidFill>
                      <a:prstDash val="solid"/>
                      <a:headEnd type="none" w="med" len="med"/>
                      <a:tailEnd type="none" w="med" len="med"/>
                    </a:lnT>
                    <a:lnB cap="flat">
                      <a:noFill/>
                    </a:lnB>
                  </a:tcPr>
                </a:tc>
                <a:extLst>
                  <a:ext uri="{0D108BD9-81ED-4DB2-BD59-A6C34878D82A}">
                    <a16:rowId xmlns:a16="http://schemas.microsoft.com/office/drawing/2014/main" val="10003"/>
                  </a:ext>
                </a:extLst>
              </a:tr>
              <a:tr h="266177">
                <a:tc gridSpan="6">
                  <a:txBody>
                    <a:bodyPr/>
                    <a:lstStyle/>
                    <a:p>
                      <a:pPr marL="0" indent="0" algn="l">
                        <a:buNone/>
                      </a:pPr>
                      <a:r>
                        <a:rPr lang="en-US" dirty="0">
                          <a:solidFill>
                            <a:srgbClr val="000000"/>
                          </a:solidFill>
                          <a:latin typeface="Times New Roman" panose="02020603050405020304" pitchFamily="18" charset="0"/>
                          <a:cs typeface="Times New Roman" panose="02020603050405020304" pitchFamily="18" charset="0"/>
                        </a:rPr>
                        <a:t>b. Dependent Variable: </a:t>
                      </a:r>
                      <a:r>
                        <a:rPr lang="en-US" dirty="0" err="1">
                          <a:solidFill>
                            <a:srgbClr val="000000"/>
                          </a:solidFill>
                          <a:latin typeface="Times New Roman" panose="02020603050405020304" pitchFamily="18" charset="0"/>
                          <a:cs typeface="Times New Roman" panose="02020603050405020304" pitchFamily="18" charset="0"/>
                        </a:rPr>
                        <a:t>ln_total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cap="flat">
                      <a:noFill/>
                    </a:lnT>
                    <a:lnB cap="flat">
                      <a:noFill/>
                    </a:lnB>
                    <a:lnTlToBr>
                      <a:noFill/>
                    </a:lnTlToBr>
                    <a:lnBlToTr>
                      <a:noFill/>
                    </a:lnBlToTr>
                    <a:solidFill>
                      <a:srgbClr val="FFFFFF"/>
                    </a:solidFill>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R cap="flat">
                      <a:noFill/>
                    </a:lnR>
                    <a:lnT cap="flat">
                      <a:noFill/>
                    </a:lnT>
                    <a:lnB cap="flat">
                      <a:noFill/>
                    </a:lnB>
                  </a:tcPr>
                </a:tc>
                <a:extLst>
                  <a:ext uri="{0D108BD9-81ED-4DB2-BD59-A6C34878D82A}">
                    <a16:rowId xmlns:a16="http://schemas.microsoft.com/office/drawing/2014/main" val="10004"/>
                  </a:ext>
                </a:extLst>
              </a:tr>
            </a:tbl>
          </a:graphicData>
        </a:graphic>
      </p:graphicFrame>
      <p:sp>
        <p:nvSpPr>
          <p:cNvPr id="18" name="Text Box 4">
            <a:extLst>
              <a:ext uri="{FF2B5EF4-FFF2-40B4-BE49-F238E27FC236}">
                <a16:creationId xmlns:a16="http://schemas.microsoft.com/office/drawing/2014/main" id="{E3F296DB-6F3E-3AF3-D0BC-C3AA0C65B16D}"/>
              </a:ext>
            </a:extLst>
          </p:cNvPr>
          <p:cNvSpPr txBox="1"/>
          <p:nvPr/>
        </p:nvSpPr>
        <p:spPr>
          <a:xfrm>
            <a:off x="1086565" y="4823123"/>
            <a:ext cx="9445967" cy="923330"/>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Durbin-Watson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Statistics -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Calibri" panose="020F0502020204030204" charset="0"/>
              </a:rPr>
              <a:t>.594</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Its far away from value 2. So, it indicates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1</a:t>
            </a:r>
            <a:r>
              <a:rPr kumimoji="0" lang="en-US" sz="1800" b="1"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Calibri" panose="020F0502020204030204" charset="0"/>
              </a:rPr>
              <a:t>st</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 order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charset="0"/>
              </a:rPr>
              <a:t>Autocorrelation problem in the data.</a:t>
            </a:r>
          </a:p>
        </p:txBody>
      </p:sp>
      <p:sp>
        <p:nvSpPr>
          <p:cNvPr id="3" name="Rectangle: Rounded Corners 2">
            <a:extLst>
              <a:ext uri="{FF2B5EF4-FFF2-40B4-BE49-F238E27FC236}">
                <a16:creationId xmlns:a16="http://schemas.microsoft.com/office/drawing/2014/main" id="{5152BE50-F10C-E7C4-0559-C8865AB6628F}"/>
              </a:ext>
            </a:extLst>
          </p:cNvPr>
          <p:cNvSpPr/>
          <p:nvPr/>
        </p:nvSpPr>
        <p:spPr>
          <a:xfrm>
            <a:off x="88489" y="6283767"/>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06E341EA-7BF6-F8F0-BF80-508693C55BE4}"/>
              </a:ext>
            </a:extLst>
          </p:cNvPr>
          <p:cNvSpPr txBox="1"/>
          <p:nvPr/>
        </p:nvSpPr>
        <p:spPr>
          <a:xfrm>
            <a:off x="167148" y="6283767"/>
            <a:ext cx="511278" cy="461665"/>
          </a:xfrm>
          <a:prstGeom prst="rect">
            <a:avLst/>
          </a:prstGeom>
          <a:noFill/>
        </p:spPr>
        <p:txBody>
          <a:bodyPr wrap="square" rtlCol="0">
            <a:spAutoFit/>
          </a:bodyPr>
          <a:lstStyle/>
          <a:p>
            <a:r>
              <a:rPr lang="en-IN" sz="2400" b="1" dirty="0"/>
              <a:t>51</a:t>
            </a:r>
          </a:p>
        </p:txBody>
      </p:sp>
    </p:spTree>
    <p:extLst>
      <p:ext uri="{BB962C8B-B14F-4D97-AF65-F5344CB8AC3E}">
        <p14:creationId xmlns:p14="http://schemas.microsoft.com/office/powerpoint/2010/main" val="32343586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B605306-B195-21F4-B80B-2DFD7ADB40E8}"/>
              </a:ext>
            </a:extLst>
          </p:cNvPr>
          <p:cNvSpPr/>
          <p:nvPr/>
        </p:nvSpPr>
        <p:spPr>
          <a:xfrm>
            <a:off x="496529" y="433712"/>
            <a:ext cx="11198942" cy="6007509"/>
          </a:xfrm>
          <a:prstGeom prst="roundRect">
            <a:avLst/>
          </a:prstGeom>
          <a:solidFill>
            <a:schemeClr val="lt1">
              <a:alpha val="9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9" name="Table 8">
            <a:extLst>
              <a:ext uri="{FF2B5EF4-FFF2-40B4-BE49-F238E27FC236}">
                <a16:creationId xmlns:a16="http://schemas.microsoft.com/office/drawing/2014/main" id="{12889A73-8EC0-348E-20CD-6DBE1B1C8812}"/>
              </a:ext>
            </a:extLst>
          </p:cNvPr>
          <p:cNvGraphicFramePr/>
          <p:nvPr/>
        </p:nvGraphicFramePr>
        <p:xfrm>
          <a:off x="1127868" y="787389"/>
          <a:ext cx="8661011" cy="2049288"/>
        </p:xfrm>
        <a:graphic>
          <a:graphicData uri="http://schemas.openxmlformats.org/drawingml/2006/table">
            <a:tbl>
              <a:tblPr/>
              <a:tblGrid>
                <a:gridCol w="794324">
                  <a:extLst>
                    <a:ext uri="{9D8B030D-6E8A-4147-A177-3AD203B41FA5}">
                      <a16:colId xmlns:a16="http://schemas.microsoft.com/office/drawing/2014/main" val="20000"/>
                    </a:ext>
                  </a:extLst>
                </a:gridCol>
                <a:gridCol w="1397246">
                  <a:extLst>
                    <a:ext uri="{9D8B030D-6E8A-4147-A177-3AD203B41FA5}">
                      <a16:colId xmlns:a16="http://schemas.microsoft.com/office/drawing/2014/main" val="20001"/>
                    </a:ext>
                  </a:extLst>
                </a:gridCol>
                <a:gridCol w="1595828">
                  <a:extLst>
                    <a:ext uri="{9D8B030D-6E8A-4147-A177-3AD203B41FA5}">
                      <a16:colId xmlns:a16="http://schemas.microsoft.com/office/drawing/2014/main" val="20002"/>
                    </a:ext>
                  </a:extLst>
                </a:gridCol>
                <a:gridCol w="1112533">
                  <a:extLst>
                    <a:ext uri="{9D8B030D-6E8A-4147-A177-3AD203B41FA5}">
                      <a16:colId xmlns:a16="http://schemas.microsoft.com/office/drawing/2014/main" val="20003"/>
                    </a:ext>
                  </a:extLst>
                </a:gridCol>
                <a:gridCol w="1531228">
                  <a:extLst>
                    <a:ext uri="{9D8B030D-6E8A-4147-A177-3AD203B41FA5}">
                      <a16:colId xmlns:a16="http://schemas.microsoft.com/office/drawing/2014/main" val="20004"/>
                    </a:ext>
                  </a:extLst>
                </a:gridCol>
                <a:gridCol w="1112534">
                  <a:extLst>
                    <a:ext uri="{9D8B030D-6E8A-4147-A177-3AD203B41FA5}">
                      <a16:colId xmlns:a16="http://schemas.microsoft.com/office/drawing/2014/main" val="20005"/>
                    </a:ext>
                  </a:extLst>
                </a:gridCol>
                <a:gridCol w="1117318">
                  <a:extLst>
                    <a:ext uri="{9D8B030D-6E8A-4147-A177-3AD203B41FA5}">
                      <a16:colId xmlns:a16="http://schemas.microsoft.com/office/drawing/2014/main" val="20006"/>
                    </a:ext>
                  </a:extLst>
                </a:gridCol>
              </a:tblGrid>
              <a:tr h="201684">
                <a:tc gridSpan="7">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ANOVA</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cap="flat">
                      <a:noFill/>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R cap="flat">
                      <a:noFill/>
                    </a:lnR>
                    <a:lnT cap="flat">
                      <a:noFill/>
                    </a:lnT>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403368">
                <a:tc gridSpan="2">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Model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hMerge="1">
                  <a:txBody>
                    <a:bodyPr/>
                    <a:lstStyle/>
                    <a:p>
                      <a:endParaRPr lang="en-US"/>
                    </a:p>
                  </a:txBody>
                  <a:tcPr>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Sum of Squares</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df</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Mean Square</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F</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Sig.</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39223">
                <a:tc rowSpan="3">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a:noFill/>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Regression</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.018</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.018</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227.975</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.000</a:t>
                      </a:r>
                      <a:r>
                        <a:rPr lang="en-US" baseline="30000">
                          <a:solidFill>
                            <a:srgbClr val="000000"/>
                          </a:solidFill>
                          <a:latin typeface="Times New Roman" panose="02020603050405020304" pitchFamily="18" charset="0"/>
                          <a:cs typeface="Times New Roman" panose="02020603050405020304" pitchFamily="18" charset="0"/>
                        </a:rPr>
                        <a:t>b</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2"/>
                  </a:ext>
                </a:extLst>
              </a:tr>
              <a:tr h="201684">
                <a:tc vMerge="1">
                  <a:txBody>
                    <a:bodyPr/>
                    <a:lstStyle/>
                    <a:p>
                      <a:endParaRPr lang="en-US"/>
                    </a:p>
                  </a:txBody>
                  <a:tcPr>
                    <a:lnL w="25400" cap="flat" cmpd="sng">
                      <a:solidFill>
                        <a:srgbClr val="000000"/>
                      </a:solidFill>
                      <a:prstDash val="solid"/>
                      <a:headEnd type="none" w="med" len="med"/>
                      <a:tailEnd type="none" w="med" len="med"/>
                    </a:ln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Residual</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lnT>
                    <a:lnB cap="flat">
                      <a:noFill/>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.002</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cap="flat">
                      <a:noFill/>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20</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cap="flat">
                      <a:noFill/>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cap="flat">
                      <a:noFill/>
                    </a:lnB>
                    <a:lnTlToBr>
                      <a:noFill/>
                    </a:lnTlToBr>
                    <a:lnBlToTr>
                      <a:noFill/>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cap="flat">
                      <a:noFill/>
                    </a:lnB>
                    <a:lnTlToBr>
                      <a:noFill/>
                    </a:lnTlToBr>
                    <a:lnBlToTr>
                      <a:noFill/>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201684">
                <a:tc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Total</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.019</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21</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201684">
                <a:tc gridSpan="7">
                  <a:txBody>
                    <a:bodyPr/>
                    <a:lstStyle/>
                    <a:p>
                      <a:pPr marL="0" indent="0">
                        <a:buNone/>
                      </a:pPr>
                      <a:r>
                        <a:rPr lang="en-US" dirty="0">
                          <a:solidFill>
                            <a:srgbClr val="000000"/>
                          </a:solidFill>
                          <a:latin typeface="Times New Roman" panose="02020603050405020304" pitchFamily="18" charset="0"/>
                          <a:cs typeface="Times New Roman" panose="02020603050405020304" pitchFamily="18" charset="0"/>
                        </a:rPr>
                        <a:t>a. Dependent Variable: </a:t>
                      </a:r>
                      <a:r>
                        <a:rPr lang="en-US" dirty="0" err="1">
                          <a:solidFill>
                            <a:srgbClr val="000000"/>
                          </a:solidFill>
                          <a:latin typeface="Times New Roman" panose="02020603050405020304" pitchFamily="18" charset="0"/>
                          <a:cs typeface="Times New Roman" panose="02020603050405020304" pitchFamily="18" charset="0"/>
                        </a:rPr>
                        <a:t>ln_total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R cap="flat">
                      <a:noFill/>
                    </a:lnR>
                    <a:lnT w="25400" cap="flat" cmpd="sng">
                      <a:solidFill>
                        <a:srgbClr val="000000"/>
                      </a:solidFill>
                      <a:prstDash val="solid"/>
                      <a:headEnd type="none" w="med" len="med"/>
                      <a:tailEnd type="none" w="med" len="med"/>
                    </a:lnT>
                    <a:lnB cap="flat">
                      <a:noFill/>
                    </a:lnB>
                  </a:tcPr>
                </a:tc>
                <a:extLst>
                  <a:ext uri="{0D108BD9-81ED-4DB2-BD59-A6C34878D82A}">
                    <a16:rowId xmlns:a16="http://schemas.microsoft.com/office/drawing/2014/main" val="10005"/>
                  </a:ext>
                </a:extLst>
              </a:tr>
              <a:tr h="201684">
                <a:tc gridSpan="7">
                  <a:txBody>
                    <a:bodyPr/>
                    <a:lstStyle/>
                    <a:p>
                      <a:pPr marL="0" indent="0">
                        <a:buNone/>
                      </a:pPr>
                      <a:r>
                        <a:rPr lang="en-US" dirty="0">
                          <a:solidFill>
                            <a:srgbClr val="000000"/>
                          </a:solidFill>
                          <a:latin typeface="Times New Roman" panose="02020603050405020304" pitchFamily="18" charset="0"/>
                          <a:cs typeface="Times New Roman" panose="02020603050405020304" pitchFamily="18" charset="0"/>
                        </a:rPr>
                        <a:t>b. Predictors: (Constant), year</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cap="flat">
                      <a:noFill/>
                    </a:lnT>
                    <a:lnB cap="flat">
                      <a:noFill/>
                    </a:lnB>
                    <a:lnTlToBr>
                      <a:noFill/>
                    </a:lnTlToBr>
                    <a:lnBlToTr>
                      <a:noFill/>
                    </a:lnBlToTr>
                    <a:solidFill>
                      <a:srgbClr val="FFFFFF"/>
                    </a:solidFill>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R cap="flat">
                      <a:noFill/>
                    </a:lnR>
                    <a:lnT cap="flat">
                      <a:noFill/>
                    </a:lnT>
                    <a:lnB cap="flat">
                      <a:noFill/>
                    </a:lnB>
                  </a:tcPr>
                </a:tc>
                <a:extLst>
                  <a:ext uri="{0D108BD9-81ED-4DB2-BD59-A6C34878D82A}">
                    <a16:rowId xmlns:a16="http://schemas.microsoft.com/office/drawing/2014/main" val="10006"/>
                  </a:ext>
                </a:extLst>
              </a:tr>
            </a:tbl>
          </a:graphicData>
        </a:graphic>
      </p:graphicFrame>
      <p:graphicFrame>
        <p:nvGraphicFramePr>
          <p:cNvPr id="10" name="Table 9">
            <a:extLst>
              <a:ext uri="{FF2B5EF4-FFF2-40B4-BE49-F238E27FC236}">
                <a16:creationId xmlns:a16="http://schemas.microsoft.com/office/drawing/2014/main" id="{F5079247-2A6E-BA37-39FB-773F8526B894}"/>
              </a:ext>
            </a:extLst>
          </p:cNvPr>
          <p:cNvGraphicFramePr/>
          <p:nvPr/>
        </p:nvGraphicFramePr>
        <p:xfrm>
          <a:off x="1131918" y="3020295"/>
          <a:ext cx="8661011" cy="1920240"/>
        </p:xfrm>
        <a:graphic>
          <a:graphicData uri="http://schemas.openxmlformats.org/drawingml/2006/table">
            <a:tbl>
              <a:tblPr/>
              <a:tblGrid>
                <a:gridCol w="782225">
                  <a:extLst>
                    <a:ext uri="{9D8B030D-6E8A-4147-A177-3AD203B41FA5}">
                      <a16:colId xmlns:a16="http://schemas.microsoft.com/office/drawing/2014/main" val="20000"/>
                    </a:ext>
                  </a:extLst>
                </a:gridCol>
                <a:gridCol w="1260512">
                  <a:extLst>
                    <a:ext uri="{9D8B030D-6E8A-4147-A177-3AD203B41FA5}">
                      <a16:colId xmlns:a16="http://schemas.microsoft.com/office/drawing/2014/main" val="20001"/>
                    </a:ext>
                  </a:extLst>
                </a:gridCol>
                <a:gridCol w="1423082">
                  <a:extLst>
                    <a:ext uri="{9D8B030D-6E8A-4147-A177-3AD203B41FA5}">
                      <a16:colId xmlns:a16="http://schemas.microsoft.com/office/drawing/2014/main" val="20002"/>
                    </a:ext>
                  </a:extLst>
                </a:gridCol>
                <a:gridCol w="1425437">
                  <a:extLst>
                    <a:ext uri="{9D8B030D-6E8A-4147-A177-3AD203B41FA5}">
                      <a16:colId xmlns:a16="http://schemas.microsoft.com/office/drawing/2014/main" val="20003"/>
                    </a:ext>
                  </a:extLst>
                </a:gridCol>
                <a:gridCol w="1571517">
                  <a:extLst>
                    <a:ext uri="{9D8B030D-6E8A-4147-A177-3AD203B41FA5}">
                      <a16:colId xmlns:a16="http://schemas.microsoft.com/office/drawing/2014/main" val="20004"/>
                    </a:ext>
                  </a:extLst>
                </a:gridCol>
                <a:gridCol w="1095584">
                  <a:extLst>
                    <a:ext uri="{9D8B030D-6E8A-4147-A177-3AD203B41FA5}">
                      <a16:colId xmlns:a16="http://schemas.microsoft.com/office/drawing/2014/main" val="20005"/>
                    </a:ext>
                  </a:extLst>
                </a:gridCol>
                <a:gridCol w="1102654">
                  <a:extLst>
                    <a:ext uri="{9D8B030D-6E8A-4147-A177-3AD203B41FA5}">
                      <a16:colId xmlns:a16="http://schemas.microsoft.com/office/drawing/2014/main" val="20006"/>
                    </a:ext>
                  </a:extLst>
                </a:gridCol>
              </a:tblGrid>
              <a:tr h="244146">
                <a:tc gridSpan="7">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Coefficients</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cap="flat">
                      <a:noFill/>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R cap="flat">
                      <a:noFill/>
                    </a:lnR>
                    <a:lnT cap="flat">
                      <a:noFill/>
                    </a:lnT>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488292">
                <a:tc rowSpan="2" gridSpan="2">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           Model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rowSpan="2" hMerge="1">
                  <a:txBody>
                    <a:bodyPr/>
                    <a:lstStyle/>
                    <a:p>
                      <a:endParaRPr lang="en-US"/>
                    </a:p>
                  </a:txBody>
                  <a:tcPr>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tcPr>
                </a:tc>
                <a:tc gridSpan="2">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Unstandardized Coefficients</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hMerge="1">
                  <a:txBody>
                    <a:bodyPr/>
                    <a:lstStyle/>
                    <a:p>
                      <a:endParaRPr lang="en-US"/>
                    </a:p>
                  </a:txBody>
                  <a:tcPr>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Standardized Coefficients</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2">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t</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rowSpan="2">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Sig.</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44146">
                <a:tc gridSpan="2"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hMerge="1" vMerge="1">
                  <a:txBody>
                    <a:bodyPr/>
                    <a:lstStyle/>
                    <a:p>
                      <a:endParaRPr lang="en-US"/>
                    </a:p>
                  </a:txBody>
                  <a:tcPr>
                    <a:lnR w="25400" cap="flat" cmpd="sng">
                      <a:solidFill>
                        <a:srgbClr val="000000"/>
                      </a:solidFill>
                      <a:prstDash val="solid"/>
                      <a:headEnd type="none" w="med" len="med"/>
                      <a:tailEnd type="none" w="med" len="med"/>
                    </a:lnR>
                    <a:lnB cap="flat">
                      <a:noFill/>
                    </a:lnB>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B</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Std. Error</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Beta</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254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2"/>
                  </a:ext>
                </a:extLst>
              </a:tr>
              <a:tr h="244146">
                <a:tc rowSpan="2">
                  <a:txBody>
                    <a:bodyPr/>
                    <a:lstStyle/>
                    <a:p>
                      <a:pPr marL="0" indent="0" algn="ctr">
                        <a:buNone/>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a:noFill/>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(Constant)</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lnT>
                    <a:lnB cap="flat">
                      <a:noFill/>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2.122</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.594</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3.574</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.002</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244146">
                <a:tc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year</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.004</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.959</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15.099</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.000</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lnT>
                    <a:lnB w="254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244146">
                <a:tc gridSpan="7">
                  <a:txBody>
                    <a:bodyPr/>
                    <a:lstStyle/>
                    <a:p>
                      <a:pPr marL="0" indent="0">
                        <a:buNone/>
                      </a:pPr>
                      <a:r>
                        <a:rPr lang="en-US" sz="1200" dirty="0">
                          <a:latin typeface="Times New Roman" panose="02020603050405020304" pitchFamily="18" charset="0"/>
                          <a:cs typeface="Times New Roman" panose="02020603050405020304" pitchFamily="18" charset="0"/>
                        </a:rPr>
                        <a:t>e I </a:t>
                      </a:r>
                      <a:r>
                        <a:rPr lang="en-US" sz="1200" dirty="0" err="1">
                          <a:latin typeface="Times New Roman" panose="02020603050405020304" pitchFamily="18" charset="0"/>
                          <a:cs typeface="Times New Roman" panose="02020603050405020304" pitchFamily="18" charset="0"/>
                        </a:rPr>
                        <a:t>nai</a:t>
                      </a:r>
                      <a:r>
                        <a:rPr lang="en-US" dirty="0" err="1">
                          <a:solidFill>
                            <a:srgbClr val="000000"/>
                          </a:solidFill>
                          <a:latin typeface="Times New Roman" panose="02020603050405020304" pitchFamily="18" charset="0"/>
                          <a:cs typeface="Times New Roman" panose="02020603050405020304" pitchFamily="18" charset="0"/>
                        </a:rPr>
                        <a:t>a</a:t>
                      </a:r>
                      <a:r>
                        <a:rPr lang="en-US" dirty="0">
                          <a:solidFill>
                            <a:srgbClr val="000000"/>
                          </a:solidFill>
                          <a:latin typeface="Times New Roman" panose="02020603050405020304" pitchFamily="18" charset="0"/>
                          <a:cs typeface="Times New Roman" panose="02020603050405020304" pitchFamily="18" charset="0"/>
                        </a:rPr>
                        <a:t>. Dependent Variable: </a:t>
                      </a:r>
                      <a:r>
                        <a:rPr lang="en-US" dirty="0" err="1">
                          <a:solidFill>
                            <a:srgbClr val="000000"/>
                          </a:solidFill>
                          <a:latin typeface="Times New Roman" panose="02020603050405020304" pitchFamily="18" charset="0"/>
                          <a:cs typeface="Times New Roman" panose="02020603050405020304" pitchFamily="18" charset="0"/>
                        </a:rPr>
                        <a:t>ln_total</a:t>
                      </a:r>
                      <a:r>
                        <a:rPr lang="en-US" dirty="0">
                          <a:solidFill>
                            <a:srgbClr val="000000"/>
                          </a:solidFill>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w="254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T w="25400" cap="flat" cmpd="sng">
                      <a:solidFill>
                        <a:srgbClr val="000000"/>
                      </a:solidFill>
                      <a:prstDash val="solid"/>
                      <a:headEnd type="none" w="med" len="med"/>
                      <a:tailEnd type="none" w="med" len="med"/>
                    </a:lnT>
                    <a:lnB cap="flat">
                      <a:noFill/>
                    </a:lnB>
                  </a:tcPr>
                </a:tc>
                <a:tc hMerge="1">
                  <a:txBody>
                    <a:bodyPr/>
                    <a:lstStyle/>
                    <a:p>
                      <a:endParaRPr lang="en-US"/>
                    </a:p>
                  </a:txBody>
                  <a:tcPr>
                    <a:lnR cap="flat">
                      <a:noFill/>
                    </a:lnR>
                    <a:lnT w="25400" cap="flat" cmpd="sng">
                      <a:solidFill>
                        <a:srgbClr val="000000"/>
                      </a:solidFill>
                      <a:prstDash val="solid"/>
                      <a:headEnd type="none" w="med" len="med"/>
                      <a:tailEnd type="none" w="med" len="med"/>
                    </a:lnT>
                    <a:lnB cap="flat">
                      <a:noFill/>
                    </a:lnB>
                  </a:tcPr>
                </a:tc>
                <a:extLst>
                  <a:ext uri="{0D108BD9-81ED-4DB2-BD59-A6C34878D82A}">
                    <a16:rowId xmlns:a16="http://schemas.microsoft.com/office/drawing/2014/main" val="10005"/>
                  </a:ext>
                </a:extLst>
              </a:tr>
            </a:tbl>
          </a:graphicData>
        </a:graphic>
      </p:graphicFrame>
      <p:sp>
        <p:nvSpPr>
          <p:cNvPr id="11" name="TextBox 10">
            <a:extLst>
              <a:ext uri="{FF2B5EF4-FFF2-40B4-BE49-F238E27FC236}">
                <a16:creationId xmlns:a16="http://schemas.microsoft.com/office/drawing/2014/main" id="{63F64C3D-A777-47EC-7E26-408A7D625379}"/>
              </a:ext>
            </a:extLst>
          </p:cNvPr>
          <p:cNvSpPr txBox="1"/>
          <p:nvPr/>
        </p:nvSpPr>
        <p:spPr>
          <a:xfrm>
            <a:off x="1127868" y="5283809"/>
            <a:ext cx="9746609" cy="954107"/>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From the table we conclude that the our model and co-</a:t>
            </a:r>
            <a:r>
              <a:rPr kumimoji="0" lang="en-IN" sz="18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efficinents</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are  significant ,also The S.E of coefficients are nearer to Zero</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3" name="Straight Connector 2">
            <a:extLst>
              <a:ext uri="{FF2B5EF4-FFF2-40B4-BE49-F238E27FC236}">
                <a16:creationId xmlns:a16="http://schemas.microsoft.com/office/drawing/2014/main" id="{A58E88F8-3C63-4BBB-65E3-904BAEB4AD95}"/>
              </a:ext>
            </a:extLst>
          </p:cNvPr>
          <p:cNvCxnSpPr>
            <a:cxnSpLocks/>
          </p:cNvCxnSpPr>
          <p:nvPr/>
        </p:nvCxnSpPr>
        <p:spPr>
          <a:xfrm>
            <a:off x="1860884" y="4109013"/>
            <a:ext cx="1380027" cy="0"/>
          </a:xfrm>
          <a:prstGeom prst="line">
            <a:avLst/>
          </a:prstGeom>
          <a:ln/>
        </p:spPr>
        <p:style>
          <a:lnRef idx="3">
            <a:schemeClr val="dk1"/>
          </a:lnRef>
          <a:fillRef idx="0">
            <a:schemeClr val="dk1"/>
          </a:fillRef>
          <a:effectRef idx="2">
            <a:schemeClr val="dk1"/>
          </a:effectRef>
          <a:fontRef idx="minor">
            <a:schemeClr val="tx1"/>
          </a:fontRef>
        </p:style>
      </p:cxnSp>
      <p:sp>
        <p:nvSpPr>
          <p:cNvPr id="5" name="Rectangle: Rounded Corners 4">
            <a:extLst>
              <a:ext uri="{FF2B5EF4-FFF2-40B4-BE49-F238E27FC236}">
                <a16:creationId xmlns:a16="http://schemas.microsoft.com/office/drawing/2014/main" id="{76EADF49-6ABB-0D88-DE48-3772CCA3FD3D}"/>
              </a:ext>
            </a:extLst>
          </p:cNvPr>
          <p:cNvSpPr/>
          <p:nvPr/>
        </p:nvSpPr>
        <p:spPr>
          <a:xfrm>
            <a:off x="71284" y="6328761"/>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068D14B6-A0FF-4BBD-ADB2-CD325DBD0E10}"/>
              </a:ext>
            </a:extLst>
          </p:cNvPr>
          <p:cNvSpPr txBox="1"/>
          <p:nvPr/>
        </p:nvSpPr>
        <p:spPr>
          <a:xfrm>
            <a:off x="140109" y="6344508"/>
            <a:ext cx="511278" cy="461665"/>
          </a:xfrm>
          <a:prstGeom prst="rect">
            <a:avLst/>
          </a:prstGeom>
          <a:noFill/>
        </p:spPr>
        <p:txBody>
          <a:bodyPr wrap="square" rtlCol="0">
            <a:spAutoFit/>
          </a:bodyPr>
          <a:lstStyle/>
          <a:p>
            <a:r>
              <a:rPr lang="en-IN" sz="2400" b="1" dirty="0"/>
              <a:t>52</a:t>
            </a:r>
          </a:p>
        </p:txBody>
      </p:sp>
    </p:spTree>
    <p:extLst>
      <p:ext uri="{BB962C8B-B14F-4D97-AF65-F5344CB8AC3E}">
        <p14:creationId xmlns:p14="http://schemas.microsoft.com/office/powerpoint/2010/main" val="6521957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6C405C0-6DAE-82B2-75F0-DF10578AD556}"/>
              </a:ext>
            </a:extLst>
          </p:cNvPr>
          <p:cNvSpPr/>
          <p:nvPr/>
        </p:nvSpPr>
        <p:spPr>
          <a:xfrm>
            <a:off x="535576" y="381000"/>
            <a:ext cx="11153775" cy="6096000"/>
          </a:xfrm>
          <a:prstGeom prst="roundRect">
            <a:avLst/>
          </a:prstGeom>
          <a:solidFill>
            <a:schemeClr val="lt1">
              <a:alpha val="92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4">
            <a:extLst>
              <a:ext uri="{FF2B5EF4-FFF2-40B4-BE49-F238E27FC236}">
                <a16:creationId xmlns:a16="http://schemas.microsoft.com/office/drawing/2014/main" id="{AAFE30C3-A865-971D-70A9-E33A599CC06A}"/>
              </a:ext>
            </a:extLst>
          </p:cNvPr>
          <p:cNvPicPr>
            <a:picLocks/>
          </p:cNvPicPr>
          <p:nvPr/>
        </p:nvPicPr>
        <p:blipFill>
          <a:blip r:embed="rId3"/>
          <a:stretch>
            <a:fillRect/>
          </a:stretch>
        </p:blipFill>
        <p:spPr>
          <a:xfrm>
            <a:off x="959485" y="1333500"/>
            <a:ext cx="4955540" cy="4498975"/>
          </a:xfrm>
          <a:prstGeom prst="rect">
            <a:avLst/>
          </a:prstGeom>
          <a:noFill/>
          <a:ln w="9525">
            <a:noFill/>
          </a:ln>
        </p:spPr>
      </p:pic>
      <p:pic>
        <p:nvPicPr>
          <p:cNvPr id="10" name="Picture 3">
            <a:extLst>
              <a:ext uri="{FF2B5EF4-FFF2-40B4-BE49-F238E27FC236}">
                <a16:creationId xmlns:a16="http://schemas.microsoft.com/office/drawing/2014/main" id="{EE00EE6A-3D29-6863-ADC8-BA0A15F72B53}"/>
              </a:ext>
            </a:extLst>
          </p:cNvPr>
          <p:cNvPicPr>
            <a:picLocks noChangeAspect="1" noChangeArrowheads="1"/>
          </p:cNvPicPr>
          <p:nvPr/>
        </p:nvPicPr>
        <p:blipFill>
          <a:blip r:embed="rId4"/>
          <a:srcRect/>
          <a:stretch>
            <a:fillRect/>
          </a:stretch>
        </p:blipFill>
        <p:spPr>
          <a:xfrm>
            <a:off x="6276977" y="1333500"/>
            <a:ext cx="5379447" cy="4498974"/>
          </a:xfrm>
          <a:prstGeom prst="rect">
            <a:avLst/>
          </a:prstGeom>
          <a:noFill/>
          <a:ln>
            <a:noFill/>
          </a:ln>
        </p:spPr>
      </p:pic>
      <p:sp>
        <p:nvSpPr>
          <p:cNvPr id="11" name="TextBox 10">
            <a:extLst>
              <a:ext uri="{FF2B5EF4-FFF2-40B4-BE49-F238E27FC236}">
                <a16:creationId xmlns:a16="http://schemas.microsoft.com/office/drawing/2014/main" id="{80B8D9F6-005D-9BEC-6456-826FA330FFAB}"/>
              </a:ext>
            </a:extLst>
          </p:cNvPr>
          <p:cNvSpPr txBox="1"/>
          <p:nvPr/>
        </p:nvSpPr>
        <p:spPr>
          <a:xfrm>
            <a:off x="4324352" y="621179"/>
            <a:ext cx="445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ACF &amp; PACF GRAPHS</a:t>
            </a:r>
            <a:endPar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48E7B372-1D39-1E7A-C585-D1C1F4D225FB}"/>
              </a:ext>
            </a:extLst>
          </p:cNvPr>
          <p:cNvSpPr/>
          <p:nvPr/>
        </p:nvSpPr>
        <p:spPr>
          <a:xfrm>
            <a:off x="88489" y="634215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67D859D9-D69B-4923-F964-F0D6B37D5005}"/>
              </a:ext>
            </a:extLst>
          </p:cNvPr>
          <p:cNvSpPr txBox="1"/>
          <p:nvPr/>
        </p:nvSpPr>
        <p:spPr>
          <a:xfrm>
            <a:off x="157314" y="6329138"/>
            <a:ext cx="511278" cy="461665"/>
          </a:xfrm>
          <a:prstGeom prst="rect">
            <a:avLst/>
          </a:prstGeom>
          <a:noFill/>
        </p:spPr>
        <p:txBody>
          <a:bodyPr wrap="square" rtlCol="0">
            <a:spAutoFit/>
          </a:bodyPr>
          <a:lstStyle/>
          <a:p>
            <a:r>
              <a:rPr lang="en-IN" sz="2400" b="1" dirty="0"/>
              <a:t>53</a:t>
            </a:r>
          </a:p>
        </p:txBody>
      </p:sp>
    </p:spTree>
    <p:extLst>
      <p:ext uri="{BB962C8B-B14F-4D97-AF65-F5344CB8AC3E}">
        <p14:creationId xmlns:p14="http://schemas.microsoft.com/office/powerpoint/2010/main" val="18252733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000" b="-1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9878FBE-E123-BE5F-2042-963F958A401F}"/>
              </a:ext>
            </a:extLst>
          </p:cNvPr>
          <p:cNvSpPr/>
          <p:nvPr/>
        </p:nvSpPr>
        <p:spPr>
          <a:xfrm>
            <a:off x="276225" y="190500"/>
            <a:ext cx="11639550" cy="6476999"/>
          </a:xfrm>
          <a:prstGeom prst="roundRect">
            <a:avLst/>
          </a:prstGeom>
          <a:solidFill>
            <a:schemeClr val="lt1">
              <a:alpha val="94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Box 99">
            <a:extLst>
              <a:ext uri="{FF2B5EF4-FFF2-40B4-BE49-F238E27FC236}">
                <a16:creationId xmlns:a16="http://schemas.microsoft.com/office/drawing/2014/main" id="{C42D8EBF-8843-C795-F49D-7D03CAA1043F}"/>
              </a:ext>
            </a:extLst>
          </p:cNvPr>
          <p:cNvSpPr txBox="1"/>
          <p:nvPr/>
        </p:nvSpPr>
        <p:spPr>
          <a:xfrm>
            <a:off x="1145380" y="773372"/>
            <a:ext cx="3960019" cy="461665"/>
          </a:xfrm>
          <a:prstGeom prst="rect">
            <a:avLst/>
          </a:prstGeom>
          <a:noFill/>
          <a:ln w="9525">
            <a:solidFill>
              <a:schemeClr val="tx1">
                <a:lumMod val="50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Detection of Autocorrelation</a:t>
            </a:r>
          </a:p>
        </p:txBody>
      </p:sp>
      <p:sp>
        <p:nvSpPr>
          <p:cNvPr id="10" name="Text Box 2">
            <a:extLst>
              <a:ext uri="{FF2B5EF4-FFF2-40B4-BE49-F238E27FC236}">
                <a16:creationId xmlns:a16="http://schemas.microsoft.com/office/drawing/2014/main" id="{519D3891-0DB4-DB3C-7789-592E4AC5A350}"/>
              </a:ext>
            </a:extLst>
          </p:cNvPr>
          <p:cNvSpPr txBox="1"/>
          <p:nvPr/>
        </p:nvSpPr>
        <p:spPr>
          <a:xfrm>
            <a:off x="1145380" y="1412354"/>
            <a:ext cx="5080000" cy="368300"/>
          </a:xfrm>
          <a:prstGeom prst="rect">
            <a:avLst/>
          </a:prstGeom>
          <a:noFill/>
          <a:ln w="9525">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B-G Test:</a:t>
            </a:r>
          </a:p>
        </p:txBody>
      </p:sp>
      <p:graphicFrame>
        <p:nvGraphicFramePr>
          <p:cNvPr id="15" name="Table 7">
            <a:extLst>
              <a:ext uri="{FF2B5EF4-FFF2-40B4-BE49-F238E27FC236}">
                <a16:creationId xmlns:a16="http://schemas.microsoft.com/office/drawing/2014/main" id="{7F55DA88-1FDF-35A0-FD87-4BBE0ED21AAA}"/>
              </a:ext>
            </a:extLst>
          </p:cNvPr>
          <p:cNvGraphicFramePr>
            <a:graphicFrameLocks/>
          </p:cNvGraphicFramePr>
          <p:nvPr>
            <p:extLst>
              <p:ext uri="{D42A27DB-BD31-4B8C-83A1-F6EECF244321}">
                <p14:modId xmlns:p14="http://schemas.microsoft.com/office/powerpoint/2010/main" val="2542448292"/>
              </p:ext>
            </p:extLst>
          </p:nvPr>
        </p:nvGraphicFramePr>
        <p:xfrm>
          <a:off x="2080417" y="1776915"/>
          <a:ext cx="7701757" cy="2713786"/>
        </p:xfrm>
        <a:graphic>
          <a:graphicData uri="http://schemas.openxmlformats.org/drawingml/2006/table">
            <a:tbl>
              <a:tblPr/>
              <a:tblGrid>
                <a:gridCol w="695199">
                  <a:extLst>
                    <a:ext uri="{9D8B030D-6E8A-4147-A177-3AD203B41FA5}">
                      <a16:colId xmlns:a16="http://schemas.microsoft.com/office/drawing/2014/main" val="20000"/>
                    </a:ext>
                  </a:extLst>
                </a:gridCol>
                <a:gridCol w="1119594">
                  <a:extLst>
                    <a:ext uri="{9D8B030D-6E8A-4147-A177-3AD203B41FA5}">
                      <a16:colId xmlns:a16="http://schemas.microsoft.com/office/drawing/2014/main" val="20001"/>
                    </a:ext>
                  </a:extLst>
                </a:gridCol>
                <a:gridCol w="1265101">
                  <a:extLst>
                    <a:ext uri="{9D8B030D-6E8A-4147-A177-3AD203B41FA5}">
                      <a16:colId xmlns:a16="http://schemas.microsoft.com/office/drawing/2014/main" val="20002"/>
                    </a:ext>
                  </a:extLst>
                </a:gridCol>
                <a:gridCol w="1269143">
                  <a:extLst>
                    <a:ext uri="{9D8B030D-6E8A-4147-A177-3AD203B41FA5}">
                      <a16:colId xmlns:a16="http://schemas.microsoft.com/office/drawing/2014/main" val="20003"/>
                    </a:ext>
                  </a:extLst>
                </a:gridCol>
                <a:gridCol w="1394440">
                  <a:extLst>
                    <a:ext uri="{9D8B030D-6E8A-4147-A177-3AD203B41FA5}">
                      <a16:colId xmlns:a16="http://schemas.microsoft.com/office/drawing/2014/main" val="20004"/>
                    </a:ext>
                  </a:extLst>
                </a:gridCol>
                <a:gridCol w="974087">
                  <a:extLst>
                    <a:ext uri="{9D8B030D-6E8A-4147-A177-3AD203B41FA5}">
                      <a16:colId xmlns:a16="http://schemas.microsoft.com/office/drawing/2014/main" val="20005"/>
                    </a:ext>
                  </a:extLst>
                </a:gridCol>
                <a:gridCol w="984193">
                  <a:extLst>
                    <a:ext uri="{9D8B030D-6E8A-4147-A177-3AD203B41FA5}">
                      <a16:colId xmlns:a16="http://schemas.microsoft.com/office/drawing/2014/main" val="20006"/>
                    </a:ext>
                  </a:extLst>
                </a:gridCol>
              </a:tblGrid>
              <a:tr h="177978">
                <a:tc gridSpan="7">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Coefficients</a:t>
                      </a:r>
                      <a:r>
                        <a:rPr lang="en-US" b="1" baseline="30000">
                          <a:solidFill>
                            <a:srgbClr val="000000"/>
                          </a:solidFill>
                          <a:latin typeface="Times New Roman" panose="02020603050405020304" pitchFamily="18" charset="0"/>
                          <a:cs typeface="Times New Roman" panose="02020603050405020304" pitchFamily="18" charset="0"/>
                        </a:rPr>
                        <a:t>a</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cap="flat">
                      <a:noFill/>
                    </a:lnR>
                    <a:lnT cap="flat">
                      <a:noFill/>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R cap="flat">
                      <a:noFill/>
                    </a:lnR>
                    <a:lnT cap="flat">
                      <a:noFill/>
                    </a:lnT>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711911">
                <a:tc rowSpan="2" gridSpan="2">
                  <a:txBody>
                    <a:bodyPr/>
                    <a:lstStyle/>
                    <a:p>
                      <a:pPr marL="0" indent="0">
                        <a:buNone/>
                      </a:pPr>
                      <a:r>
                        <a:rPr lang="en-US" dirty="0">
                          <a:solidFill>
                            <a:srgbClr val="000000"/>
                          </a:solidFill>
                          <a:latin typeface="Times New Roman" panose="02020603050405020304" pitchFamily="18" charset="0"/>
                          <a:cs typeface="Times New Roman" panose="02020603050405020304" pitchFamily="18" charset="0"/>
                        </a:rPr>
                        <a:t>Model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rowSpan="2" hMerge="1">
                  <a:txBody>
                    <a:bodyPr/>
                    <a:lstStyle/>
                    <a:p>
                      <a:endParaRPr lang="en-US"/>
                    </a:p>
                  </a:txBody>
                  <a:tcPr>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tcPr>
                </a:tc>
                <a:tc gridSpan="2">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Unstandardized Coefficients</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Standardized Coefficients</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rowSpan="2">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t</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rowSpan="2">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Sig.</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1"/>
                  </a:ext>
                </a:extLst>
              </a:tr>
              <a:tr h="177978">
                <a:tc gridSpan="2"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hMerge="1" vMerge="1">
                  <a:txBody>
                    <a:bodyPr/>
                    <a:lstStyle/>
                    <a:p>
                      <a:endParaRPr lang="en-US"/>
                    </a:p>
                  </a:txBody>
                  <a:tcPr>
                    <a:lnR w="25400" cap="flat" cmpd="sng">
                      <a:solidFill>
                        <a:srgbClr val="000000"/>
                      </a:solidFill>
                      <a:prstDash val="solid"/>
                      <a:headEnd type="none" w="med" len="med"/>
                      <a:tailEnd type="none" w="med" len="med"/>
                    </a:lnR>
                    <a:lnB cap="flat">
                      <a:noFill/>
                      <a:headEnd type="none" w="med" len="med"/>
                      <a:tailEnd type="none" w="med" len="med"/>
                    </a:lnB>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B</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Std. Error</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Beta</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254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2"/>
                  </a:ext>
                </a:extLst>
              </a:tr>
              <a:tr h="355955">
                <a:tc rowSpan="4">
                  <a:txBody>
                    <a:bodyPr/>
                    <a:lstStyle/>
                    <a:p>
                      <a:pPr marL="0" indent="0">
                        <a:buNone/>
                      </a:pP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a:noFill/>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(Constant)</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-.001</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.002</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-.560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.584</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3"/>
                  </a:ext>
                </a:extLst>
              </a:tr>
              <a:tr h="177978">
                <a:tc vMerge="1">
                  <a:txBody>
                    <a:bodyPr/>
                    <a:lstStyle/>
                    <a:p>
                      <a:endParaRPr lang="en-US"/>
                    </a:p>
                  </a:txBody>
                  <a:tcPr>
                    <a:lnL w="25400" cap="flat" cmpd="sng">
                      <a:solidFill>
                        <a:srgbClr val="000000"/>
                      </a:solidFill>
                      <a:prstDash val="solid"/>
                      <a:headEnd type="none" w="med" len="med"/>
                      <a:tailEnd type="none" w="med" len="med"/>
                    </a:lnL>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lag1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.557</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.257</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.568</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2.165</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.047</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4"/>
                  </a:ext>
                </a:extLst>
              </a:tr>
              <a:tr h="177978">
                <a:tc vMerge="1">
                  <a:txBody>
                    <a:bodyPr/>
                    <a:lstStyle/>
                    <a:p>
                      <a:endParaRPr lang="en-US"/>
                    </a:p>
                  </a:txBody>
                  <a:tcPr>
                    <a:lnL w="25400" cap="flat" cmpd="sng">
                      <a:solidFill>
                        <a:srgbClr val="000000"/>
                      </a:solidFill>
                      <a:prstDash val="solid"/>
                      <a:headEnd type="none" w="med" len="med"/>
                      <a:tailEnd type="none" w="med" len="med"/>
                    </a:lnL>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lag2</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.234</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.287</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.251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.815</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.428</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5"/>
                  </a:ext>
                </a:extLst>
              </a:tr>
              <a:tr h="177978">
                <a:tc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lag3</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-.174</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.241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-.198</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-.721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.482</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6"/>
                  </a:ext>
                </a:extLst>
              </a:tr>
              <a:tr h="177978">
                <a:tc gridSpan="7">
                  <a:txBody>
                    <a:bodyPr/>
                    <a:lstStyle/>
                    <a:p>
                      <a:pPr marL="0" indent="0">
                        <a:buNone/>
                      </a:pPr>
                      <a:r>
                        <a:rPr lang="en-US" dirty="0">
                          <a:solidFill>
                            <a:srgbClr val="000000"/>
                          </a:solidFill>
                          <a:latin typeface="Times New Roman" panose="02020603050405020304" pitchFamily="18" charset="0"/>
                          <a:cs typeface="Times New Roman" panose="02020603050405020304" pitchFamily="18" charset="0"/>
                        </a:rPr>
                        <a:t>a. Dependent Variable: Unstandardized Residual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R cap="flat">
                      <a:noFill/>
                    </a:lnR>
                    <a:lnT w="25400" cap="flat" cmpd="sng">
                      <a:solidFill>
                        <a:srgbClr val="000000"/>
                      </a:solidFill>
                      <a:prstDash val="solid"/>
                      <a:headEnd type="none" w="med" len="med"/>
                      <a:tailEnd type="none" w="med" len="med"/>
                    </a:lnT>
                    <a:lnB cap="flat">
                      <a:noFill/>
                      <a:headEnd type="none" w="med" len="med"/>
                      <a:tailEnd type="none" w="med" len="med"/>
                    </a:lnB>
                  </a:tcPr>
                </a:tc>
                <a:extLst>
                  <a:ext uri="{0D108BD9-81ED-4DB2-BD59-A6C34878D82A}">
                    <a16:rowId xmlns:a16="http://schemas.microsoft.com/office/drawing/2014/main" val="10007"/>
                  </a:ext>
                </a:extLst>
              </a:tr>
            </a:tbl>
          </a:graphicData>
        </a:graphic>
      </p:graphicFrame>
      <p:sp>
        <p:nvSpPr>
          <p:cNvPr id="17" name="Text Box 8">
            <a:extLst>
              <a:ext uri="{FF2B5EF4-FFF2-40B4-BE49-F238E27FC236}">
                <a16:creationId xmlns:a16="http://schemas.microsoft.com/office/drawing/2014/main" id="{A358B2FF-6A33-56CB-0C4C-236EDA806D77}"/>
              </a:ext>
            </a:extLst>
          </p:cNvPr>
          <p:cNvSpPr txBox="1"/>
          <p:nvPr/>
        </p:nvSpPr>
        <p:spPr>
          <a:xfrm>
            <a:off x="1145380" y="4671112"/>
            <a:ext cx="304800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Conclusion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8" name="Text Box 102">
            <a:extLst>
              <a:ext uri="{FF2B5EF4-FFF2-40B4-BE49-F238E27FC236}">
                <a16:creationId xmlns:a16="http://schemas.microsoft.com/office/drawing/2014/main" id="{C1979AEE-8786-5C27-E9A8-075A00AB9074}"/>
              </a:ext>
            </a:extLst>
          </p:cNvPr>
          <p:cNvSpPr txBox="1"/>
          <p:nvPr/>
        </p:nvSpPr>
        <p:spPr>
          <a:xfrm>
            <a:off x="1582120" y="5069984"/>
            <a:ext cx="8402320" cy="891540"/>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Here the 1</a:t>
            </a:r>
            <a:r>
              <a:rPr kumimoji="0" lang="en-US" sz="18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Calibri" panose="020F0502020204030204" pitchFamily="34" charset="0"/>
              </a:rPr>
              <a:t>st</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lag is Significant i.e. p-value of lag1 is less than 0.05 so we can say that there is 1</a:t>
            </a:r>
            <a:r>
              <a:rPr kumimoji="0" lang="en-US" sz="1800" b="0" i="0" u="none" strike="noStrike" kern="1200" cap="none" spc="0" normalizeH="0" baseline="30000" noProof="0" dirty="0">
                <a:ln>
                  <a:noFill/>
                </a:ln>
                <a:solidFill>
                  <a:prstClr val="black"/>
                </a:solidFill>
                <a:effectLst/>
                <a:uLnTx/>
                <a:uFillTx/>
                <a:latin typeface="Times New Roman" panose="02020603050405020304" pitchFamily="18" charset="0"/>
                <a:ea typeface="+mn-ea"/>
                <a:cs typeface="Calibri" panose="020F0502020204030204" pitchFamily="34" charset="0"/>
              </a:rPr>
              <a:t>st</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order autocorrelation. &amp; now we’ll introduce that lag 1 as our next independent variable with </a:t>
            </a: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Calibri" panose="020F0502020204030204" pitchFamily="34" charset="0"/>
              </a:rPr>
              <a:t>Ln_total</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to fit the model &amp; remove autocorrelation.</a:t>
            </a:r>
          </a:p>
        </p:txBody>
      </p:sp>
      <p:cxnSp>
        <p:nvCxnSpPr>
          <p:cNvPr id="9" name="Straight Connector 8">
            <a:extLst>
              <a:ext uri="{FF2B5EF4-FFF2-40B4-BE49-F238E27FC236}">
                <a16:creationId xmlns:a16="http://schemas.microsoft.com/office/drawing/2014/main" id="{2AA4336F-E36E-94D9-30F2-B1C430746FCA}"/>
              </a:ext>
            </a:extLst>
          </p:cNvPr>
          <p:cNvCxnSpPr/>
          <p:nvPr/>
        </p:nvCxnSpPr>
        <p:spPr>
          <a:xfrm>
            <a:off x="2694780" y="3032850"/>
            <a:ext cx="1228852" cy="0"/>
          </a:xfrm>
          <a:prstGeom prst="line">
            <a:avLst/>
          </a:prstGeom>
          <a:ln w="28575"/>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3A77D9F5-BC9A-E07A-017E-2416B5032548}"/>
              </a:ext>
            </a:extLst>
          </p:cNvPr>
          <p:cNvSpPr/>
          <p:nvPr/>
        </p:nvSpPr>
        <p:spPr>
          <a:xfrm>
            <a:off x="88489" y="634352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TextBox 15">
            <a:extLst>
              <a:ext uri="{FF2B5EF4-FFF2-40B4-BE49-F238E27FC236}">
                <a16:creationId xmlns:a16="http://schemas.microsoft.com/office/drawing/2014/main" id="{770079C6-F4E4-E73C-5219-AD82798B4F1B}"/>
              </a:ext>
            </a:extLst>
          </p:cNvPr>
          <p:cNvSpPr txBox="1"/>
          <p:nvPr/>
        </p:nvSpPr>
        <p:spPr>
          <a:xfrm>
            <a:off x="157314" y="6317489"/>
            <a:ext cx="511278" cy="461665"/>
          </a:xfrm>
          <a:prstGeom prst="rect">
            <a:avLst/>
          </a:prstGeom>
          <a:noFill/>
        </p:spPr>
        <p:txBody>
          <a:bodyPr wrap="square" rtlCol="0">
            <a:spAutoFit/>
          </a:bodyPr>
          <a:lstStyle/>
          <a:p>
            <a:r>
              <a:rPr lang="en-IN" sz="2400" b="1" dirty="0"/>
              <a:t>54</a:t>
            </a:r>
          </a:p>
        </p:txBody>
      </p:sp>
    </p:spTree>
    <p:extLst>
      <p:ext uri="{BB962C8B-B14F-4D97-AF65-F5344CB8AC3E}">
        <p14:creationId xmlns:p14="http://schemas.microsoft.com/office/powerpoint/2010/main" val="2568245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8EE274-4EA0-584E-CEB1-D55B90E41165}"/>
              </a:ext>
            </a:extLst>
          </p:cNvPr>
          <p:cNvSpPr/>
          <p:nvPr/>
        </p:nvSpPr>
        <p:spPr>
          <a:xfrm>
            <a:off x="504824" y="452437"/>
            <a:ext cx="11153775" cy="5953125"/>
          </a:xfrm>
          <a:prstGeom prst="roundRect">
            <a:avLst/>
          </a:prstGeom>
          <a:solidFill>
            <a:schemeClr val="lt1">
              <a:alpha val="93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9" name="Text Box 4">
            <a:extLst>
              <a:ext uri="{FF2B5EF4-FFF2-40B4-BE49-F238E27FC236}">
                <a16:creationId xmlns:a16="http://schemas.microsoft.com/office/drawing/2014/main" id="{0ED5660B-19BF-BFC3-CF3D-125FAAC47F88}"/>
              </a:ext>
            </a:extLst>
          </p:cNvPr>
          <p:cNvSpPr txBox="1"/>
          <p:nvPr/>
        </p:nvSpPr>
        <p:spPr>
          <a:xfrm>
            <a:off x="1169035" y="895588"/>
            <a:ext cx="2831466" cy="461665"/>
          </a:xfrm>
          <a:prstGeom prst="rect">
            <a:avLst/>
          </a:prstGeom>
          <a:noFill/>
          <a:ln w="9525">
            <a:noFill/>
          </a:ln>
        </p:spPr>
        <p:txBody>
          <a:bodyPr wrap="square">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Remedial Measure:</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endParaRPr>
          </a:p>
        </p:txBody>
      </p:sp>
      <p:sp>
        <p:nvSpPr>
          <p:cNvPr id="11" name="Text Box 5">
            <a:extLst>
              <a:ext uri="{FF2B5EF4-FFF2-40B4-BE49-F238E27FC236}">
                <a16:creationId xmlns:a16="http://schemas.microsoft.com/office/drawing/2014/main" id="{A0D5E1B0-64B3-42E8-F1A7-1390445993BE}"/>
              </a:ext>
            </a:extLst>
          </p:cNvPr>
          <p:cNvSpPr txBox="1"/>
          <p:nvPr/>
        </p:nvSpPr>
        <p:spPr>
          <a:xfrm>
            <a:off x="1169035" y="1466642"/>
            <a:ext cx="1071880" cy="368300"/>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Model :- </a:t>
            </a:r>
          </a:p>
        </p:txBody>
      </p:sp>
      <p:pic>
        <p:nvPicPr>
          <p:cNvPr id="12" name="Picture 6">
            <a:extLst>
              <a:ext uri="{FF2B5EF4-FFF2-40B4-BE49-F238E27FC236}">
                <a16:creationId xmlns:a16="http://schemas.microsoft.com/office/drawing/2014/main" id="{15A076FA-5694-13A6-2CE2-265C2F87FA77}"/>
              </a:ext>
            </a:extLst>
          </p:cNvPr>
          <p:cNvPicPr>
            <a:picLocks/>
          </p:cNvPicPr>
          <p:nvPr/>
        </p:nvPicPr>
        <p:blipFill rotWithShape="1">
          <a:blip r:embed="rId3"/>
          <a:srcRect l="10911" t="-2963"/>
          <a:stretch>
            <a:fillRect/>
          </a:stretch>
        </p:blipFill>
        <p:spPr>
          <a:xfrm>
            <a:off x="2165668" y="1522705"/>
            <a:ext cx="2606357" cy="316548"/>
          </a:xfrm>
          <a:prstGeom prst="rect">
            <a:avLst/>
          </a:prstGeom>
          <a:noFill/>
          <a:ln w="9525">
            <a:noFill/>
          </a:ln>
        </p:spPr>
      </p:pic>
      <p:sp>
        <p:nvSpPr>
          <p:cNvPr id="14" name="Text Box 104">
            <a:extLst>
              <a:ext uri="{FF2B5EF4-FFF2-40B4-BE49-F238E27FC236}">
                <a16:creationId xmlns:a16="http://schemas.microsoft.com/office/drawing/2014/main" id="{24D6AD43-329E-8D63-226B-C3CB6FF6B2E0}"/>
              </a:ext>
            </a:extLst>
          </p:cNvPr>
          <p:cNvSpPr txBox="1"/>
          <p:nvPr/>
        </p:nvSpPr>
        <p:spPr>
          <a:xfrm>
            <a:off x="1154747" y="1923693"/>
            <a:ext cx="9853930" cy="369332"/>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Here as Remedial Measure we introduce Lag 1 as another Explanatory variable</a:t>
            </a:r>
          </a:p>
        </p:txBody>
      </p:sp>
      <p:graphicFrame>
        <p:nvGraphicFramePr>
          <p:cNvPr id="17" name="Table 7">
            <a:extLst>
              <a:ext uri="{FF2B5EF4-FFF2-40B4-BE49-F238E27FC236}">
                <a16:creationId xmlns:a16="http://schemas.microsoft.com/office/drawing/2014/main" id="{A755167C-1E30-412B-DDAF-7FDDD7C76381}"/>
              </a:ext>
            </a:extLst>
          </p:cNvPr>
          <p:cNvGraphicFramePr>
            <a:graphicFrameLocks/>
          </p:cNvGraphicFramePr>
          <p:nvPr>
            <p:extLst>
              <p:ext uri="{D42A27DB-BD31-4B8C-83A1-F6EECF244321}">
                <p14:modId xmlns:p14="http://schemas.microsoft.com/office/powerpoint/2010/main" val="360988448"/>
              </p:ext>
            </p:extLst>
          </p:nvPr>
        </p:nvGraphicFramePr>
        <p:xfrm>
          <a:off x="2584768" y="2522102"/>
          <a:ext cx="6276972" cy="1744423"/>
        </p:xfrm>
        <a:graphic>
          <a:graphicData uri="http://schemas.openxmlformats.org/drawingml/2006/table">
            <a:tbl>
              <a:tblPr/>
              <a:tblGrid>
                <a:gridCol w="681685">
                  <a:extLst>
                    <a:ext uri="{9D8B030D-6E8A-4147-A177-3AD203B41FA5}">
                      <a16:colId xmlns:a16="http://schemas.microsoft.com/office/drawing/2014/main" val="20000"/>
                    </a:ext>
                  </a:extLst>
                </a:gridCol>
                <a:gridCol w="879870">
                  <a:extLst>
                    <a:ext uri="{9D8B030D-6E8A-4147-A177-3AD203B41FA5}">
                      <a16:colId xmlns:a16="http://schemas.microsoft.com/office/drawing/2014/main" val="20001"/>
                    </a:ext>
                  </a:extLst>
                </a:gridCol>
                <a:gridCol w="933259">
                  <a:extLst>
                    <a:ext uri="{9D8B030D-6E8A-4147-A177-3AD203B41FA5}">
                      <a16:colId xmlns:a16="http://schemas.microsoft.com/office/drawing/2014/main" val="20002"/>
                    </a:ext>
                  </a:extLst>
                </a:gridCol>
                <a:gridCol w="1260007">
                  <a:extLst>
                    <a:ext uri="{9D8B030D-6E8A-4147-A177-3AD203B41FA5}">
                      <a16:colId xmlns:a16="http://schemas.microsoft.com/office/drawing/2014/main" val="20003"/>
                    </a:ext>
                  </a:extLst>
                </a:gridCol>
                <a:gridCol w="1260007">
                  <a:extLst>
                    <a:ext uri="{9D8B030D-6E8A-4147-A177-3AD203B41FA5}">
                      <a16:colId xmlns:a16="http://schemas.microsoft.com/office/drawing/2014/main" val="20004"/>
                    </a:ext>
                  </a:extLst>
                </a:gridCol>
                <a:gridCol w="1262144">
                  <a:extLst>
                    <a:ext uri="{9D8B030D-6E8A-4147-A177-3AD203B41FA5}">
                      <a16:colId xmlns:a16="http://schemas.microsoft.com/office/drawing/2014/main" val="20005"/>
                    </a:ext>
                  </a:extLst>
                </a:gridCol>
              </a:tblGrid>
              <a:tr h="290737">
                <a:tc gridSpan="6">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Model Summary</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cap="flat">
                      <a:noFill/>
                    </a:lnR>
                    <a:lnT cap="flat">
                      <a:noFill/>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R cap="flat">
                      <a:noFill/>
                    </a:lnR>
                    <a:lnT cap="flat">
                      <a:noFill/>
                    </a:lnT>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581475">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Model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R</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R Square</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Adjusted R Square</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Std. Error of the Estimate</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Durbin-Watson</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1"/>
                  </a:ext>
                </a:extLst>
              </a:tr>
              <a:tr h="290737">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1</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.981</a:t>
                      </a:r>
                      <a:r>
                        <a:rPr lang="en-US" baseline="30000" dirty="0">
                          <a:solidFill>
                            <a:srgbClr val="000000"/>
                          </a:solidFill>
                          <a:latin typeface="Times New Roman" panose="02020603050405020304" pitchFamily="18" charset="0"/>
                          <a:cs typeface="Times New Roman" panose="02020603050405020304" pitchFamily="18" charset="0"/>
                        </a:rPr>
                        <a:t>a</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.961</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.957</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.00620</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2.255</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2"/>
                  </a:ext>
                </a:extLst>
              </a:tr>
              <a:tr h="290737">
                <a:tc gridSpan="6">
                  <a:txBody>
                    <a:bodyPr/>
                    <a:lstStyle/>
                    <a:p>
                      <a:pPr marL="0" indent="0" algn="l">
                        <a:buNone/>
                      </a:pPr>
                      <a:r>
                        <a:rPr lang="en-US" dirty="0">
                          <a:solidFill>
                            <a:srgbClr val="000000"/>
                          </a:solidFill>
                          <a:latin typeface="Times New Roman" panose="02020603050405020304" pitchFamily="18" charset="0"/>
                          <a:cs typeface="Times New Roman" panose="02020603050405020304" pitchFamily="18" charset="0"/>
                        </a:rPr>
                        <a:t>a. Predictors: (Constant), lag1, year</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R cap="flat">
                      <a:noFill/>
                    </a:lnR>
                    <a:lnT w="25400" cap="flat" cmpd="sng">
                      <a:solidFill>
                        <a:srgbClr val="000000"/>
                      </a:solidFill>
                      <a:prstDash val="solid"/>
                      <a:headEnd type="none" w="med" len="med"/>
                      <a:tailEnd type="none" w="med" len="med"/>
                    </a:lnT>
                    <a:lnB cap="flat">
                      <a:noFill/>
                      <a:headEnd type="none" w="med" len="med"/>
                      <a:tailEnd type="none" w="med" len="med"/>
                    </a:lnB>
                  </a:tcPr>
                </a:tc>
                <a:extLst>
                  <a:ext uri="{0D108BD9-81ED-4DB2-BD59-A6C34878D82A}">
                    <a16:rowId xmlns:a16="http://schemas.microsoft.com/office/drawing/2014/main" val="10003"/>
                  </a:ext>
                </a:extLst>
              </a:tr>
              <a:tr h="290737">
                <a:tc gridSpan="6">
                  <a:txBody>
                    <a:bodyPr/>
                    <a:lstStyle/>
                    <a:p>
                      <a:pPr marL="0" indent="0" algn="l">
                        <a:buNone/>
                      </a:pPr>
                      <a:r>
                        <a:rPr lang="en-US" dirty="0">
                          <a:solidFill>
                            <a:srgbClr val="000000"/>
                          </a:solidFill>
                          <a:latin typeface="Times New Roman" panose="02020603050405020304" pitchFamily="18" charset="0"/>
                          <a:cs typeface="Times New Roman" panose="02020603050405020304" pitchFamily="18" charset="0"/>
                        </a:rPr>
                        <a:t>b. Dependent Variable: </a:t>
                      </a:r>
                      <a:r>
                        <a:rPr lang="en-US" dirty="0" err="1">
                          <a:solidFill>
                            <a:srgbClr val="000000"/>
                          </a:solidFill>
                          <a:latin typeface="Times New Roman" panose="02020603050405020304" pitchFamily="18" charset="0"/>
                          <a:cs typeface="Times New Roman" panose="02020603050405020304" pitchFamily="18" charset="0"/>
                        </a:rPr>
                        <a:t>ln_total</a:t>
                      </a:r>
                      <a:r>
                        <a:rPr lang="en-US" dirty="0">
                          <a:solidFill>
                            <a:srgbClr val="000000"/>
                          </a:solidFill>
                          <a:latin typeface="Times New Roman" panose="02020603050405020304" pitchFamily="18" charset="0"/>
                          <a:cs typeface="Times New Roman" panose="02020603050405020304" pitchFamily="18" charset="0"/>
                        </a:rPr>
                        <a:t> </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cap="flat">
                      <a:noFill/>
                    </a:lnT>
                    <a:lnB cap="flat">
                      <a:noFill/>
                    </a:lnB>
                    <a:lnTlToBr>
                      <a:noFill/>
                    </a:lnTlToBr>
                    <a:lnBlToTr>
                      <a:noFill/>
                    </a:lnBlToTr>
                    <a:solidFill>
                      <a:srgbClr val="FFFFFF"/>
                    </a:solidFill>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R cap="flat">
                      <a:noFill/>
                    </a:lnR>
                    <a:lnT cap="flat">
                      <a:noFill/>
                    </a:lnT>
                    <a:lnB cap="flat">
                      <a:noFill/>
                    </a:lnB>
                  </a:tcPr>
                </a:tc>
                <a:extLst>
                  <a:ext uri="{0D108BD9-81ED-4DB2-BD59-A6C34878D82A}">
                    <a16:rowId xmlns:a16="http://schemas.microsoft.com/office/drawing/2014/main" val="10004"/>
                  </a:ext>
                </a:extLst>
              </a:tr>
            </a:tbl>
          </a:graphicData>
        </a:graphic>
      </p:graphicFrame>
      <p:sp>
        <p:nvSpPr>
          <p:cNvPr id="18" name="Text Box 8">
            <a:extLst>
              <a:ext uri="{FF2B5EF4-FFF2-40B4-BE49-F238E27FC236}">
                <a16:creationId xmlns:a16="http://schemas.microsoft.com/office/drawing/2014/main" id="{7C49A9EF-D8F9-34A0-C896-422CD396D211}"/>
              </a:ext>
            </a:extLst>
          </p:cNvPr>
          <p:cNvSpPr txBox="1"/>
          <p:nvPr/>
        </p:nvSpPr>
        <p:spPr>
          <a:xfrm>
            <a:off x="1169035" y="4544377"/>
            <a:ext cx="9575510" cy="118872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rPr>
              <a:t>Conclusion</a:t>
            </a:r>
            <a:r>
              <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rPr>
              <a:t>             From the above table we observed that the Durbin Watson Test Statistic is near to 2. We can say that the problem of</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rPr>
              <a:t> autocorrelation is removed.</a:t>
            </a:r>
            <a:endPar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A1699C7-D4ED-B56B-2F84-585FF74E325E}"/>
              </a:ext>
            </a:extLst>
          </p:cNvPr>
          <p:cNvSpPr/>
          <p:nvPr/>
        </p:nvSpPr>
        <p:spPr>
          <a:xfrm>
            <a:off x="98869" y="6331765"/>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55</a:t>
            </a:r>
            <a:endParaRPr lang="en-IN" sz="2400" b="1" dirty="0"/>
          </a:p>
        </p:txBody>
      </p:sp>
    </p:spTree>
    <p:extLst>
      <p:ext uri="{BB962C8B-B14F-4D97-AF65-F5344CB8AC3E}">
        <p14:creationId xmlns:p14="http://schemas.microsoft.com/office/powerpoint/2010/main" val="31422254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CA626E3-2C16-DF3C-6A8E-6A6A9529DA2E}"/>
              </a:ext>
            </a:extLst>
          </p:cNvPr>
          <p:cNvSpPr/>
          <p:nvPr/>
        </p:nvSpPr>
        <p:spPr>
          <a:xfrm>
            <a:off x="752354" y="772396"/>
            <a:ext cx="10579261" cy="53590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7" name="Table 2">
            <a:extLst>
              <a:ext uri="{FF2B5EF4-FFF2-40B4-BE49-F238E27FC236}">
                <a16:creationId xmlns:a16="http://schemas.microsoft.com/office/drawing/2014/main" id="{3EB2D510-E58D-09A0-EBEE-83852A19E28C}"/>
              </a:ext>
            </a:extLst>
          </p:cNvPr>
          <p:cNvGraphicFramePr>
            <a:graphicFrameLocks/>
          </p:cNvGraphicFramePr>
          <p:nvPr>
            <p:extLst>
              <p:ext uri="{D42A27DB-BD31-4B8C-83A1-F6EECF244321}">
                <p14:modId xmlns:p14="http://schemas.microsoft.com/office/powerpoint/2010/main" val="1381745897"/>
              </p:ext>
            </p:extLst>
          </p:nvPr>
        </p:nvGraphicFramePr>
        <p:xfrm>
          <a:off x="1528034" y="1079945"/>
          <a:ext cx="8991994" cy="2176145"/>
        </p:xfrm>
        <a:graphic>
          <a:graphicData uri="http://schemas.openxmlformats.org/drawingml/2006/table">
            <a:tbl>
              <a:tblPr/>
              <a:tblGrid>
                <a:gridCol w="826379">
                  <a:extLst>
                    <a:ext uri="{9D8B030D-6E8A-4147-A177-3AD203B41FA5}">
                      <a16:colId xmlns:a16="http://schemas.microsoft.com/office/drawing/2014/main" val="20000"/>
                    </a:ext>
                  </a:extLst>
                </a:gridCol>
                <a:gridCol w="1451018">
                  <a:extLst>
                    <a:ext uri="{9D8B030D-6E8A-4147-A177-3AD203B41FA5}">
                      <a16:colId xmlns:a16="http://schemas.microsoft.com/office/drawing/2014/main" val="20001"/>
                    </a:ext>
                  </a:extLst>
                </a:gridCol>
                <a:gridCol w="1655994">
                  <a:extLst>
                    <a:ext uri="{9D8B030D-6E8A-4147-A177-3AD203B41FA5}">
                      <a16:colId xmlns:a16="http://schemas.microsoft.com/office/drawing/2014/main" val="20002"/>
                    </a:ext>
                  </a:extLst>
                </a:gridCol>
                <a:gridCol w="1154341">
                  <a:extLst>
                    <a:ext uri="{9D8B030D-6E8A-4147-A177-3AD203B41FA5}">
                      <a16:colId xmlns:a16="http://schemas.microsoft.com/office/drawing/2014/main" val="20003"/>
                    </a:ext>
                  </a:extLst>
                </a:gridCol>
                <a:gridCol w="1589107">
                  <a:extLst>
                    <a:ext uri="{9D8B030D-6E8A-4147-A177-3AD203B41FA5}">
                      <a16:colId xmlns:a16="http://schemas.microsoft.com/office/drawing/2014/main" val="20004"/>
                    </a:ext>
                  </a:extLst>
                </a:gridCol>
                <a:gridCol w="1154341">
                  <a:extLst>
                    <a:ext uri="{9D8B030D-6E8A-4147-A177-3AD203B41FA5}">
                      <a16:colId xmlns:a16="http://schemas.microsoft.com/office/drawing/2014/main" val="20005"/>
                    </a:ext>
                  </a:extLst>
                </a:gridCol>
                <a:gridCol w="1160814">
                  <a:extLst>
                    <a:ext uri="{9D8B030D-6E8A-4147-A177-3AD203B41FA5}">
                      <a16:colId xmlns:a16="http://schemas.microsoft.com/office/drawing/2014/main" val="20006"/>
                    </a:ext>
                  </a:extLst>
                </a:gridCol>
              </a:tblGrid>
              <a:tr h="269875">
                <a:tc gridSpan="7">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ANOVA</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cap="flat">
                      <a:noFill/>
                    </a:lnR>
                    <a:lnT cap="flat">
                      <a:noFill/>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R cap="flat">
                      <a:noFill/>
                    </a:lnR>
                    <a:lnT cap="flat">
                      <a:noFill/>
                    </a:lnT>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426720">
                <a:tc gridSpan="2">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Model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Sum of Squares</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df</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Mean Square</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F</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Sig.</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1"/>
                  </a:ext>
                </a:extLst>
              </a:tr>
              <a:tr h="377825">
                <a:tc rowSpan="3">
                  <a:txBody>
                    <a:bodyPr/>
                    <a:lstStyle/>
                    <a:p>
                      <a:pPr marL="0" indent="0">
                        <a:buNone/>
                      </a:pPr>
                      <a:r>
                        <a:rPr lang="en-US" dirty="0">
                          <a:solidFill>
                            <a:srgbClr val="000000"/>
                          </a:solidFill>
                          <a:latin typeface="Times New Roman" panose="02020603050405020304" pitchFamily="18" charset="0"/>
                          <a:cs typeface="Times New Roman" panose="02020603050405020304" pitchFamily="18" charset="0"/>
                        </a:rPr>
                        <a:t>1</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a:noFill/>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Regression</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.017</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.009</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224.485</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.000</a:t>
                      </a:r>
                      <a:r>
                        <a:rPr lang="en-US" baseline="30000">
                          <a:solidFill>
                            <a:srgbClr val="000000"/>
                          </a:solidFill>
                          <a:latin typeface="Times New Roman" panose="02020603050405020304" pitchFamily="18" charset="0"/>
                          <a:cs typeface="Times New Roman" panose="02020603050405020304" pitchFamily="18" charset="0"/>
                        </a:rPr>
                        <a:t>b</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2"/>
                  </a:ext>
                </a:extLst>
              </a:tr>
              <a:tr h="213360">
                <a:tc vMerge="1">
                  <a:txBody>
                    <a:bodyPr/>
                    <a:lstStyle/>
                    <a:p>
                      <a:endParaRPr lang="en-US"/>
                    </a:p>
                  </a:txBody>
                  <a:tcPr>
                    <a:lnL w="25400" cap="flat" cmpd="sng">
                      <a:solidFill>
                        <a:srgbClr val="000000"/>
                      </a:solidFill>
                      <a:prstDash val="solid"/>
                      <a:headEnd type="none" w="med" len="med"/>
                      <a:tailEnd type="none" w="med" len="med"/>
                    </a:lnL>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Residual</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18</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3"/>
                  </a:ext>
                </a:extLst>
              </a:tr>
              <a:tr h="213360">
                <a:tc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Total</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.018</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4"/>
                  </a:ext>
                </a:extLst>
              </a:tr>
              <a:tr h="213360">
                <a:tc gridSpan="7">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a. Dependent Variable: ln_total</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R cap="flat">
                      <a:noFill/>
                    </a:lnR>
                    <a:lnT w="25400" cap="flat" cmpd="sng">
                      <a:solidFill>
                        <a:srgbClr val="000000"/>
                      </a:solidFill>
                      <a:prstDash val="solid"/>
                      <a:headEnd type="none" w="med" len="med"/>
                      <a:tailEnd type="none" w="med" len="med"/>
                    </a:lnT>
                    <a:lnB cap="flat">
                      <a:noFill/>
                      <a:headEnd type="none" w="med" len="med"/>
                      <a:tailEnd type="none" w="med" len="med"/>
                    </a:lnB>
                  </a:tcPr>
                </a:tc>
                <a:extLst>
                  <a:ext uri="{0D108BD9-81ED-4DB2-BD59-A6C34878D82A}">
                    <a16:rowId xmlns:a16="http://schemas.microsoft.com/office/drawing/2014/main" val="10005"/>
                  </a:ext>
                </a:extLst>
              </a:tr>
              <a:tr h="269875">
                <a:tc gridSpan="7">
                  <a:txBody>
                    <a:bodyPr/>
                    <a:lstStyle/>
                    <a:p>
                      <a:pPr marL="0" indent="0">
                        <a:buNone/>
                      </a:pPr>
                      <a:r>
                        <a:rPr lang="en-US" dirty="0">
                          <a:solidFill>
                            <a:srgbClr val="000000"/>
                          </a:solidFill>
                          <a:latin typeface="Times New Roman" panose="02020603050405020304" pitchFamily="18" charset="0"/>
                          <a:cs typeface="Times New Roman" panose="02020603050405020304" pitchFamily="18" charset="0"/>
                        </a:rPr>
                        <a:t>b. Predictors: (Constant), lag1, year</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cap="flat">
                      <a:noFill/>
                    </a:lnT>
                    <a:lnB cap="flat">
                      <a:noFill/>
                    </a:lnB>
                    <a:lnTlToBr>
                      <a:noFill/>
                    </a:lnTlToBr>
                    <a:lnBlToTr>
                      <a:noFill/>
                    </a:lnBlToTr>
                    <a:solidFill>
                      <a:srgbClr val="FFFFFF"/>
                    </a:solidFill>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T cap="flat">
                      <a:noFill/>
                    </a:lnT>
                    <a:lnB cap="flat">
                      <a:noFill/>
                    </a:lnB>
                  </a:tcPr>
                </a:tc>
                <a:tc hMerge="1">
                  <a:txBody>
                    <a:bodyPr/>
                    <a:lstStyle/>
                    <a:p>
                      <a:endParaRPr lang="en-US"/>
                    </a:p>
                  </a:txBody>
                  <a:tcPr>
                    <a:lnR cap="flat">
                      <a:noFill/>
                    </a:lnR>
                    <a:lnT cap="flat">
                      <a:noFill/>
                    </a:lnT>
                    <a:lnB cap="flat">
                      <a:noFill/>
                    </a:lnB>
                  </a:tcPr>
                </a:tc>
                <a:extLst>
                  <a:ext uri="{0D108BD9-81ED-4DB2-BD59-A6C34878D82A}">
                    <a16:rowId xmlns:a16="http://schemas.microsoft.com/office/drawing/2014/main" val="10006"/>
                  </a:ext>
                </a:extLst>
              </a:tr>
            </a:tbl>
          </a:graphicData>
        </a:graphic>
      </p:graphicFrame>
      <p:graphicFrame>
        <p:nvGraphicFramePr>
          <p:cNvPr id="8" name="Table 3">
            <a:extLst>
              <a:ext uri="{FF2B5EF4-FFF2-40B4-BE49-F238E27FC236}">
                <a16:creationId xmlns:a16="http://schemas.microsoft.com/office/drawing/2014/main" id="{9CEB6B3E-3279-A109-CA55-E9674DCC2685}"/>
              </a:ext>
            </a:extLst>
          </p:cNvPr>
          <p:cNvGraphicFramePr>
            <a:graphicFrameLocks/>
          </p:cNvGraphicFramePr>
          <p:nvPr>
            <p:extLst>
              <p:ext uri="{D42A27DB-BD31-4B8C-83A1-F6EECF244321}">
                <p14:modId xmlns:p14="http://schemas.microsoft.com/office/powerpoint/2010/main" val="1785756360"/>
              </p:ext>
            </p:extLst>
          </p:nvPr>
        </p:nvGraphicFramePr>
        <p:xfrm>
          <a:off x="1564117" y="3443468"/>
          <a:ext cx="8991995" cy="2227580"/>
        </p:xfrm>
        <a:graphic>
          <a:graphicData uri="http://schemas.openxmlformats.org/drawingml/2006/table">
            <a:tbl>
              <a:tblPr/>
              <a:tblGrid>
                <a:gridCol w="813049">
                  <a:extLst>
                    <a:ext uri="{9D8B030D-6E8A-4147-A177-3AD203B41FA5}">
                      <a16:colId xmlns:a16="http://schemas.microsoft.com/office/drawing/2014/main" val="20000"/>
                    </a:ext>
                  </a:extLst>
                </a:gridCol>
                <a:gridCol w="1308416">
                  <a:extLst>
                    <a:ext uri="{9D8B030D-6E8A-4147-A177-3AD203B41FA5}">
                      <a16:colId xmlns:a16="http://schemas.microsoft.com/office/drawing/2014/main" val="20001"/>
                    </a:ext>
                  </a:extLst>
                </a:gridCol>
                <a:gridCol w="1478026">
                  <a:extLst>
                    <a:ext uri="{9D8B030D-6E8A-4147-A177-3AD203B41FA5}">
                      <a16:colId xmlns:a16="http://schemas.microsoft.com/office/drawing/2014/main" val="20002"/>
                    </a:ext>
                  </a:extLst>
                </a:gridCol>
                <a:gridCol w="1478025">
                  <a:extLst>
                    <a:ext uri="{9D8B030D-6E8A-4147-A177-3AD203B41FA5}">
                      <a16:colId xmlns:a16="http://schemas.microsoft.com/office/drawing/2014/main" val="20003"/>
                    </a:ext>
                  </a:extLst>
                </a:gridCol>
                <a:gridCol w="1631482">
                  <a:extLst>
                    <a:ext uri="{9D8B030D-6E8A-4147-A177-3AD203B41FA5}">
                      <a16:colId xmlns:a16="http://schemas.microsoft.com/office/drawing/2014/main" val="20004"/>
                    </a:ext>
                  </a:extLst>
                </a:gridCol>
                <a:gridCol w="1138807">
                  <a:extLst>
                    <a:ext uri="{9D8B030D-6E8A-4147-A177-3AD203B41FA5}">
                      <a16:colId xmlns:a16="http://schemas.microsoft.com/office/drawing/2014/main" val="20005"/>
                    </a:ext>
                  </a:extLst>
                </a:gridCol>
                <a:gridCol w="1144190">
                  <a:extLst>
                    <a:ext uri="{9D8B030D-6E8A-4147-A177-3AD203B41FA5}">
                      <a16:colId xmlns:a16="http://schemas.microsoft.com/office/drawing/2014/main" val="20006"/>
                    </a:ext>
                  </a:extLst>
                </a:gridCol>
              </a:tblGrid>
              <a:tr h="279400">
                <a:tc gridSpan="7">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Coefficients</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a:noFill/>
                    </a:lnL>
                    <a:lnR cap="flat">
                      <a:noFill/>
                    </a:lnR>
                    <a:lnT cap="flat">
                      <a:noFill/>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R cap="flat">
                      <a:noFill/>
                    </a:lnR>
                    <a:lnT cap="flat">
                      <a:noFill/>
                    </a:lnT>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571500">
                <a:tc rowSpan="2" gridSpan="2">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Model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rowSpan="2" hMerge="1">
                  <a:txBody>
                    <a:bodyPr/>
                    <a:lstStyle/>
                    <a:p>
                      <a:endParaRPr lang="en-US"/>
                    </a:p>
                  </a:txBody>
                  <a:tcPr>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tcPr>
                </a:tc>
                <a:tc gridSpan="2">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Unstandardized Coefficients</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Standardized Coefficients</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rowSpan="2">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t</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rowSpan="2">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Sig.</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1"/>
                  </a:ext>
                </a:extLst>
              </a:tr>
              <a:tr h="0">
                <a:tc gridSpan="2"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hMerge="1" vMerge="1">
                  <a:txBody>
                    <a:bodyPr/>
                    <a:lstStyle/>
                    <a:p>
                      <a:endParaRPr lang="en-US"/>
                    </a:p>
                  </a:txBody>
                  <a:tcPr>
                    <a:lnR w="25400" cap="flat" cmpd="sng">
                      <a:solidFill>
                        <a:srgbClr val="000000"/>
                      </a:solidFill>
                      <a:prstDash val="solid"/>
                      <a:headEnd type="none" w="med" len="med"/>
                      <a:tailEnd type="none" w="med" len="med"/>
                    </a:lnR>
                    <a:lnB cap="flat">
                      <a:noFill/>
                      <a:headEnd type="none" w="med" len="med"/>
                      <a:tailEnd type="none" w="med" len="med"/>
                    </a:lnB>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B</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Std. Error</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Beta</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254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2"/>
                  </a:ext>
                </a:extLst>
              </a:tr>
              <a:tr h="279400">
                <a:tc rowSpan="3">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25400" cap="flat" cmpd="sng">
                      <a:solidFill>
                        <a:srgbClr val="000000"/>
                      </a:solidFill>
                      <a:prstDash val="solid"/>
                      <a:headEnd type="none" w="med" len="med"/>
                      <a:tailEnd type="none" w="med" len="med"/>
                    </a:lnL>
                    <a:lnR>
                      <a:noFill/>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(Constant)</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1.800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.450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4.000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3"/>
                  </a:ext>
                </a:extLst>
              </a:tr>
              <a:tr h="127000">
                <a:tc vMerge="1">
                  <a:txBody>
                    <a:bodyPr/>
                    <a:lstStyle/>
                    <a:p>
                      <a:endParaRPr lang="en-US"/>
                    </a:p>
                  </a:txBody>
                  <a:tcPr>
                    <a:lnL w="25400" cap="flat" cmpd="sng">
                      <a:solidFill>
                        <a:srgbClr val="000000"/>
                      </a:solidFill>
                      <a:prstDash val="solid"/>
                      <a:headEnd type="none" w="med" len="med"/>
                      <a:tailEnd type="none" w="med" len="med"/>
                    </a:lnL>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year</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.005</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.956</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20.636</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.000</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4"/>
                  </a:ext>
                </a:extLst>
              </a:tr>
              <a:tr h="127000">
                <a:tc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a:txBody>
                    <a:bodyPr/>
                    <a:lstStyle/>
                    <a:p>
                      <a:pPr marL="0" indent="0">
                        <a:buNone/>
                      </a:pPr>
                      <a:r>
                        <a:rPr lang="en-US">
                          <a:solidFill>
                            <a:srgbClr val="000000"/>
                          </a:solidFill>
                          <a:latin typeface="Times New Roman" panose="02020603050405020304" pitchFamily="18" charset="0"/>
                          <a:cs typeface="Times New Roman" panose="02020603050405020304" pitchFamily="18" charset="0"/>
                        </a:rPr>
                        <a:t>lag1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.643</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.159</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.188</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4.052</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.001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5"/>
                  </a:ext>
                </a:extLst>
              </a:tr>
              <a:tr h="0">
                <a:tc gridSpan="7">
                  <a:txBody>
                    <a:bodyPr/>
                    <a:lstStyle/>
                    <a:p>
                      <a:pPr marL="0" indent="0" algn="l">
                        <a:buNone/>
                      </a:pPr>
                      <a:r>
                        <a:rPr lang="en-US" dirty="0">
                          <a:solidFill>
                            <a:srgbClr val="000000"/>
                          </a:solidFill>
                          <a:latin typeface="Times New Roman" panose="02020603050405020304" pitchFamily="18" charset="0"/>
                          <a:cs typeface="Times New Roman" panose="02020603050405020304" pitchFamily="18" charset="0"/>
                        </a:rPr>
                        <a:t>a. Dependent Variable: </a:t>
                      </a:r>
                      <a:r>
                        <a:rPr lang="en-US" dirty="0" err="1">
                          <a:solidFill>
                            <a:srgbClr val="000000"/>
                          </a:solidFill>
                          <a:latin typeface="Times New Roman" panose="02020603050405020304" pitchFamily="18" charset="0"/>
                          <a:cs typeface="Times New Roman" panose="02020603050405020304" pitchFamily="18" charset="0"/>
                        </a:rPr>
                        <a:t>ln_total</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cap="flat">
                      <a:noFill/>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R cap="flat">
                      <a:noFill/>
                    </a:lnR>
                    <a:lnT w="25400" cap="flat" cmpd="sng">
                      <a:solidFill>
                        <a:srgbClr val="000000"/>
                      </a:solidFill>
                      <a:prstDash val="solid"/>
                      <a:headEnd type="none" w="med" len="med"/>
                      <a:tailEnd type="none" w="med" len="med"/>
                    </a:lnT>
                    <a:lnB cap="flat">
                      <a:noFill/>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Rectangle: Rounded Corners 2">
            <a:extLst>
              <a:ext uri="{FF2B5EF4-FFF2-40B4-BE49-F238E27FC236}">
                <a16:creationId xmlns:a16="http://schemas.microsoft.com/office/drawing/2014/main" id="{0CD95435-3633-32C1-7258-CC94AA3276CB}"/>
              </a:ext>
            </a:extLst>
          </p:cNvPr>
          <p:cNvSpPr/>
          <p:nvPr/>
        </p:nvSpPr>
        <p:spPr>
          <a:xfrm>
            <a:off x="88489" y="6289433"/>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776D7C10-E573-869D-3E74-C0A79B907CA8}"/>
              </a:ext>
            </a:extLst>
          </p:cNvPr>
          <p:cNvSpPr txBox="1"/>
          <p:nvPr/>
        </p:nvSpPr>
        <p:spPr>
          <a:xfrm>
            <a:off x="157314" y="6289433"/>
            <a:ext cx="511278" cy="461665"/>
          </a:xfrm>
          <a:prstGeom prst="rect">
            <a:avLst/>
          </a:prstGeom>
          <a:noFill/>
        </p:spPr>
        <p:txBody>
          <a:bodyPr wrap="square" rtlCol="0">
            <a:spAutoFit/>
          </a:bodyPr>
          <a:lstStyle/>
          <a:p>
            <a:r>
              <a:rPr lang="en-IN" sz="2400" b="1" dirty="0"/>
              <a:t>56</a:t>
            </a:r>
          </a:p>
        </p:txBody>
      </p:sp>
      <p:cxnSp>
        <p:nvCxnSpPr>
          <p:cNvPr id="2" name="Straight Connector 1">
            <a:extLst>
              <a:ext uri="{FF2B5EF4-FFF2-40B4-BE49-F238E27FC236}">
                <a16:creationId xmlns:a16="http://schemas.microsoft.com/office/drawing/2014/main" id="{44B6805C-ACA7-2E94-372F-B2D328CC32C9}"/>
              </a:ext>
            </a:extLst>
          </p:cNvPr>
          <p:cNvCxnSpPr>
            <a:cxnSpLocks/>
          </p:cNvCxnSpPr>
          <p:nvPr/>
        </p:nvCxnSpPr>
        <p:spPr>
          <a:xfrm>
            <a:off x="2389980" y="4565316"/>
            <a:ext cx="126762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337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A7F8E9-17E2-29A8-7E0F-F06F320B8E3D}"/>
              </a:ext>
            </a:extLst>
          </p:cNvPr>
          <p:cNvSpPr/>
          <p:nvPr/>
        </p:nvSpPr>
        <p:spPr>
          <a:xfrm>
            <a:off x="652462" y="542925"/>
            <a:ext cx="10887075" cy="568413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endParaRPr>
          </a:p>
        </p:txBody>
      </p:sp>
      <p:sp>
        <p:nvSpPr>
          <p:cNvPr id="5" name="Text Box 2">
            <a:extLst>
              <a:ext uri="{FF2B5EF4-FFF2-40B4-BE49-F238E27FC236}">
                <a16:creationId xmlns:a16="http://schemas.microsoft.com/office/drawing/2014/main" id="{3A717B5C-1602-D1AD-4676-619B29397186}"/>
              </a:ext>
            </a:extLst>
          </p:cNvPr>
          <p:cNvSpPr txBox="1"/>
          <p:nvPr/>
        </p:nvSpPr>
        <p:spPr>
          <a:xfrm>
            <a:off x="4352925" y="627758"/>
            <a:ext cx="2697099" cy="42989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rPr>
              <a:t>ACF – PACF Graph</a:t>
            </a:r>
          </a:p>
        </p:txBody>
      </p:sp>
      <p:pic>
        <p:nvPicPr>
          <p:cNvPr id="6" name="Picture 5">
            <a:extLst>
              <a:ext uri="{FF2B5EF4-FFF2-40B4-BE49-F238E27FC236}">
                <a16:creationId xmlns:a16="http://schemas.microsoft.com/office/drawing/2014/main" id="{F58FFE00-6A4D-CED8-8813-A72C32F24FDC}"/>
              </a:ext>
            </a:extLst>
          </p:cNvPr>
          <p:cNvPicPr>
            <a:picLocks noChangeAspect="1" noChangeArrowheads="1"/>
          </p:cNvPicPr>
          <p:nvPr/>
        </p:nvPicPr>
        <p:blipFill>
          <a:blip r:embed="rId3"/>
          <a:srcRect/>
          <a:stretch>
            <a:fillRect/>
          </a:stretch>
        </p:blipFill>
        <p:spPr>
          <a:xfrm>
            <a:off x="937894" y="1295399"/>
            <a:ext cx="4934581" cy="4478972"/>
          </a:xfrm>
          <a:prstGeom prst="rect">
            <a:avLst/>
          </a:prstGeom>
          <a:noFill/>
          <a:ln>
            <a:noFill/>
          </a:ln>
        </p:spPr>
      </p:pic>
      <p:pic>
        <p:nvPicPr>
          <p:cNvPr id="7" name="Picture 4">
            <a:extLst>
              <a:ext uri="{FF2B5EF4-FFF2-40B4-BE49-F238E27FC236}">
                <a16:creationId xmlns:a16="http://schemas.microsoft.com/office/drawing/2014/main" id="{0B5A94CD-F8D8-95BD-3D0C-F6B50F6024DF}"/>
              </a:ext>
            </a:extLst>
          </p:cNvPr>
          <p:cNvPicPr>
            <a:picLocks noChangeAspect="1" noChangeArrowheads="1"/>
          </p:cNvPicPr>
          <p:nvPr/>
        </p:nvPicPr>
        <p:blipFill>
          <a:blip r:embed="rId4"/>
          <a:srcRect/>
          <a:stretch>
            <a:fillRect/>
          </a:stretch>
        </p:blipFill>
        <p:spPr>
          <a:xfrm>
            <a:off x="6157907" y="1221420"/>
            <a:ext cx="4934581" cy="4552951"/>
          </a:xfrm>
          <a:prstGeom prst="rect">
            <a:avLst/>
          </a:prstGeom>
          <a:noFill/>
          <a:ln>
            <a:noFill/>
          </a:ln>
        </p:spPr>
      </p:pic>
      <p:sp>
        <p:nvSpPr>
          <p:cNvPr id="3" name="Rectangle: Rounded Corners 2">
            <a:extLst>
              <a:ext uri="{FF2B5EF4-FFF2-40B4-BE49-F238E27FC236}">
                <a16:creationId xmlns:a16="http://schemas.microsoft.com/office/drawing/2014/main" id="{7D6F05D3-1D24-A1C8-46C6-6E4CD697F7A2}"/>
              </a:ext>
            </a:extLst>
          </p:cNvPr>
          <p:cNvSpPr/>
          <p:nvPr/>
        </p:nvSpPr>
        <p:spPr>
          <a:xfrm>
            <a:off x="66059" y="6328094"/>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FEB76681-CD5E-B78D-5279-BF8A4F1AC373}"/>
              </a:ext>
            </a:extLst>
          </p:cNvPr>
          <p:cNvSpPr txBox="1"/>
          <p:nvPr/>
        </p:nvSpPr>
        <p:spPr>
          <a:xfrm>
            <a:off x="134885" y="6315075"/>
            <a:ext cx="511278" cy="461665"/>
          </a:xfrm>
          <a:prstGeom prst="rect">
            <a:avLst/>
          </a:prstGeom>
          <a:noFill/>
        </p:spPr>
        <p:txBody>
          <a:bodyPr wrap="square" rtlCol="0">
            <a:spAutoFit/>
          </a:bodyPr>
          <a:lstStyle/>
          <a:p>
            <a:r>
              <a:rPr lang="en-IN" sz="2400" b="1" dirty="0"/>
              <a:t>57</a:t>
            </a:r>
          </a:p>
        </p:txBody>
      </p:sp>
    </p:spTree>
    <p:extLst>
      <p:ext uri="{BB962C8B-B14F-4D97-AF65-F5344CB8AC3E}">
        <p14:creationId xmlns:p14="http://schemas.microsoft.com/office/powerpoint/2010/main" val="23668424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B9CE82-E4D9-F329-0892-B2381A70CBD5}"/>
              </a:ext>
            </a:extLst>
          </p:cNvPr>
          <p:cNvSpPr/>
          <p:nvPr/>
        </p:nvSpPr>
        <p:spPr>
          <a:xfrm>
            <a:off x="504825" y="514350"/>
            <a:ext cx="11144250" cy="5829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Box 104">
            <a:extLst>
              <a:ext uri="{FF2B5EF4-FFF2-40B4-BE49-F238E27FC236}">
                <a16:creationId xmlns:a16="http://schemas.microsoft.com/office/drawing/2014/main" id="{CF6997A8-F889-7D84-F10A-8E4C969D0B10}"/>
              </a:ext>
            </a:extLst>
          </p:cNvPr>
          <p:cNvSpPr txBox="1"/>
          <p:nvPr/>
        </p:nvSpPr>
        <p:spPr>
          <a:xfrm>
            <a:off x="1492885" y="1059121"/>
            <a:ext cx="9127490" cy="1428750"/>
          </a:xfrm>
          <a:prstGeom prst="rect">
            <a:avLst/>
          </a:prstGeom>
          <a:noFill/>
          <a:ln w="9525">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Now to check is their problem of Heteroscedasticity or not, we’ll run </a:t>
            </a: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Calibri" panose="020F0502020204030204" pitchFamily="34" charset="0"/>
              </a:rPr>
              <a:t>Glejser</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Test.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Calibri" panose="020F0502020204030204" pitchFamily="34" charset="0"/>
              </a:rPr>
              <a:t>Glejser</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Test</a:t>
            </a:r>
            <a:endParaRPr kumimoji="0" lang="en-US" sz="26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Hypothesis: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Shrut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Shruti"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Calibri" panose="020F0502020204030204" pitchFamily="34" charset="0"/>
              </a:rPr>
              <a:t>0</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The residuals are Homoscedastic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Calibri" panose="020F0502020204030204" pitchFamily="34" charset="0"/>
              </a:rPr>
              <a:t>1</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The residuals are Heteroscedastic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a:t>
            </a:r>
          </a:p>
        </p:txBody>
      </p:sp>
      <p:graphicFrame>
        <p:nvGraphicFramePr>
          <p:cNvPr id="6" name="Table 2">
            <a:extLst>
              <a:ext uri="{FF2B5EF4-FFF2-40B4-BE49-F238E27FC236}">
                <a16:creationId xmlns:a16="http://schemas.microsoft.com/office/drawing/2014/main" id="{8F984EE6-18BA-E255-2566-B701A49138E7}"/>
              </a:ext>
            </a:extLst>
          </p:cNvPr>
          <p:cNvGraphicFramePr>
            <a:graphicFrameLocks/>
          </p:cNvGraphicFramePr>
          <p:nvPr>
            <p:extLst>
              <p:ext uri="{D42A27DB-BD31-4B8C-83A1-F6EECF244321}">
                <p14:modId xmlns:p14="http://schemas.microsoft.com/office/powerpoint/2010/main" val="3740239060"/>
              </p:ext>
            </p:extLst>
          </p:nvPr>
        </p:nvGraphicFramePr>
        <p:xfrm>
          <a:off x="1492885" y="2690217"/>
          <a:ext cx="9432290" cy="2194560"/>
        </p:xfrm>
        <a:graphic>
          <a:graphicData uri="http://schemas.openxmlformats.org/drawingml/2006/table">
            <a:tbl>
              <a:tblPr/>
              <a:tblGrid>
                <a:gridCol w="852366">
                  <a:extLst>
                    <a:ext uri="{9D8B030D-6E8A-4147-A177-3AD203B41FA5}">
                      <a16:colId xmlns:a16="http://schemas.microsoft.com/office/drawing/2014/main" val="20000"/>
                    </a:ext>
                  </a:extLst>
                </a:gridCol>
                <a:gridCol w="1372310">
                  <a:extLst>
                    <a:ext uri="{9D8B030D-6E8A-4147-A177-3AD203B41FA5}">
                      <a16:colId xmlns:a16="http://schemas.microsoft.com/office/drawing/2014/main" val="20001"/>
                    </a:ext>
                  </a:extLst>
                </a:gridCol>
                <a:gridCol w="1552160">
                  <a:extLst>
                    <a:ext uri="{9D8B030D-6E8A-4147-A177-3AD203B41FA5}">
                      <a16:colId xmlns:a16="http://schemas.microsoft.com/office/drawing/2014/main" val="20002"/>
                    </a:ext>
                  </a:extLst>
                </a:gridCol>
                <a:gridCol w="1553012">
                  <a:extLst>
                    <a:ext uri="{9D8B030D-6E8A-4147-A177-3AD203B41FA5}">
                      <a16:colId xmlns:a16="http://schemas.microsoft.com/office/drawing/2014/main" val="20003"/>
                    </a:ext>
                  </a:extLst>
                </a:gridCol>
                <a:gridCol w="1709848">
                  <a:extLst>
                    <a:ext uri="{9D8B030D-6E8A-4147-A177-3AD203B41FA5}">
                      <a16:colId xmlns:a16="http://schemas.microsoft.com/office/drawing/2014/main" val="20004"/>
                    </a:ext>
                  </a:extLst>
                </a:gridCol>
                <a:gridCol w="1195871">
                  <a:extLst>
                    <a:ext uri="{9D8B030D-6E8A-4147-A177-3AD203B41FA5}">
                      <a16:colId xmlns:a16="http://schemas.microsoft.com/office/drawing/2014/main" val="20005"/>
                    </a:ext>
                  </a:extLst>
                </a:gridCol>
                <a:gridCol w="1196723">
                  <a:extLst>
                    <a:ext uri="{9D8B030D-6E8A-4147-A177-3AD203B41FA5}">
                      <a16:colId xmlns:a16="http://schemas.microsoft.com/office/drawing/2014/main" val="20006"/>
                    </a:ext>
                  </a:extLst>
                </a:gridCol>
              </a:tblGrid>
              <a:tr h="220980">
                <a:tc gridSpan="7">
                  <a:txBody>
                    <a:bodyPr/>
                    <a:lstStyle/>
                    <a:p>
                      <a:pPr marL="0" indent="0" algn="ctr">
                        <a:buNone/>
                      </a:pPr>
                      <a:r>
                        <a:rPr lang="en-US" b="1">
                          <a:solidFill>
                            <a:srgbClr val="000000"/>
                          </a:solidFill>
                          <a:latin typeface="Arial" panose="020B0604020202020204" pitchFamily="34" charset="0"/>
                          <a:cs typeface="Arial" panose="020B0604020202020204" pitchFamily="34" charset="0"/>
                        </a:rPr>
                        <a:t>Coefficients</a:t>
                      </a:r>
                      <a:endParaRPr lang="en-US" b="1">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a:noFill/>
                    </a:lnL>
                    <a:lnR cap="flat">
                      <a:noFill/>
                    </a:lnR>
                    <a:lnT cap="flat">
                      <a:noFill/>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T cap="flat">
                      <a:noFill/>
                    </a:lnT>
                    <a:lnB w="25400" cap="flat" cmpd="sng">
                      <a:solidFill>
                        <a:srgbClr val="000000"/>
                      </a:solidFill>
                      <a:prstDash val="solid"/>
                      <a:headEnd type="none" w="med" len="med"/>
                      <a:tailEnd type="none" w="med" len="med"/>
                    </a:lnB>
                  </a:tcPr>
                </a:tc>
                <a:tc hMerge="1">
                  <a:txBody>
                    <a:bodyPr/>
                    <a:lstStyle/>
                    <a:p>
                      <a:endParaRPr lang="en-US"/>
                    </a:p>
                  </a:txBody>
                  <a:tcPr>
                    <a:lnR cap="flat">
                      <a:noFill/>
                    </a:lnR>
                    <a:lnT cap="flat">
                      <a:noFill/>
                    </a:lnT>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426720">
                <a:tc rowSpan="2" gridSpan="2">
                  <a:txBody>
                    <a:bodyPr/>
                    <a:lstStyle/>
                    <a:p>
                      <a:pPr marL="0" indent="0" algn="ctr">
                        <a:buNone/>
                      </a:pPr>
                      <a:r>
                        <a:rPr lang="en-US" dirty="0">
                          <a:solidFill>
                            <a:srgbClr val="000000"/>
                          </a:solidFill>
                          <a:latin typeface="Arial" panose="020B0604020202020204" pitchFamily="34" charset="0"/>
                          <a:cs typeface="Arial" panose="020B0604020202020204" pitchFamily="34" charset="0"/>
                        </a:rPr>
                        <a:t>Model</a:t>
                      </a:r>
                      <a:endParaRPr lang="en-US"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rowSpan="2" hMerge="1">
                  <a:txBody>
                    <a:bodyPr/>
                    <a:lstStyle/>
                    <a:p>
                      <a:endParaRPr lang="en-US"/>
                    </a:p>
                  </a:txBody>
                  <a:tcPr>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tcPr>
                </a:tc>
                <a:tc gridSpan="2">
                  <a:txBody>
                    <a:bodyPr/>
                    <a:lstStyle/>
                    <a:p>
                      <a:pPr marL="0" indent="0" algn="ctr">
                        <a:buNone/>
                      </a:pPr>
                      <a:r>
                        <a:rPr lang="en-US">
                          <a:solidFill>
                            <a:srgbClr val="000000"/>
                          </a:solidFill>
                          <a:latin typeface="Arial" panose="020B0604020202020204" pitchFamily="34" charset="0"/>
                          <a:cs typeface="Arial" panose="020B0604020202020204" pitchFamily="34" charset="0"/>
                        </a:rPr>
                        <a:t>Unstandardized Coefficients</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Standardized Coefficients</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rowSpan="2">
                  <a:txBody>
                    <a:bodyPr/>
                    <a:lstStyle/>
                    <a:p>
                      <a:pPr marL="0" indent="0" algn="ctr">
                        <a:buNone/>
                      </a:pPr>
                      <a:r>
                        <a:rPr lang="en-US">
                          <a:solidFill>
                            <a:srgbClr val="000000"/>
                          </a:solidFill>
                          <a:latin typeface="Arial" panose="020B0604020202020204" pitchFamily="34" charset="0"/>
                          <a:cs typeface="Arial" panose="020B0604020202020204" pitchFamily="34" charset="0"/>
                        </a:rPr>
                        <a:t>t</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rowSpan="2">
                  <a:txBody>
                    <a:bodyPr/>
                    <a:lstStyle/>
                    <a:p>
                      <a:pPr marL="0" indent="0" algn="ctr">
                        <a:buNone/>
                      </a:pPr>
                      <a:r>
                        <a:rPr lang="en-US">
                          <a:solidFill>
                            <a:srgbClr val="000000"/>
                          </a:solidFill>
                          <a:latin typeface="Arial" panose="020B0604020202020204" pitchFamily="34" charset="0"/>
                          <a:cs typeface="Arial" panose="020B0604020202020204" pitchFamily="34" charset="0"/>
                        </a:rPr>
                        <a:t>Sig.</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1"/>
                  </a:ext>
                </a:extLst>
              </a:tr>
              <a:tr h="213360">
                <a:tc gridSpan="2"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hMerge="1" vMerge="1">
                  <a:txBody>
                    <a:bodyPr/>
                    <a:lstStyle/>
                    <a:p>
                      <a:endParaRPr lang="en-US"/>
                    </a:p>
                  </a:txBody>
                  <a:tcPr>
                    <a:lnR w="25400" cap="flat" cmpd="sng">
                      <a:solidFill>
                        <a:srgbClr val="000000"/>
                      </a:solidFill>
                      <a:prstDash val="solid"/>
                      <a:headEnd type="none" w="med" len="med"/>
                      <a:tailEnd type="none" w="med" len="med"/>
                    </a:lnR>
                    <a:lnB cap="flat">
                      <a:noFill/>
                      <a:headEnd type="none" w="med" len="med"/>
                      <a:tailEnd type="none" w="med" len="med"/>
                    </a:lnB>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B</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Std. Error</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Beta</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254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B w="25400" cap="flat" cmpd="sng">
                      <a:solidFill>
                        <a:srgbClr val="000000"/>
                      </a:solidFill>
                      <a:prstDash val="solid"/>
                      <a:headEnd type="none" w="med" len="med"/>
                      <a:tailEnd type="none" w="med" len="med"/>
                    </a:lnB>
                  </a:tcPr>
                </a:tc>
                <a:extLst>
                  <a:ext uri="{0D108BD9-81ED-4DB2-BD59-A6C34878D82A}">
                    <a16:rowId xmlns:a16="http://schemas.microsoft.com/office/drawing/2014/main" val="10002"/>
                  </a:ext>
                </a:extLst>
              </a:tr>
              <a:tr h="213360">
                <a:tc rowSpan="3">
                  <a:txBody>
                    <a:bodyPr/>
                    <a:lstStyle/>
                    <a:p>
                      <a:pPr marL="0" indent="0">
                        <a:buNone/>
                      </a:pPr>
                      <a:r>
                        <a:rPr lang="en-US">
                          <a:solidFill>
                            <a:srgbClr val="000000"/>
                          </a:solidFill>
                          <a:latin typeface="Arial" panose="020B0604020202020204" pitchFamily="34" charset="0"/>
                          <a:cs typeface="Arial" panose="020B0604020202020204" pitchFamily="34" charset="0"/>
                        </a:rPr>
                        <a:t>1</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lnL w="25400" cap="flat" cmpd="sng">
                      <a:solidFill>
                        <a:srgbClr val="000000"/>
                      </a:solidFill>
                      <a:prstDash val="solid"/>
                      <a:headEnd type="none" w="med" len="med"/>
                      <a:tailEnd type="none" w="med" len="med"/>
                    </a:lnL>
                    <a:lnR>
                      <a:noFill/>
                      <a:headEnd type="none" w="med" len="med"/>
                      <a:tailEnd type="none" w="med" len="med"/>
                    </a:lnR>
                    <a:lnT w="25400" cap="flat" cmpd="sng">
                      <a:solidFill>
                        <a:srgbClr val="000000"/>
                      </a:solidFill>
                      <a:prstDash val="solid"/>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buNone/>
                      </a:pPr>
                      <a:r>
                        <a:rPr lang="en-US" dirty="0">
                          <a:solidFill>
                            <a:srgbClr val="000000"/>
                          </a:solidFill>
                          <a:latin typeface="Arial" panose="020B0604020202020204" pitchFamily="34" charset="0"/>
                          <a:cs typeface="Arial" panose="020B0604020202020204" pitchFamily="34" charset="0"/>
                        </a:rPr>
                        <a:t>(Constant)</a:t>
                      </a:r>
                      <a:endParaRPr lang="en-US"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-.379</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.242</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-1.567</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.135</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3"/>
                  </a:ext>
                </a:extLst>
              </a:tr>
              <a:tr h="213360">
                <a:tc vMerge="1">
                  <a:txBody>
                    <a:bodyPr/>
                    <a:lstStyle/>
                    <a:p>
                      <a:endParaRPr lang="en-US"/>
                    </a:p>
                  </a:txBody>
                  <a:tcPr>
                    <a:lnL w="25400" cap="flat" cmpd="sng">
                      <a:solidFill>
                        <a:srgbClr val="000000"/>
                      </a:solidFill>
                      <a:prstDash val="solid"/>
                      <a:headEnd type="none" w="med" len="med"/>
                      <a:tailEnd type="none" w="med" len="med"/>
                    </a:lnL>
                  </a:tcPr>
                </a:tc>
                <a:tc>
                  <a:txBody>
                    <a:bodyPr/>
                    <a:lstStyle/>
                    <a:p>
                      <a:pPr marL="0" indent="0">
                        <a:buNone/>
                      </a:pPr>
                      <a:r>
                        <a:rPr lang="en-US">
                          <a:solidFill>
                            <a:srgbClr val="000000"/>
                          </a:solidFill>
                          <a:latin typeface="Arial" panose="020B0604020202020204" pitchFamily="34" charset="0"/>
                          <a:cs typeface="Arial" panose="020B0604020202020204" pitchFamily="34" charset="0"/>
                        </a:rPr>
                        <a:t>year</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.000</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.000</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.328</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1.585</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.130</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4"/>
                  </a:ext>
                </a:extLst>
              </a:tr>
              <a:tr h="213360">
                <a:tc vMerge="1">
                  <a:txBody>
                    <a:bodyPr/>
                    <a:lstStyle/>
                    <a:p>
                      <a:endParaRPr lang="en-US"/>
                    </a:p>
                  </a:txBody>
                  <a:tcPr>
                    <a:lnL w="25400" cap="flat" cmpd="sng">
                      <a:solidFill>
                        <a:srgbClr val="000000"/>
                      </a:solidFill>
                      <a:prstDash val="solid"/>
                      <a:headEnd type="none" w="med" len="med"/>
                      <a:tailEnd type="none" w="med" len="med"/>
                    </a:lnL>
                    <a:lnB w="25400" cap="flat" cmpd="sng">
                      <a:solidFill>
                        <a:srgbClr val="000000"/>
                      </a:solidFill>
                      <a:prstDash val="solid"/>
                      <a:headEnd type="none" w="med" len="med"/>
                      <a:tailEnd type="none" w="med" len="med"/>
                    </a:lnB>
                  </a:tcPr>
                </a:tc>
                <a:tc>
                  <a:txBody>
                    <a:bodyPr/>
                    <a:lstStyle/>
                    <a:p>
                      <a:pPr marL="0" indent="0">
                        <a:buNone/>
                      </a:pPr>
                      <a:r>
                        <a:rPr lang="en-US">
                          <a:solidFill>
                            <a:srgbClr val="000000"/>
                          </a:solidFill>
                          <a:latin typeface="Arial" panose="020B0604020202020204" pitchFamily="34" charset="0"/>
                          <a:cs typeface="Arial" panose="020B0604020202020204" pitchFamily="34" charset="0"/>
                        </a:rPr>
                        <a:t>lag1</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lnL>
                      <a:noFill/>
                    </a:lnL>
                    <a:lnR w="254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.140</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.085</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.340</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1.644</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a:txBody>
                    <a:bodyPr/>
                    <a:lstStyle/>
                    <a:p>
                      <a:pPr marL="0" indent="0" algn="ctr">
                        <a:buNone/>
                      </a:pPr>
                      <a:r>
                        <a:rPr lang="en-US">
                          <a:solidFill>
                            <a:srgbClr val="000000"/>
                          </a:solidFill>
                          <a:latin typeface="Arial" panose="020B0604020202020204" pitchFamily="34" charset="0"/>
                          <a:cs typeface="Arial" panose="020B0604020202020204" pitchFamily="34" charset="0"/>
                        </a:rPr>
                        <a:t>.117</a:t>
                      </a:r>
                      <a:endParaRPr lang="en-US">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ctr">
                    <a:lnL w="127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cap="flat">
                      <a:noFill/>
                      <a:headEnd type="none" w="med" len="med"/>
                      <a:tailEnd type="none" w="med" len="med"/>
                    </a:lnT>
                    <a:lnB w="254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extLst>
                  <a:ext uri="{0D108BD9-81ED-4DB2-BD59-A6C34878D82A}">
                    <a16:rowId xmlns:a16="http://schemas.microsoft.com/office/drawing/2014/main" val="10005"/>
                  </a:ext>
                </a:extLst>
              </a:tr>
              <a:tr h="213360">
                <a:tc gridSpan="7">
                  <a:txBody>
                    <a:bodyPr/>
                    <a:lstStyle/>
                    <a:p>
                      <a:pPr marL="0" indent="0">
                        <a:buNone/>
                      </a:pPr>
                      <a:r>
                        <a:rPr lang="en-US" dirty="0">
                          <a:solidFill>
                            <a:srgbClr val="000000"/>
                          </a:solidFill>
                          <a:latin typeface="Arial" panose="020B0604020202020204" pitchFamily="34" charset="0"/>
                          <a:cs typeface="Arial" panose="020B0604020202020204" pitchFamily="34" charset="0"/>
                        </a:rPr>
                        <a:t>a. Dependent Variable:|</a:t>
                      </a:r>
                      <a:r>
                        <a:rPr lang="en-US" dirty="0" err="1">
                          <a:solidFill>
                            <a:srgbClr val="000000"/>
                          </a:solidFill>
                          <a:latin typeface="Arial" panose="020B0604020202020204" pitchFamily="34" charset="0"/>
                          <a:cs typeface="Arial" panose="020B0604020202020204" pitchFamily="34" charset="0"/>
                        </a:rPr>
                        <a:t>ui</a:t>
                      </a:r>
                      <a:r>
                        <a:rPr lang="en-US" dirty="0">
                          <a:solidFill>
                            <a:srgbClr val="000000"/>
                          </a:solidFill>
                          <a:latin typeface="Arial" panose="020B0604020202020204" pitchFamily="34" charset="0"/>
                          <a:cs typeface="Arial" panose="020B0604020202020204" pitchFamily="34" charset="0"/>
                        </a:rPr>
                        <a:t>|</a:t>
                      </a:r>
                      <a:endParaRPr lang="en-US"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lnL>
                      <a:noFill/>
                    </a:lnL>
                    <a:lnR cap="flat">
                      <a:noFill/>
                    </a:lnR>
                    <a:lnT w="254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solidFill>
                      <a:srgbClr val="FFFFFF"/>
                    </a:solidFill>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T w="25400" cap="flat" cmpd="sng">
                      <a:solidFill>
                        <a:srgbClr val="000000"/>
                      </a:solidFill>
                      <a:prstDash val="solid"/>
                      <a:headEnd type="none" w="med" len="med"/>
                      <a:tailEnd type="none" w="med" len="med"/>
                    </a:lnT>
                    <a:lnB cap="flat">
                      <a:noFill/>
                      <a:headEnd type="none" w="med" len="med"/>
                      <a:tailEnd type="none" w="med" len="med"/>
                    </a:lnB>
                  </a:tcPr>
                </a:tc>
                <a:tc hMerge="1">
                  <a:txBody>
                    <a:bodyPr/>
                    <a:lstStyle/>
                    <a:p>
                      <a:endParaRPr lang="en-US"/>
                    </a:p>
                  </a:txBody>
                  <a:tcPr>
                    <a:lnR cap="flat">
                      <a:noFill/>
                    </a:lnR>
                    <a:lnT w="25400" cap="flat" cmpd="sng">
                      <a:solidFill>
                        <a:srgbClr val="000000"/>
                      </a:solidFill>
                      <a:prstDash val="solid"/>
                      <a:headEnd type="none" w="med" len="med"/>
                      <a:tailEnd type="none" w="med" len="med"/>
                    </a:lnT>
                    <a:lnB cap="flat">
                      <a:noFill/>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Text Box 3">
            <a:extLst>
              <a:ext uri="{FF2B5EF4-FFF2-40B4-BE49-F238E27FC236}">
                <a16:creationId xmlns:a16="http://schemas.microsoft.com/office/drawing/2014/main" id="{6BE265DA-5B1C-393E-B3BE-673ED5CA6ECB}"/>
              </a:ext>
            </a:extLst>
          </p:cNvPr>
          <p:cNvSpPr txBox="1"/>
          <p:nvPr/>
        </p:nvSpPr>
        <p:spPr>
          <a:xfrm>
            <a:off x="1340485" y="5087123"/>
            <a:ext cx="9432289" cy="646331"/>
          </a:xfrm>
          <a:prstGeom prst="rect">
            <a:avLst/>
          </a:prstGeom>
          <a:noFill/>
          <a:ln w="9525">
            <a:noFill/>
          </a:ln>
        </p:spPr>
        <p:txBody>
          <a:bodyPr wrap="square">
            <a:spAutoFit/>
          </a:bodyPr>
          <a:lstStyle/>
          <a:p>
            <a:pPr>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rPr>
              <a:t>Conclusion</a:t>
            </a:r>
            <a:endPar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From the above table we can say that there is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no Problem of Heteroscedasticity.</a:t>
            </a:r>
          </a:p>
        </p:txBody>
      </p:sp>
      <p:sp>
        <p:nvSpPr>
          <p:cNvPr id="2" name="TextBox 1">
            <a:extLst>
              <a:ext uri="{FF2B5EF4-FFF2-40B4-BE49-F238E27FC236}">
                <a16:creationId xmlns:a16="http://schemas.microsoft.com/office/drawing/2014/main" id="{9B2BDA5E-15ED-AB58-88FB-AB3E4E38370D}"/>
              </a:ext>
            </a:extLst>
          </p:cNvPr>
          <p:cNvSpPr txBox="1"/>
          <p:nvPr/>
        </p:nvSpPr>
        <p:spPr>
          <a:xfrm>
            <a:off x="1202656" y="595165"/>
            <a:ext cx="3609975"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Heteroscedasticity:</a:t>
            </a:r>
          </a:p>
        </p:txBody>
      </p:sp>
      <p:sp>
        <p:nvSpPr>
          <p:cNvPr id="8" name="Rectangle: Rounded Corners 7">
            <a:extLst>
              <a:ext uri="{FF2B5EF4-FFF2-40B4-BE49-F238E27FC236}">
                <a16:creationId xmlns:a16="http://schemas.microsoft.com/office/drawing/2014/main" id="{A83A607E-E74F-CBF4-1B54-58E02E2E2F55}"/>
              </a:ext>
            </a:extLst>
          </p:cNvPr>
          <p:cNvSpPr/>
          <p:nvPr/>
        </p:nvSpPr>
        <p:spPr>
          <a:xfrm>
            <a:off x="88489" y="6343650"/>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B1417E33-5B4C-0F06-B372-BAF5C6C2A1BE}"/>
              </a:ext>
            </a:extLst>
          </p:cNvPr>
          <p:cNvSpPr txBox="1"/>
          <p:nvPr/>
        </p:nvSpPr>
        <p:spPr>
          <a:xfrm>
            <a:off x="157314" y="6330629"/>
            <a:ext cx="511278" cy="461665"/>
          </a:xfrm>
          <a:prstGeom prst="rect">
            <a:avLst/>
          </a:prstGeom>
          <a:noFill/>
        </p:spPr>
        <p:txBody>
          <a:bodyPr wrap="square" rtlCol="0">
            <a:spAutoFit/>
          </a:bodyPr>
          <a:lstStyle/>
          <a:p>
            <a:r>
              <a:rPr lang="en-IN" sz="2400" b="1" dirty="0"/>
              <a:t>58</a:t>
            </a:r>
          </a:p>
        </p:txBody>
      </p:sp>
      <p:cxnSp>
        <p:nvCxnSpPr>
          <p:cNvPr id="3" name="Straight Connector 2">
            <a:extLst>
              <a:ext uri="{FF2B5EF4-FFF2-40B4-BE49-F238E27FC236}">
                <a16:creationId xmlns:a16="http://schemas.microsoft.com/office/drawing/2014/main" id="{77D9344A-78BB-D16E-1AE0-0A80B4D4B6D3}"/>
              </a:ext>
            </a:extLst>
          </p:cNvPr>
          <p:cNvCxnSpPr>
            <a:cxnSpLocks/>
          </p:cNvCxnSpPr>
          <p:nvPr/>
        </p:nvCxnSpPr>
        <p:spPr>
          <a:xfrm>
            <a:off x="2339180" y="3786383"/>
            <a:ext cx="1377687"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43977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9F5B24F-569F-3153-686B-46F24497AD24}"/>
              </a:ext>
            </a:extLst>
          </p:cNvPr>
          <p:cNvSpPr/>
          <p:nvPr/>
        </p:nvSpPr>
        <p:spPr>
          <a:xfrm>
            <a:off x="740664" y="641503"/>
            <a:ext cx="11001217" cy="56540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Chart 2">
            <a:extLst>
              <a:ext uri="{FF2B5EF4-FFF2-40B4-BE49-F238E27FC236}">
                <a16:creationId xmlns:a16="http://schemas.microsoft.com/office/drawing/2014/main" id="{F154D999-2201-71DC-7BBD-23A5E0EABB9D}"/>
              </a:ext>
            </a:extLst>
          </p:cNvPr>
          <p:cNvGraphicFramePr>
            <a:graphicFrameLocks/>
          </p:cNvGraphicFramePr>
          <p:nvPr>
            <p:extLst>
              <p:ext uri="{D42A27DB-BD31-4B8C-83A1-F6EECF244321}">
                <p14:modId xmlns:p14="http://schemas.microsoft.com/office/powerpoint/2010/main" val="3647017825"/>
              </p:ext>
            </p:extLst>
          </p:nvPr>
        </p:nvGraphicFramePr>
        <p:xfrm>
          <a:off x="2105787" y="641503"/>
          <a:ext cx="7248525" cy="1990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2">
            <a:extLst>
              <a:ext uri="{FF2B5EF4-FFF2-40B4-BE49-F238E27FC236}">
                <a16:creationId xmlns:a16="http://schemas.microsoft.com/office/drawing/2014/main" id="{0C81AB41-D26C-3974-D013-D00F02CE6040}"/>
              </a:ext>
            </a:extLst>
          </p:cNvPr>
          <p:cNvGraphicFramePr>
            <a:graphicFrameLocks/>
          </p:cNvGraphicFramePr>
          <p:nvPr/>
        </p:nvGraphicFramePr>
        <p:xfrm>
          <a:off x="7621365" y="2763673"/>
          <a:ext cx="3654108" cy="3238500"/>
        </p:xfrm>
        <a:graphic>
          <a:graphicData uri="http://schemas.openxmlformats.org/drawingml/2006/table">
            <a:tbl>
              <a:tblPr/>
              <a:tblGrid>
                <a:gridCol w="1062038">
                  <a:extLst>
                    <a:ext uri="{9D8B030D-6E8A-4147-A177-3AD203B41FA5}">
                      <a16:colId xmlns:a16="http://schemas.microsoft.com/office/drawing/2014/main" val="20000"/>
                    </a:ext>
                  </a:extLst>
                </a:gridCol>
                <a:gridCol w="1247140">
                  <a:extLst>
                    <a:ext uri="{9D8B030D-6E8A-4147-A177-3AD203B41FA5}">
                      <a16:colId xmlns:a16="http://schemas.microsoft.com/office/drawing/2014/main" val="20001"/>
                    </a:ext>
                  </a:extLst>
                </a:gridCol>
                <a:gridCol w="1344930">
                  <a:extLst>
                    <a:ext uri="{9D8B030D-6E8A-4147-A177-3AD203B41FA5}">
                      <a16:colId xmlns:a16="http://schemas.microsoft.com/office/drawing/2014/main" val="20002"/>
                    </a:ext>
                  </a:extLst>
                </a:gridCol>
              </a:tblGrid>
              <a:tr h="609600">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Year</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ln(Y)</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Y(RKM)</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r h="292100">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2022</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11.13694</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68661.23</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1"/>
                  </a:ext>
                </a:extLst>
              </a:tr>
              <a:tr h="292100">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2023</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11.14156</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68979.18</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2"/>
                  </a:ext>
                </a:extLst>
              </a:tr>
              <a:tr h="292100">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2024</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11.14617</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69297.91</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3"/>
                  </a:ext>
                </a:extLst>
              </a:tr>
              <a:tr h="292100">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2025</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11.15079</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69618.81</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4"/>
                  </a:ext>
                </a:extLst>
              </a:tr>
              <a:tr h="292100">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2026</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11.15541</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69941.19</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5"/>
                  </a:ext>
                </a:extLst>
              </a:tr>
              <a:tr h="292100">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2027</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11.16003</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70265.06</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6"/>
                  </a:ext>
                </a:extLst>
              </a:tr>
              <a:tr h="292100">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2028</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dirty="0">
                          <a:solidFill>
                            <a:srgbClr val="000000"/>
                          </a:solidFill>
                          <a:latin typeface="Times New Roman" panose="02020603050405020304" pitchFamily="18" charset="0"/>
                          <a:cs typeface="Times New Roman" panose="02020603050405020304" pitchFamily="18" charset="0"/>
                        </a:rPr>
                        <a:t>11.16464</a:t>
                      </a:r>
                      <a:endPar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70589.73</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7"/>
                  </a:ext>
                </a:extLst>
              </a:tr>
              <a:tr h="292100">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2029</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11.16926</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70916.61</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8"/>
                  </a:ext>
                </a:extLst>
              </a:tr>
              <a:tr h="292100">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2030</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a:solidFill>
                            <a:srgbClr val="000000"/>
                          </a:solidFill>
                          <a:latin typeface="Times New Roman" panose="02020603050405020304" pitchFamily="18" charset="0"/>
                          <a:cs typeface="Times New Roman" panose="02020603050405020304" pitchFamily="18" charset="0"/>
                        </a:rPr>
                        <a:t>11.17388</a:t>
                      </a:r>
                      <a:endParaRPr lang="en-US">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71245.01</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9"/>
                  </a:ext>
                </a:extLst>
              </a:tr>
            </a:tbl>
          </a:graphicData>
        </a:graphic>
      </p:graphicFrame>
      <p:sp>
        <p:nvSpPr>
          <p:cNvPr id="8" name="Text Box 104">
            <a:extLst>
              <a:ext uri="{FF2B5EF4-FFF2-40B4-BE49-F238E27FC236}">
                <a16:creationId xmlns:a16="http://schemas.microsoft.com/office/drawing/2014/main" id="{6211DDBF-3FE2-9DFF-3D83-2E21BB056DB8}"/>
              </a:ext>
            </a:extLst>
          </p:cNvPr>
          <p:cNvSpPr txBox="1"/>
          <p:nvPr/>
        </p:nvSpPr>
        <p:spPr>
          <a:xfrm>
            <a:off x="1335087" y="2763673"/>
            <a:ext cx="2949575" cy="398780"/>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Forecasting of Total KM</a:t>
            </a:r>
          </a:p>
        </p:txBody>
      </p:sp>
      <p:sp>
        <p:nvSpPr>
          <p:cNvPr id="3" name="Rectangle: Rounded Corners 2">
            <a:extLst>
              <a:ext uri="{FF2B5EF4-FFF2-40B4-BE49-F238E27FC236}">
                <a16:creationId xmlns:a16="http://schemas.microsoft.com/office/drawing/2014/main" id="{EFE83383-588B-B21F-233F-BBEE6BD6DF37}"/>
              </a:ext>
            </a:extLst>
          </p:cNvPr>
          <p:cNvSpPr/>
          <p:nvPr/>
        </p:nvSpPr>
        <p:spPr>
          <a:xfrm>
            <a:off x="91735" y="6321583"/>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7D558DF8-12F9-2069-4B39-E2508F9B0FD7}"/>
              </a:ext>
            </a:extLst>
          </p:cNvPr>
          <p:cNvSpPr txBox="1"/>
          <p:nvPr/>
        </p:nvSpPr>
        <p:spPr>
          <a:xfrm>
            <a:off x="160560" y="6308562"/>
            <a:ext cx="511278" cy="461665"/>
          </a:xfrm>
          <a:prstGeom prst="rect">
            <a:avLst/>
          </a:prstGeom>
          <a:noFill/>
        </p:spPr>
        <p:txBody>
          <a:bodyPr wrap="square" rtlCol="0">
            <a:spAutoFit/>
          </a:bodyPr>
          <a:lstStyle/>
          <a:p>
            <a:r>
              <a:rPr lang="en-IN" sz="2400" b="1" dirty="0"/>
              <a:t>59</a:t>
            </a:r>
          </a:p>
        </p:txBody>
      </p:sp>
      <p:graphicFrame>
        <p:nvGraphicFramePr>
          <p:cNvPr id="2" name="Chart 1">
            <a:extLst>
              <a:ext uri="{FF2B5EF4-FFF2-40B4-BE49-F238E27FC236}">
                <a16:creationId xmlns:a16="http://schemas.microsoft.com/office/drawing/2014/main" id="{F79FA373-B5C4-B715-6A2D-ECF6B602C572}"/>
              </a:ext>
            </a:extLst>
          </p:cNvPr>
          <p:cNvGraphicFramePr>
            <a:graphicFrameLocks/>
          </p:cNvGraphicFramePr>
          <p:nvPr>
            <p:extLst>
              <p:ext uri="{D42A27DB-BD31-4B8C-83A1-F6EECF244321}">
                <p14:modId xmlns:p14="http://schemas.microsoft.com/office/powerpoint/2010/main" val="4020779790"/>
              </p:ext>
            </p:extLst>
          </p:nvPr>
        </p:nvGraphicFramePr>
        <p:xfrm>
          <a:off x="1255580" y="3179300"/>
          <a:ext cx="5823646" cy="29167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14383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89DF9C7-D3B7-680C-3269-725B4191915D}"/>
              </a:ext>
            </a:extLst>
          </p:cNvPr>
          <p:cNvSpPr/>
          <p:nvPr/>
        </p:nvSpPr>
        <p:spPr>
          <a:xfrm>
            <a:off x="560437" y="498987"/>
            <a:ext cx="11169445" cy="5860026"/>
          </a:xfrm>
          <a:prstGeom prst="roundRect">
            <a:avLst/>
          </a:prstGeom>
          <a:solidFill>
            <a:schemeClr val="lt1">
              <a:alpha val="94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7" name="Title 1">
            <a:extLst>
              <a:ext uri="{FF2B5EF4-FFF2-40B4-BE49-F238E27FC236}">
                <a16:creationId xmlns:a16="http://schemas.microsoft.com/office/drawing/2014/main" id="{ABC340F1-FDC6-F8CB-9A83-B4824EB92C3B}"/>
              </a:ext>
            </a:extLst>
          </p:cNvPr>
          <p:cNvSpPr>
            <a:spLocks noGrp="1"/>
          </p:cNvSpPr>
          <p:nvPr>
            <p:ph type="title"/>
          </p:nvPr>
        </p:nvSpPr>
        <p:spPr>
          <a:xfrm>
            <a:off x="4182891" y="809715"/>
            <a:ext cx="3924539" cy="615673"/>
          </a:xfrm>
        </p:spPr>
        <p:txBody>
          <a:bodyPr/>
          <a:lstStyle/>
          <a:p>
            <a:pPr algn="ctr"/>
            <a:r>
              <a:rPr 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SDG 9 : INDICATORS</a:t>
            </a:r>
          </a:p>
        </p:txBody>
      </p:sp>
      <p:sp>
        <p:nvSpPr>
          <p:cNvPr id="8" name="Text Placeholder 2">
            <a:extLst>
              <a:ext uri="{FF2B5EF4-FFF2-40B4-BE49-F238E27FC236}">
                <a16:creationId xmlns:a16="http://schemas.microsoft.com/office/drawing/2014/main" id="{07E9323C-6FA3-E680-441A-552BC0AE8DAA}"/>
              </a:ext>
            </a:extLst>
          </p:cNvPr>
          <p:cNvSpPr txBox="1">
            <a:spLocks/>
          </p:cNvSpPr>
          <p:nvPr/>
        </p:nvSpPr>
        <p:spPr>
          <a:xfrm>
            <a:off x="1058031" y="1841072"/>
            <a:ext cx="10239234" cy="3812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9.1: Develop sustainable, resilient and inclusive infrastructures</a:t>
            </a:r>
          </a:p>
          <a:p>
            <a:pPr lvl="1">
              <a:buFont typeface="Wingdings" panose="05000000000000000000" pitchFamily="2" charset="2"/>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India may aim to enhance regional connectivity by investing in infrastructure projects that promote cross-border trade, transportation, and communication. This could involve the development of transport corridors, energy-grids and digital networks that facilitate seamless connectivity with neighboring countries and support regional economic integration.</a:t>
            </a:r>
            <a:endParaRPr lang="en-IN" sz="1600" kern="100" dirty="0">
              <a:latin typeface="Calibri" panose="020F0502020204030204" pitchFamily="34" charset="0"/>
              <a:ea typeface="Calibri" panose="020F0502020204030204" pitchFamily="34" charset="0"/>
              <a:cs typeface="Cordia New" panose="020B0304020202020204" pitchFamily="34" charset="-34"/>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9.2: Promote inclusive and sustainable industrialization</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9.3: Increase access to financial services and markets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9.4: Upgrade all industries and infrastructures for sustainability</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9.5: Enhance research and upgrade industrial technologies</a:t>
            </a:r>
          </a:p>
        </p:txBody>
      </p:sp>
      <p:sp>
        <p:nvSpPr>
          <p:cNvPr id="3" name="Rectangle: Rounded Corners 2">
            <a:extLst>
              <a:ext uri="{FF2B5EF4-FFF2-40B4-BE49-F238E27FC236}">
                <a16:creationId xmlns:a16="http://schemas.microsoft.com/office/drawing/2014/main" id="{E3EACB76-3307-A8C3-7ECC-D80A4376EAD0}"/>
              </a:ext>
            </a:extLst>
          </p:cNvPr>
          <p:cNvSpPr/>
          <p:nvPr/>
        </p:nvSpPr>
        <p:spPr>
          <a:xfrm>
            <a:off x="137653" y="6359013"/>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0767F191-BFCF-58C8-1DC9-5E0747A9CB03}"/>
              </a:ext>
            </a:extLst>
          </p:cNvPr>
          <p:cNvSpPr txBox="1"/>
          <p:nvPr/>
        </p:nvSpPr>
        <p:spPr>
          <a:xfrm>
            <a:off x="275302" y="6345992"/>
            <a:ext cx="511278" cy="461665"/>
          </a:xfrm>
          <a:prstGeom prst="rect">
            <a:avLst/>
          </a:prstGeom>
          <a:noFill/>
        </p:spPr>
        <p:txBody>
          <a:bodyPr wrap="square" rtlCol="0">
            <a:spAutoFit/>
          </a:bodyPr>
          <a:lstStyle/>
          <a:p>
            <a:r>
              <a:rPr lang="en-IN" sz="2400" b="1" dirty="0"/>
              <a:t>6</a:t>
            </a:r>
          </a:p>
        </p:txBody>
      </p:sp>
    </p:spTree>
    <p:extLst>
      <p:ext uri="{BB962C8B-B14F-4D97-AF65-F5344CB8AC3E}">
        <p14:creationId xmlns:p14="http://schemas.microsoft.com/office/powerpoint/2010/main" val="19309319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26B631E-E579-CD23-FED8-7CF76B91B421}"/>
              </a:ext>
            </a:extLst>
          </p:cNvPr>
          <p:cNvSpPr/>
          <p:nvPr/>
        </p:nvSpPr>
        <p:spPr>
          <a:xfrm>
            <a:off x="6096000" y="889474"/>
            <a:ext cx="5630779" cy="5543410"/>
          </a:xfrm>
          <a:prstGeom prst="roundRect">
            <a:avLst/>
          </a:prstGeom>
          <a:solidFill>
            <a:schemeClr val="lt1">
              <a:alpha val="79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Calibri" panose="020F0502020204030204"/>
                <a:ea typeface="+mn-ea"/>
                <a:cs typeface="+mn-cs"/>
              </a:rPr>
              <a:t>Exponential smoothing model on non-electrified route kilometres</a:t>
            </a:r>
          </a:p>
        </p:txBody>
      </p:sp>
      <p:sp>
        <p:nvSpPr>
          <p:cNvPr id="2" name="Rectangle 1">
            <a:extLst>
              <a:ext uri="{FF2B5EF4-FFF2-40B4-BE49-F238E27FC236}">
                <a16:creationId xmlns:a16="http://schemas.microsoft.com/office/drawing/2014/main" id="{252507FA-D78A-57E3-8688-2774B77D34D8}"/>
              </a:ext>
            </a:extLst>
          </p:cNvPr>
          <p:cNvSpPr/>
          <p:nvPr/>
        </p:nvSpPr>
        <p:spPr>
          <a:xfrm>
            <a:off x="6400024" y="1724589"/>
            <a:ext cx="1786066" cy="584775"/>
          </a:xfrm>
          <a:prstGeom prst="rect">
            <a:avLst/>
          </a:prstGeom>
          <a:noFill/>
        </p:spPr>
        <p:txBody>
          <a:bodyPr wrap="none" lIns="91440" tIns="45720" rIns="91440" bIns="45720">
            <a:spAutoFit/>
          </a:bodyPr>
          <a:lstStyle/>
          <a:p>
            <a:pPr algn="ctr"/>
            <a:r>
              <a:rPr lang="en-IN" sz="3200" b="0" cap="none" spc="0" dirty="0">
                <a:ln w="0"/>
                <a:solidFill>
                  <a:schemeClr val="tx1"/>
                </a:solidFill>
                <a:effectLst>
                  <a:outerShdw blurRad="38100" dist="19050" dir="2700000" algn="tl" rotWithShape="0">
                    <a:schemeClr val="dk1">
                      <a:alpha val="40000"/>
                    </a:schemeClr>
                  </a:outerShdw>
                </a:effectLst>
              </a:rPr>
              <a:t>Model - 5</a:t>
            </a:r>
          </a:p>
        </p:txBody>
      </p:sp>
      <p:sp>
        <p:nvSpPr>
          <p:cNvPr id="5" name="Rectangle: Rounded Corners 4">
            <a:extLst>
              <a:ext uri="{FF2B5EF4-FFF2-40B4-BE49-F238E27FC236}">
                <a16:creationId xmlns:a16="http://schemas.microsoft.com/office/drawing/2014/main" id="{28052C60-DA63-A00D-4DE0-F7D9AD23EF5D}"/>
              </a:ext>
            </a:extLst>
          </p:cNvPr>
          <p:cNvSpPr/>
          <p:nvPr/>
        </p:nvSpPr>
        <p:spPr>
          <a:xfrm>
            <a:off x="68824" y="6309097"/>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1C7CA97C-F40C-F762-0811-F4F683BA2A56}"/>
              </a:ext>
            </a:extLst>
          </p:cNvPr>
          <p:cNvSpPr txBox="1"/>
          <p:nvPr/>
        </p:nvSpPr>
        <p:spPr>
          <a:xfrm>
            <a:off x="137649" y="6296076"/>
            <a:ext cx="511278" cy="461665"/>
          </a:xfrm>
          <a:prstGeom prst="rect">
            <a:avLst/>
          </a:prstGeom>
          <a:noFill/>
        </p:spPr>
        <p:txBody>
          <a:bodyPr wrap="square" rtlCol="0">
            <a:spAutoFit/>
          </a:bodyPr>
          <a:lstStyle/>
          <a:p>
            <a:r>
              <a:rPr lang="en-IN" sz="2400" b="1" dirty="0"/>
              <a:t>60</a:t>
            </a:r>
          </a:p>
        </p:txBody>
      </p:sp>
    </p:spTree>
    <p:extLst>
      <p:ext uri="{BB962C8B-B14F-4D97-AF65-F5344CB8AC3E}">
        <p14:creationId xmlns:p14="http://schemas.microsoft.com/office/powerpoint/2010/main" val="29014820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FFCB707-BF99-F661-8E07-E9A03E877A8B}"/>
              </a:ext>
            </a:extLst>
          </p:cNvPr>
          <p:cNvSpPr/>
          <p:nvPr/>
        </p:nvSpPr>
        <p:spPr>
          <a:xfrm>
            <a:off x="639762" y="384048"/>
            <a:ext cx="11009694" cy="59710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Box 104">
            <a:extLst>
              <a:ext uri="{FF2B5EF4-FFF2-40B4-BE49-F238E27FC236}">
                <a16:creationId xmlns:a16="http://schemas.microsoft.com/office/drawing/2014/main" id="{24CB861A-D589-1B1C-5939-9502DEBD186B}"/>
              </a:ext>
            </a:extLst>
          </p:cNvPr>
          <p:cNvSpPr txBox="1"/>
          <p:nvPr/>
        </p:nvSpPr>
        <p:spPr>
          <a:xfrm>
            <a:off x="2428875" y="807085"/>
            <a:ext cx="7058025" cy="566420"/>
          </a:xfrm>
          <a:prstGeom prst="rect">
            <a:avLst/>
          </a:prstGeom>
          <a:ln/>
        </p:spPr>
        <p:style>
          <a:lnRef idx="0">
            <a:schemeClr val="accent1"/>
          </a:lnRef>
          <a:fillRef idx="3">
            <a:schemeClr val="accent1"/>
          </a:fillRef>
          <a:effectRef idx="3">
            <a:schemeClr val="accent1"/>
          </a:effectRef>
          <a:fontRef idx="minor">
            <a:schemeClr val="lt1"/>
          </a:fontRef>
        </p:style>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Calibri" panose="020F0502020204030204" pitchFamily="34" charset="0"/>
              </a:rPr>
              <a:t>Time Series Analysis:(</a:t>
            </a:r>
            <a:r>
              <a:rPr kumimoji="0" lang="en-US" sz="2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Calibri" panose="020F0502020204030204" pitchFamily="34" charset="0"/>
                <a:sym typeface="+mn-ea"/>
              </a:rPr>
              <a:t> Non-Electrified Route Km</a:t>
            </a:r>
            <a:r>
              <a:rPr kumimoji="0" lang="en-US" sz="2000" b="1" i="0" u="none" strike="noStrike" kern="1200" cap="none" spc="0" normalizeH="0" baseline="0" noProof="0" dirty="0">
                <a:ln>
                  <a:noFill/>
                </a:ln>
                <a:solidFill>
                  <a:prstClr val="white"/>
                </a:solidFill>
                <a:effectLst/>
                <a:uLnTx/>
                <a:uFillTx/>
                <a:latin typeface="Courier New" panose="02070309020205020404" charset="0"/>
                <a:ea typeface="+mn-ea"/>
                <a:cs typeface="Calibri" panose="020F050202020403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ourier New" panose="02070309020205020404" charset="0"/>
                <a:ea typeface="+mn-ea"/>
                <a:cs typeface="Calibri" panose="020F0502020204030204" pitchFamily="34" charset="0"/>
              </a:rPr>
              <a:t> </a:t>
            </a:r>
            <a:r>
              <a:rPr kumimoji="0" lang="en-US" sz="2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Calibri" panose="020F0502020204030204" pitchFamily="34" charset="0"/>
              </a:rPr>
              <a:t>  </a:t>
            </a:r>
            <a:endParaRPr kumimoji="0" lang="en-US" sz="20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Calibri" panose="020F0502020204030204" pitchFamily="34" charset="0"/>
            </a:endParaRPr>
          </a:p>
        </p:txBody>
      </p:sp>
      <p:graphicFrame>
        <p:nvGraphicFramePr>
          <p:cNvPr id="8" name="Chart 1">
            <a:extLst>
              <a:ext uri="{FF2B5EF4-FFF2-40B4-BE49-F238E27FC236}">
                <a16:creationId xmlns:a16="http://schemas.microsoft.com/office/drawing/2014/main" id="{0D202711-5251-63BD-0655-9906CE1C97B4}"/>
              </a:ext>
            </a:extLst>
          </p:cNvPr>
          <p:cNvGraphicFramePr>
            <a:graphicFrameLocks/>
          </p:cNvGraphicFramePr>
          <p:nvPr>
            <p:extLst>
              <p:ext uri="{D42A27DB-BD31-4B8C-83A1-F6EECF244321}">
                <p14:modId xmlns:p14="http://schemas.microsoft.com/office/powerpoint/2010/main" val="2136503885"/>
              </p:ext>
            </p:extLst>
          </p:nvPr>
        </p:nvGraphicFramePr>
        <p:xfrm>
          <a:off x="939289" y="1559084"/>
          <a:ext cx="5372099" cy="417798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Box 104">
            <a:extLst>
              <a:ext uri="{FF2B5EF4-FFF2-40B4-BE49-F238E27FC236}">
                <a16:creationId xmlns:a16="http://schemas.microsoft.com/office/drawing/2014/main" id="{21E43CDC-2832-75D0-EFB3-77D7EA783D26}"/>
              </a:ext>
            </a:extLst>
          </p:cNvPr>
          <p:cNvSpPr txBox="1"/>
          <p:nvPr/>
        </p:nvSpPr>
        <p:spPr>
          <a:xfrm>
            <a:off x="6180138" y="1510461"/>
            <a:ext cx="4594224" cy="1677382"/>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To check the trend in the data:</a:t>
            </a:r>
            <a:endParaRPr kumimoji="0" lang="en-US" sz="2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Hypothesis:</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mn-cs"/>
              </a:rPr>
              <a:t>0</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There is no trend.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mn-cs"/>
              </a:rPr>
              <a:t>1</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There is trend.</a:t>
            </a:r>
          </a:p>
        </p:txBody>
      </p:sp>
      <p:sp>
        <p:nvSpPr>
          <p:cNvPr id="10" name="Text Box 2">
            <a:extLst>
              <a:ext uri="{FF2B5EF4-FFF2-40B4-BE49-F238E27FC236}">
                <a16:creationId xmlns:a16="http://schemas.microsoft.com/office/drawing/2014/main" id="{10F7A62A-3CC6-C1B9-0C94-EAA3F9B12BD5}"/>
              </a:ext>
            </a:extLst>
          </p:cNvPr>
          <p:cNvSpPr txBox="1"/>
          <p:nvPr/>
        </p:nvSpPr>
        <p:spPr>
          <a:xfrm>
            <a:off x="6180138" y="2931636"/>
            <a:ext cx="5372100" cy="2367280"/>
          </a:xfrm>
          <a:prstGeom prst="rect">
            <a:avLst/>
          </a:prstGeom>
          <a:noFill/>
          <a:ln w="9525">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Mann-Kendall 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Calibri" panose="020F0502020204030204" pitchFamily="34" charset="0"/>
              </a:rPr>
              <a:t>tau = -0.957, 2-sided p-value = 5.5205e10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Here the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P-Value &lt; 0.05</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So, we reject H</a:t>
            </a:r>
            <a:r>
              <a:rPr kumimoji="0" lang="en-US" sz="20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Calibri" panose="020F0502020204030204" pitchFamily="34" charset="0"/>
              </a:rPr>
              <a:t>0</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at 5% level of significance. Hence, we may conclude that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there is trend</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a:t>
            </a:r>
          </a:p>
        </p:txBody>
      </p:sp>
      <p:sp>
        <p:nvSpPr>
          <p:cNvPr id="3" name="Rectangle: Rounded Corners 2">
            <a:extLst>
              <a:ext uri="{FF2B5EF4-FFF2-40B4-BE49-F238E27FC236}">
                <a16:creationId xmlns:a16="http://schemas.microsoft.com/office/drawing/2014/main" id="{625448CA-A46B-1905-6627-6D35874DA3E1}"/>
              </a:ext>
            </a:extLst>
          </p:cNvPr>
          <p:cNvSpPr/>
          <p:nvPr/>
        </p:nvSpPr>
        <p:spPr>
          <a:xfrm>
            <a:off x="59658" y="6355080"/>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744F30D7-99C5-2B58-4C04-420C516428AC}"/>
              </a:ext>
            </a:extLst>
          </p:cNvPr>
          <p:cNvSpPr txBox="1"/>
          <p:nvPr/>
        </p:nvSpPr>
        <p:spPr>
          <a:xfrm>
            <a:off x="128484" y="6366381"/>
            <a:ext cx="511278" cy="461665"/>
          </a:xfrm>
          <a:prstGeom prst="rect">
            <a:avLst/>
          </a:prstGeom>
          <a:noFill/>
        </p:spPr>
        <p:txBody>
          <a:bodyPr wrap="square" rtlCol="0">
            <a:spAutoFit/>
          </a:bodyPr>
          <a:lstStyle/>
          <a:p>
            <a:r>
              <a:rPr lang="en-IN" sz="2400" b="1" dirty="0"/>
              <a:t>61</a:t>
            </a:r>
          </a:p>
        </p:txBody>
      </p:sp>
    </p:spTree>
    <p:extLst>
      <p:ext uri="{BB962C8B-B14F-4D97-AF65-F5344CB8AC3E}">
        <p14:creationId xmlns:p14="http://schemas.microsoft.com/office/powerpoint/2010/main" val="1648734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A9B5248-DC16-C6DF-31F2-9D4E3A332F49}"/>
              </a:ext>
            </a:extLst>
          </p:cNvPr>
          <p:cNvSpPr/>
          <p:nvPr/>
        </p:nvSpPr>
        <p:spPr>
          <a:xfrm>
            <a:off x="342899" y="352425"/>
            <a:ext cx="11477625" cy="61531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Box 104">
            <a:extLst>
              <a:ext uri="{FF2B5EF4-FFF2-40B4-BE49-F238E27FC236}">
                <a16:creationId xmlns:a16="http://schemas.microsoft.com/office/drawing/2014/main" id="{9048ED85-7009-8F47-1621-6BAE55220121}"/>
              </a:ext>
            </a:extLst>
          </p:cNvPr>
          <p:cNvSpPr txBox="1"/>
          <p:nvPr/>
        </p:nvSpPr>
        <p:spPr>
          <a:xfrm>
            <a:off x="1001712" y="446405"/>
            <a:ext cx="1760538" cy="47561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Calibri" panose="020F0502020204030204" pitchFamily="34" charset="0"/>
              </a:rPr>
              <a:t>Estimating: </a:t>
            </a:r>
          </a:p>
        </p:txBody>
      </p:sp>
      <p:graphicFrame>
        <p:nvGraphicFramePr>
          <p:cNvPr id="6" name="Table 2">
            <a:extLst>
              <a:ext uri="{FF2B5EF4-FFF2-40B4-BE49-F238E27FC236}">
                <a16:creationId xmlns:a16="http://schemas.microsoft.com/office/drawing/2014/main" id="{2DDA2035-C80B-E95B-3B3E-DE08F0C651D6}"/>
              </a:ext>
            </a:extLst>
          </p:cNvPr>
          <p:cNvGraphicFramePr>
            <a:graphicFrameLocks/>
          </p:cNvGraphicFramePr>
          <p:nvPr/>
        </p:nvGraphicFramePr>
        <p:xfrm>
          <a:off x="1752599" y="1033145"/>
          <a:ext cx="7972425" cy="1097280"/>
        </p:xfrm>
        <a:graphic>
          <a:graphicData uri="http://schemas.openxmlformats.org/drawingml/2006/table">
            <a:tbl>
              <a:tblPr/>
              <a:tblGrid>
                <a:gridCol w="1621858">
                  <a:extLst>
                    <a:ext uri="{9D8B030D-6E8A-4147-A177-3AD203B41FA5}">
                      <a16:colId xmlns:a16="http://schemas.microsoft.com/office/drawing/2014/main" val="20000"/>
                    </a:ext>
                  </a:extLst>
                </a:gridCol>
                <a:gridCol w="1147391">
                  <a:extLst>
                    <a:ext uri="{9D8B030D-6E8A-4147-A177-3AD203B41FA5}">
                      <a16:colId xmlns:a16="http://schemas.microsoft.com/office/drawing/2014/main" val="20001"/>
                    </a:ext>
                  </a:extLst>
                </a:gridCol>
                <a:gridCol w="1250040">
                  <a:extLst>
                    <a:ext uri="{9D8B030D-6E8A-4147-A177-3AD203B41FA5}">
                      <a16:colId xmlns:a16="http://schemas.microsoft.com/office/drawing/2014/main" val="20002"/>
                    </a:ext>
                  </a:extLst>
                </a:gridCol>
                <a:gridCol w="1236352">
                  <a:extLst>
                    <a:ext uri="{9D8B030D-6E8A-4147-A177-3AD203B41FA5}">
                      <a16:colId xmlns:a16="http://schemas.microsoft.com/office/drawing/2014/main" val="20003"/>
                    </a:ext>
                  </a:extLst>
                </a:gridCol>
                <a:gridCol w="1250040">
                  <a:extLst>
                    <a:ext uri="{9D8B030D-6E8A-4147-A177-3AD203B41FA5}">
                      <a16:colId xmlns:a16="http://schemas.microsoft.com/office/drawing/2014/main" val="20004"/>
                    </a:ext>
                  </a:extLst>
                </a:gridCol>
                <a:gridCol w="1466744">
                  <a:extLst>
                    <a:ext uri="{9D8B030D-6E8A-4147-A177-3AD203B41FA5}">
                      <a16:colId xmlns:a16="http://schemas.microsoft.com/office/drawing/2014/main" val="20005"/>
                    </a:ext>
                  </a:extLst>
                </a:gridCol>
              </a:tblGrid>
              <a:tr h="163889">
                <a:tc>
                  <a:txBody>
                    <a:bodyPr/>
                    <a:lstStyle/>
                    <a:p>
                      <a:pPr marL="0" indent="0">
                        <a:buNone/>
                      </a:pPr>
                      <a:r>
                        <a:rPr lang="en-US" b="1" dirty="0">
                          <a:solidFill>
                            <a:srgbClr val="000000"/>
                          </a:solidFill>
                          <a:latin typeface="Times New Roman" panose="02020603050405020304" pitchFamily="18" charset="0"/>
                          <a:cs typeface="Times New Roman" panose="02020603050405020304" pitchFamily="18" charset="0"/>
                        </a:rPr>
                        <a:t>Exponential</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R-squared</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RMSE</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MAPE</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MAE</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rowSpan="2">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Significant</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0"/>
                  </a:ext>
                </a:extLst>
              </a:tr>
              <a:tr h="163889">
                <a:tc>
                  <a:txBody>
                    <a:bodyPr/>
                    <a:lstStyle/>
                    <a:p>
                      <a:pPr marL="0" indent="0">
                        <a:buNone/>
                      </a:pPr>
                      <a:r>
                        <a:rPr lang="en-US" b="1" dirty="0">
                          <a:solidFill>
                            <a:srgbClr val="000000"/>
                          </a:solidFill>
                          <a:latin typeface="Times New Roman" panose="02020603050405020304" pitchFamily="18" charset="0"/>
                          <a:cs typeface="Times New Roman" panose="02020603050405020304" pitchFamily="18" charset="0"/>
                        </a:rPr>
                        <a:t>Model</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163889">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Holt's</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0.984</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0.03344</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0.195028</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0.020205</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No</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2"/>
                  </a:ext>
                </a:extLst>
              </a:tr>
              <a:tr h="163889">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Brown's </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0.984</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0.032629</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0.195116</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a:solidFill>
                            <a:srgbClr val="000000"/>
                          </a:solidFill>
                          <a:latin typeface="Times New Roman" panose="02020603050405020304" pitchFamily="18" charset="0"/>
                          <a:cs typeface="Times New Roman" panose="02020603050405020304" pitchFamily="18" charset="0"/>
                        </a:rPr>
                        <a:t>0.020215</a:t>
                      </a:r>
                      <a:endPar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indent="0" algn="ctr">
                        <a:buNone/>
                      </a:pPr>
                      <a:r>
                        <a:rPr lang="en-US" b="1" dirty="0">
                          <a:solidFill>
                            <a:srgbClr val="000000"/>
                          </a:solidFill>
                          <a:latin typeface="Times New Roman" panose="02020603050405020304" pitchFamily="18" charset="0"/>
                          <a:cs typeface="Times New Roman" panose="02020603050405020304" pitchFamily="18" charset="0"/>
                        </a:rPr>
                        <a:t>Yes</a:t>
                      </a:r>
                      <a:endPar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3"/>
                  </a:ext>
                </a:extLst>
              </a:tr>
            </a:tbl>
          </a:graphicData>
        </a:graphic>
      </p:graphicFrame>
      <p:sp>
        <p:nvSpPr>
          <p:cNvPr id="7" name="Text Box 3">
            <a:extLst>
              <a:ext uri="{FF2B5EF4-FFF2-40B4-BE49-F238E27FC236}">
                <a16:creationId xmlns:a16="http://schemas.microsoft.com/office/drawing/2014/main" id="{1FE1CE04-044F-2F17-29C5-FC8648344EC5}"/>
              </a:ext>
            </a:extLst>
          </p:cNvPr>
          <p:cNvSpPr txBox="1"/>
          <p:nvPr/>
        </p:nvSpPr>
        <p:spPr>
          <a:xfrm>
            <a:off x="1211262" y="2241550"/>
            <a:ext cx="10285413" cy="692150"/>
          </a:xfrm>
          <a:prstGeom prst="rect">
            <a:avLst/>
          </a:prstGeom>
          <a:noFill/>
          <a:ln w="9525">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From the above table we observe that ,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Brown’s exponential smoothing model is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a:t>
            </a:r>
          </a:p>
        </p:txBody>
      </p:sp>
      <p:sp>
        <p:nvSpPr>
          <p:cNvPr id="9" name="Text Box 4">
            <a:extLst>
              <a:ext uri="{FF2B5EF4-FFF2-40B4-BE49-F238E27FC236}">
                <a16:creationId xmlns:a16="http://schemas.microsoft.com/office/drawing/2014/main" id="{32214E55-926F-B126-3157-DDA28AD802BB}"/>
              </a:ext>
            </a:extLst>
          </p:cNvPr>
          <p:cNvSpPr txBox="1"/>
          <p:nvPr/>
        </p:nvSpPr>
        <p:spPr>
          <a:xfrm>
            <a:off x="3973416" y="2587625"/>
            <a:ext cx="817245" cy="346075"/>
          </a:xfrm>
          <a:prstGeom prst="rect">
            <a:avLst/>
          </a:prstGeom>
          <a:noFill/>
          <a:ln w="9525">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Model</a:t>
            </a:r>
          </a:p>
        </p:txBody>
      </p:sp>
      <p:pic>
        <p:nvPicPr>
          <p:cNvPr id="10" name="Picture 9">
            <a:extLst>
              <a:ext uri="{FF2B5EF4-FFF2-40B4-BE49-F238E27FC236}">
                <a16:creationId xmlns:a16="http://schemas.microsoft.com/office/drawing/2014/main" id="{BF37B8D6-3BD8-7197-F2F4-B5C0FF1ACC2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895850" y="2621389"/>
            <a:ext cx="2071307" cy="413524"/>
          </a:xfrm>
          <a:prstGeom prst="rect">
            <a:avLst/>
          </a:prstGeom>
        </p:spPr>
      </p:pic>
      <p:sp>
        <p:nvSpPr>
          <p:cNvPr id="12" name="Text Box 6">
            <a:extLst>
              <a:ext uri="{FF2B5EF4-FFF2-40B4-BE49-F238E27FC236}">
                <a16:creationId xmlns:a16="http://schemas.microsoft.com/office/drawing/2014/main" id="{1EA4F95C-17A6-ECEF-B874-CB2B05444E21}"/>
              </a:ext>
            </a:extLst>
          </p:cNvPr>
          <p:cNvSpPr txBox="1"/>
          <p:nvPr/>
        </p:nvSpPr>
        <p:spPr>
          <a:xfrm>
            <a:off x="1095375" y="2975927"/>
            <a:ext cx="41294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sym typeface="+mn-ea"/>
              </a:rPr>
              <a:t>Significancy</a:t>
            </a: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sym typeface="+mn-ea"/>
              </a:rPr>
              <a:t> of co-efficient</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sym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Symbol" panose="05050102010706020507" charset="0"/>
              <a:ea typeface="+mn-ea"/>
              <a:cs typeface="等线"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ymbol" panose="05050102010706020507" charset="0"/>
                <a:ea typeface="+mn-ea"/>
                <a:cs typeface="等线" charset="0"/>
                <a:sym typeface="+mn-ea"/>
              </a:rPr>
              <a:t>·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sym typeface="+mn-ea"/>
              </a:rPr>
              <a:t>Hypothesis: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sym typeface="+mn-ea"/>
              </a:rPr>
              <a:t>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等线" charset="0"/>
                <a:sym typeface="+mn-ea"/>
              </a:rPr>
              <a:t>0</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sym typeface="+mn-ea"/>
              </a:rPr>
              <a:t>: Co-efficient is insignificant.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sym typeface="+mn-ea"/>
              </a:rPr>
              <a:t>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等线" charset="0"/>
                <a:sym typeface="+mn-ea"/>
              </a:rPr>
              <a:t>1</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sym typeface="+mn-ea"/>
              </a:rPr>
              <a:t>: Co-efficient is significant.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endParaRPr>
          </a:p>
        </p:txBody>
      </p:sp>
      <p:pic>
        <p:nvPicPr>
          <p:cNvPr id="13" name="Picture 1">
            <a:extLst>
              <a:ext uri="{FF2B5EF4-FFF2-40B4-BE49-F238E27FC236}">
                <a16:creationId xmlns:a16="http://schemas.microsoft.com/office/drawing/2014/main" id="{3AFE35E9-E52E-4AD2-39BA-3AAAF8B98860}"/>
              </a:ext>
            </a:extLst>
          </p:cNvPr>
          <p:cNvPicPr>
            <a:picLocks noChangeAspect="1"/>
          </p:cNvPicPr>
          <p:nvPr/>
        </p:nvPicPr>
        <p:blipFill rotWithShape="1">
          <a:blip r:embed="rId5"/>
          <a:srcRect t="7045"/>
          <a:stretch>
            <a:fillRect/>
          </a:stretch>
        </p:blipFill>
        <p:spPr>
          <a:xfrm>
            <a:off x="1211262" y="4587814"/>
            <a:ext cx="9218613" cy="1051855"/>
          </a:xfrm>
          <a:prstGeom prst="rect">
            <a:avLst/>
          </a:prstGeom>
        </p:spPr>
      </p:pic>
      <p:sp>
        <p:nvSpPr>
          <p:cNvPr id="15" name="TextBox 9">
            <a:extLst>
              <a:ext uri="{FF2B5EF4-FFF2-40B4-BE49-F238E27FC236}">
                <a16:creationId xmlns:a16="http://schemas.microsoft.com/office/drawing/2014/main" id="{8F93BBBC-E8A7-C6B1-6765-8C5033EF4162}"/>
              </a:ext>
            </a:extLst>
          </p:cNvPr>
          <p:cNvSpPr txBox="1"/>
          <p:nvPr/>
        </p:nvSpPr>
        <p:spPr>
          <a:xfrm>
            <a:off x="916258" y="5647482"/>
            <a:ext cx="100184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rPr>
              <a:t>Here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rPr>
              <a:t> P-value &lt; 0.05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rPr>
              <a:t>, so we do reject 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等线" charset="0"/>
              </a:rPr>
              <a:t>0</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rPr>
              <a:t> at5% level of significant.so we can say that the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rPr>
              <a:t>Co-efficient is significant</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等线" charset="0"/>
              </a:rPr>
              <a:t>.</a:t>
            </a:r>
          </a:p>
        </p:txBody>
      </p:sp>
      <p:sp>
        <p:nvSpPr>
          <p:cNvPr id="3" name="Rectangle: Rounded Corners 2">
            <a:extLst>
              <a:ext uri="{FF2B5EF4-FFF2-40B4-BE49-F238E27FC236}">
                <a16:creationId xmlns:a16="http://schemas.microsoft.com/office/drawing/2014/main" id="{C02A1E0E-3F24-923B-61F2-9162ACDCFEE3}"/>
              </a:ext>
            </a:extLst>
          </p:cNvPr>
          <p:cNvSpPr/>
          <p:nvPr/>
        </p:nvSpPr>
        <p:spPr>
          <a:xfrm>
            <a:off x="88489" y="6319853"/>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B763755D-6C25-8B94-DAB6-1865227EF001}"/>
              </a:ext>
            </a:extLst>
          </p:cNvPr>
          <p:cNvSpPr txBox="1"/>
          <p:nvPr/>
        </p:nvSpPr>
        <p:spPr>
          <a:xfrm>
            <a:off x="157314" y="6319853"/>
            <a:ext cx="511278" cy="461665"/>
          </a:xfrm>
          <a:prstGeom prst="rect">
            <a:avLst/>
          </a:prstGeom>
          <a:noFill/>
        </p:spPr>
        <p:txBody>
          <a:bodyPr wrap="square" rtlCol="0">
            <a:spAutoFit/>
          </a:bodyPr>
          <a:lstStyle/>
          <a:p>
            <a:r>
              <a:rPr lang="en-IN" sz="2400" b="1" dirty="0"/>
              <a:t>62</a:t>
            </a:r>
          </a:p>
        </p:txBody>
      </p:sp>
    </p:spTree>
    <p:extLst>
      <p:ext uri="{BB962C8B-B14F-4D97-AF65-F5344CB8AC3E}">
        <p14:creationId xmlns:p14="http://schemas.microsoft.com/office/powerpoint/2010/main" val="2309501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0AFF8D-5514-7A35-C6E4-38697305F670}"/>
              </a:ext>
            </a:extLst>
          </p:cNvPr>
          <p:cNvSpPr/>
          <p:nvPr/>
        </p:nvSpPr>
        <p:spPr>
          <a:xfrm>
            <a:off x="557784" y="498285"/>
            <a:ext cx="10954512" cy="60122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Box 2">
            <a:extLst>
              <a:ext uri="{FF2B5EF4-FFF2-40B4-BE49-F238E27FC236}">
                <a16:creationId xmlns:a16="http://schemas.microsoft.com/office/drawing/2014/main" id="{A704FF17-1E57-3FCE-283A-1BEE7A3E4942}"/>
              </a:ext>
            </a:extLst>
          </p:cNvPr>
          <p:cNvSpPr txBox="1"/>
          <p:nvPr/>
        </p:nvSpPr>
        <p:spPr>
          <a:xfrm>
            <a:off x="1001712" y="549313"/>
            <a:ext cx="2989263" cy="46166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Calibri" panose="020F0502020204030204" pitchFamily="34" charset="0"/>
              </a:rPr>
              <a:t>Diagnostic Checking</a:t>
            </a:r>
            <a:r>
              <a:rPr kumimoji="0" lang="en-US" sz="2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Calibri" panose="020F0502020204030204" pitchFamily="34" charset="0"/>
              </a:rPr>
              <a:t>:</a:t>
            </a:r>
          </a:p>
        </p:txBody>
      </p:sp>
      <p:sp>
        <p:nvSpPr>
          <p:cNvPr id="6" name="Text Box 3">
            <a:extLst>
              <a:ext uri="{FF2B5EF4-FFF2-40B4-BE49-F238E27FC236}">
                <a16:creationId xmlns:a16="http://schemas.microsoft.com/office/drawing/2014/main" id="{CBF92F4D-9102-269F-0A03-14B84B98B750}"/>
              </a:ext>
            </a:extLst>
          </p:cNvPr>
          <p:cNvSpPr txBox="1"/>
          <p:nvPr/>
        </p:nvSpPr>
        <p:spPr>
          <a:xfrm>
            <a:off x="1301905" y="1010978"/>
            <a:ext cx="5080000" cy="1200329"/>
          </a:xfrm>
          <a:prstGeom prst="rect">
            <a:avLst/>
          </a:prstGeom>
          <a:noFill/>
          <a:ln w="9525">
            <a:noFill/>
          </a:ln>
        </p:spPr>
        <p:txBody>
          <a:bodyPr>
            <a:spAutoFit/>
          </a:bodyPr>
          <a:lstStyle/>
          <a:p>
            <a:pPr marL="227965" marR="0" lvl="0" indent="-227965" algn="just"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Calibri" panose="020F0502020204030204" pitchFamily="34" charset="0"/>
              </a:rPr>
              <a:t>Ljung</a:t>
            </a:r>
            <a:r>
              <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-Box test</a:t>
            </a:r>
            <a:endParaRPr kumimoji="0" lang="en-US" sz="1800" b="1" i="0" u="sng" strike="noStrike" kern="1200" cap="none" spc="0" normalizeH="0" baseline="0" noProof="0" dirty="0">
              <a:ln>
                <a:noFill/>
              </a:ln>
              <a:solidFill>
                <a:srgbClr val="262626"/>
              </a:solidFill>
              <a:effectLst/>
              <a:uLnTx/>
              <a:uFillTx/>
              <a:latin typeface="Times New Roman" panose="02020603050405020304" pitchFamily="18" charset="0"/>
              <a:ea typeface="+mn-ea"/>
              <a:cs typeface="等线 Light" charset="0"/>
            </a:endParaRPr>
          </a:p>
          <a:p>
            <a:pPr marL="227965" marR="0" lvl="0" indent="-227965"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62626"/>
                </a:solidFill>
                <a:effectLst/>
                <a:uLnTx/>
                <a:uFillTx/>
                <a:latin typeface="Times New Roman" panose="02020603050405020304" pitchFamily="18" charset="0"/>
                <a:ea typeface="+mn-ea"/>
                <a:cs typeface="等线 Light" charset="0"/>
              </a:rPr>
              <a:t> </a:t>
            </a:r>
            <a:r>
              <a:rPr kumimoji="0" lang="en-US" sz="1800" b="1" i="0" u="none" strike="noStrike" kern="1200" cap="none" spc="0" normalizeH="0" baseline="0" noProof="0" dirty="0">
                <a:ln>
                  <a:noFill/>
                </a:ln>
                <a:solidFill>
                  <a:srgbClr val="262626"/>
                </a:solidFill>
                <a:effectLst/>
                <a:uLnTx/>
                <a:uFillTx/>
                <a:latin typeface="Symbol" panose="05050102010706020507" charset="0"/>
                <a:ea typeface="+mn-ea"/>
                <a:cs typeface="等线 Light" charset="0"/>
              </a:rPr>
              <a:t> 	 </a:t>
            </a:r>
            <a:r>
              <a:rPr kumimoji="0" lang="en-US" sz="1800" b="1" i="0" u="none" strike="noStrike" kern="1200" cap="none" spc="0" normalizeH="0" baseline="0" noProof="0" dirty="0">
                <a:ln>
                  <a:noFill/>
                </a:ln>
                <a:solidFill>
                  <a:srgbClr val="262626"/>
                </a:solidFill>
                <a:effectLst/>
                <a:uLnTx/>
                <a:uFillTx/>
                <a:latin typeface="Times New Roman" panose="02020603050405020304" pitchFamily="18" charset="0"/>
                <a:ea typeface="+mn-ea"/>
                <a:cs typeface="等线 Light" charset="0"/>
              </a:rPr>
              <a:t>Hypothesis: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p>
            <a:pPr marL="227965" marR="0" lvl="0" indent="-227965"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mn-cs"/>
              </a:rPr>
              <a:t>0</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The residuals are random.</a:t>
            </a:r>
          </a:p>
          <a:p>
            <a:pPr marL="227965" marR="0" lvl="0" indent="-227965"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mn-cs"/>
              </a:rPr>
              <a:t>1</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The residuals </a:t>
            </a:r>
            <a:r>
              <a:rPr lang="en-US" dirty="0">
                <a:solidFill>
                  <a:prstClr val="black"/>
                </a:solidFill>
                <a:latin typeface="Times New Roman" panose="02020603050405020304" pitchFamily="18" charset="0"/>
              </a:rPr>
              <a:t>are not random</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a:t>
            </a:r>
          </a:p>
        </p:txBody>
      </p:sp>
      <p:pic>
        <p:nvPicPr>
          <p:cNvPr id="7" name="Picture 1">
            <a:extLst>
              <a:ext uri="{FF2B5EF4-FFF2-40B4-BE49-F238E27FC236}">
                <a16:creationId xmlns:a16="http://schemas.microsoft.com/office/drawing/2014/main" id="{19FD84AA-6767-CFF9-CB6A-6492F9D14D68}"/>
              </a:ext>
            </a:extLst>
          </p:cNvPr>
          <p:cNvPicPr>
            <a:picLocks noChangeAspect="1"/>
          </p:cNvPicPr>
          <p:nvPr/>
        </p:nvPicPr>
        <p:blipFill>
          <a:blip r:embed="rId3"/>
          <a:stretch>
            <a:fillRect/>
          </a:stretch>
        </p:blipFill>
        <p:spPr>
          <a:xfrm>
            <a:off x="3200399" y="2262336"/>
            <a:ext cx="3705225" cy="1008967"/>
          </a:xfrm>
          <a:prstGeom prst="rect">
            <a:avLst/>
          </a:prstGeom>
        </p:spPr>
      </p:pic>
      <p:sp>
        <p:nvSpPr>
          <p:cNvPr id="9" name="Text Box 4">
            <a:extLst>
              <a:ext uri="{FF2B5EF4-FFF2-40B4-BE49-F238E27FC236}">
                <a16:creationId xmlns:a16="http://schemas.microsoft.com/office/drawing/2014/main" id="{BDFD493E-1671-62E9-8662-B7820A3C0858}"/>
              </a:ext>
            </a:extLst>
          </p:cNvPr>
          <p:cNvSpPr txBox="1"/>
          <p:nvPr/>
        </p:nvSpPr>
        <p:spPr>
          <a:xfrm>
            <a:off x="1301905" y="3327630"/>
            <a:ext cx="9937595" cy="1231106"/>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Here the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p value &gt; 0.05</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so do not reject H</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Calibri" panose="020F0502020204030204" pitchFamily="34" charset="0"/>
              </a:rPr>
              <a:t>0</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at 5% level of significant, hence we can say that the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residual are random</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a:t>
            </a:r>
            <a:endPar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a:t>
            </a:r>
          </a:p>
        </p:txBody>
      </p:sp>
      <p:graphicFrame>
        <p:nvGraphicFramePr>
          <p:cNvPr id="10" name="Chart 2">
            <a:extLst>
              <a:ext uri="{FF2B5EF4-FFF2-40B4-BE49-F238E27FC236}">
                <a16:creationId xmlns:a16="http://schemas.microsoft.com/office/drawing/2014/main" id="{BBE65FC6-635D-C127-366B-BF03F906FF30}"/>
              </a:ext>
            </a:extLst>
          </p:cNvPr>
          <p:cNvGraphicFramePr>
            <a:graphicFrameLocks/>
          </p:cNvGraphicFramePr>
          <p:nvPr/>
        </p:nvGraphicFramePr>
        <p:xfrm>
          <a:off x="2609850" y="4357858"/>
          <a:ext cx="6324600" cy="1731803"/>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a:extLst>
              <a:ext uri="{FF2B5EF4-FFF2-40B4-BE49-F238E27FC236}">
                <a16:creationId xmlns:a16="http://schemas.microsoft.com/office/drawing/2014/main" id="{EB51F58B-7927-2C54-3E6D-829F7074D872}"/>
              </a:ext>
            </a:extLst>
          </p:cNvPr>
          <p:cNvCxnSpPr/>
          <p:nvPr/>
        </p:nvCxnSpPr>
        <p:spPr>
          <a:xfrm>
            <a:off x="3283974" y="5378245"/>
            <a:ext cx="5447071" cy="0"/>
          </a:xfrm>
          <a:prstGeom prst="line">
            <a:avLst/>
          </a:prstGeom>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3A578B5F-B089-F89C-375E-27A18506FE60}"/>
              </a:ext>
            </a:extLst>
          </p:cNvPr>
          <p:cNvSpPr/>
          <p:nvPr/>
        </p:nvSpPr>
        <p:spPr>
          <a:xfrm>
            <a:off x="60272" y="6359715"/>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B784F145-3934-AF06-8CD1-6093E886BC43}"/>
              </a:ext>
            </a:extLst>
          </p:cNvPr>
          <p:cNvSpPr txBox="1"/>
          <p:nvPr/>
        </p:nvSpPr>
        <p:spPr>
          <a:xfrm>
            <a:off x="129097" y="6364809"/>
            <a:ext cx="511278" cy="461665"/>
          </a:xfrm>
          <a:prstGeom prst="rect">
            <a:avLst/>
          </a:prstGeom>
          <a:noFill/>
        </p:spPr>
        <p:txBody>
          <a:bodyPr wrap="square" rtlCol="0">
            <a:spAutoFit/>
          </a:bodyPr>
          <a:lstStyle/>
          <a:p>
            <a:r>
              <a:rPr lang="en-IN" sz="2400" b="1" dirty="0"/>
              <a:t>63</a:t>
            </a:r>
          </a:p>
        </p:txBody>
      </p:sp>
    </p:spTree>
    <p:extLst>
      <p:ext uri="{BB962C8B-B14F-4D97-AF65-F5344CB8AC3E}">
        <p14:creationId xmlns:p14="http://schemas.microsoft.com/office/powerpoint/2010/main" val="189952985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959766A-A414-EE48-B5B4-069B36498299}"/>
              </a:ext>
            </a:extLst>
          </p:cNvPr>
          <p:cNvSpPr/>
          <p:nvPr/>
        </p:nvSpPr>
        <p:spPr>
          <a:xfrm>
            <a:off x="476250" y="484632"/>
            <a:ext cx="11106150" cy="57424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80272D2-4D2D-CB67-7F34-35002C7274F5}"/>
              </a:ext>
            </a:extLst>
          </p:cNvPr>
          <p:cNvPicPr>
            <a:picLocks noChangeAspect="1"/>
          </p:cNvPicPr>
          <p:nvPr/>
        </p:nvPicPr>
        <p:blipFill>
          <a:blip r:embed="rId3"/>
          <a:srcRect/>
          <a:stretch>
            <a:fillRect/>
          </a:stretch>
        </p:blipFill>
        <p:spPr bwMode="auto">
          <a:xfrm>
            <a:off x="6645128" y="1571856"/>
            <a:ext cx="4661047" cy="3962169"/>
          </a:xfrm>
          <a:prstGeom prst="rect">
            <a:avLst/>
          </a:prstGeom>
          <a:noFill/>
        </p:spPr>
      </p:pic>
      <p:sp>
        <p:nvSpPr>
          <p:cNvPr id="9" name="TextBox 5">
            <a:extLst>
              <a:ext uri="{FF2B5EF4-FFF2-40B4-BE49-F238E27FC236}">
                <a16:creationId xmlns:a16="http://schemas.microsoft.com/office/drawing/2014/main" id="{7E0A6B46-ED9F-4CF6-4C23-C07F73149C73}"/>
              </a:ext>
            </a:extLst>
          </p:cNvPr>
          <p:cNvSpPr txBox="1"/>
          <p:nvPr/>
        </p:nvSpPr>
        <p:spPr>
          <a:xfrm>
            <a:off x="3351173" y="827567"/>
            <a:ext cx="5878551" cy="490199"/>
          </a:xfrm>
          <a:prstGeom prst="rect">
            <a:avLst/>
          </a:prstGeom>
          <a:noFill/>
        </p:spPr>
        <p:txBody>
          <a:bodyPr wrap="square">
            <a:spAutoFit/>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kumimoji="0" lang="en-IN" sz="2400" b="1" i="0" u="sng"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Shruti" panose="020B0502040204020203" pitchFamily="34" charset="0"/>
              </a:rPr>
              <a:t>Forecasting of Non-Electrified RKM</a:t>
            </a:r>
            <a:endParaRPr kumimoji="0" lang="en-IN" sz="2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Shruti" panose="020B0502040204020203" pitchFamily="34" charset="0"/>
            </a:endParaRPr>
          </a:p>
        </p:txBody>
      </p:sp>
      <p:graphicFrame>
        <p:nvGraphicFramePr>
          <p:cNvPr id="10" name="Table 3">
            <a:extLst>
              <a:ext uri="{FF2B5EF4-FFF2-40B4-BE49-F238E27FC236}">
                <a16:creationId xmlns:a16="http://schemas.microsoft.com/office/drawing/2014/main" id="{4604F59D-3FD1-F70A-6E78-EADBEB3D984E}"/>
              </a:ext>
            </a:extLst>
          </p:cNvPr>
          <p:cNvGraphicFramePr>
            <a:graphicFrameLocks noGrp="1"/>
          </p:cNvGraphicFramePr>
          <p:nvPr/>
        </p:nvGraphicFramePr>
        <p:xfrm>
          <a:off x="609600" y="1571856"/>
          <a:ext cx="5759303" cy="4143147"/>
        </p:xfrm>
        <a:graphic>
          <a:graphicData uri="http://schemas.openxmlformats.org/drawingml/2006/table">
            <a:tbl>
              <a:tblPr firstRow="1" firstCol="1" bandRow="1">
                <a:tableStyleId>{2D5ABB26-0587-4C30-8999-92F81FD0307C}</a:tableStyleId>
              </a:tblPr>
              <a:tblGrid>
                <a:gridCol w="850926">
                  <a:extLst>
                    <a:ext uri="{9D8B030D-6E8A-4147-A177-3AD203B41FA5}">
                      <a16:colId xmlns:a16="http://schemas.microsoft.com/office/drawing/2014/main" val="20000"/>
                    </a:ext>
                  </a:extLst>
                </a:gridCol>
                <a:gridCol w="653758">
                  <a:extLst>
                    <a:ext uri="{9D8B030D-6E8A-4147-A177-3AD203B41FA5}">
                      <a16:colId xmlns:a16="http://schemas.microsoft.com/office/drawing/2014/main" val="20001"/>
                    </a:ext>
                  </a:extLst>
                </a:gridCol>
                <a:gridCol w="1006581">
                  <a:extLst>
                    <a:ext uri="{9D8B030D-6E8A-4147-A177-3AD203B41FA5}">
                      <a16:colId xmlns:a16="http://schemas.microsoft.com/office/drawing/2014/main" val="20002"/>
                    </a:ext>
                  </a:extLst>
                </a:gridCol>
                <a:gridCol w="736776">
                  <a:extLst>
                    <a:ext uri="{9D8B030D-6E8A-4147-A177-3AD203B41FA5}">
                      <a16:colId xmlns:a16="http://schemas.microsoft.com/office/drawing/2014/main" val="20003"/>
                    </a:ext>
                  </a:extLst>
                </a:gridCol>
                <a:gridCol w="1003415">
                  <a:extLst>
                    <a:ext uri="{9D8B030D-6E8A-4147-A177-3AD203B41FA5}">
                      <a16:colId xmlns:a16="http://schemas.microsoft.com/office/drawing/2014/main" val="20004"/>
                    </a:ext>
                  </a:extLst>
                </a:gridCol>
                <a:gridCol w="525532">
                  <a:extLst>
                    <a:ext uri="{9D8B030D-6E8A-4147-A177-3AD203B41FA5}">
                      <a16:colId xmlns:a16="http://schemas.microsoft.com/office/drawing/2014/main" val="20005"/>
                    </a:ext>
                  </a:extLst>
                </a:gridCol>
                <a:gridCol w="982315">
                  <a:extLst>
                    <a:ext uri="{9D8B030D-6E8A-4147-A177-3AD203B41FA5}">
                      <a16:colId xmlns:a16="http://schemas.microsoft.com/office/drawing/2014/main" val="20006"/>
                    </a:ext>
                  </a:extLst>
                </a:gridCol>
              </a:tblGrid>
              <a:tr h="597480">
                <a:tc>
                  <a:txBody>
                    <a:bodyPr/>
                    <a:lstStyle/>
                    <a:p>
                      <a:pPr algn="ctr">
                        <a:lnSpc>
                          <a:spcPct val="115000"/>
                        </a:lnSpc>
                        <a:spcAft>
                          <a:spcPts val="1000"/>
                        </a:spcAft>
                      </a:pPr>
                      <a:r>
                        <a:rPr lang="en-US" sz="1200" b="1" kern="0" spc="-10" dirty="0">
                          <a:effectLst/>
                        </a:rPr>
                        <a:t>Year</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200" b="1" kern="0" spc="-20" dirty="0">
                          <a:effectLst/>
                        </a:rPr>
                        <a:t>ln(Y)</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200" b="1" kern="0" spc="-50" dirty="0">
                          <a:effectLst/>
                        </a:rPr>
                        <a:t>Y</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200" b="1" kern="0" spc="-25">
                          <a:effectLst/>
                        </a:rPr>
                        <a:t>LCL(ln(Y)</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200" b="1" kern="0" spc="-10">
                          <a:effectLst/>
                        </a:rPr>
                        <a:t>LCL(Y)</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200" b="1" kern="0" spc="-25">
                          <a:effectLst/>
                        </a:rPr>
                        <a:t>UCL (ln(Y)</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200" b="1" kern="0" spc="-10">
                          <a:effectLst/>
                        </a:rPr>
                        <a:t>UCL(Y)</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3963">
                <a:tc>
                  <a:txBody>
                    <a:bodyPr/>
                    <a:lstStyle/>
                    <a:p>
                      <a:pPr algn="ctr">
                        <a:lnSpc>
                          <a:spcPct val="115000"/>
                        </a:lnSpc>
                        <a:spcAft>
                          <a:spcPts val="1000"/>
                        </a:spcAft>
                      </a:pPr>
                      <a:r>
                        <a:rPr lang="en-IN" sz="1200" b="1" kern="0">
                          <a:effectLst/>
                        </a:rPr>
                        <a:t>2022</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9.5</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13359.7268</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9.43</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dirty="0">
                          <a:effectLst/>
                        </a:rPr>
                        <a:t>12456.5267</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9.57</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14328.41632</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3963">
                <a:tc>
                  <a:txBody>
                    <a:bodyPr/>
                    <a:lstStyle/>
                    <a:p>
                      <a:pPr algn="ctr">
                        <a:lnSpc>
                          <a:spcPct val="115000"/>
                        </a:lnSpc>
                        <a:spcAft>
                          <a:spcPts val="1000"/>
                        </a:spcAft>
                      </a:pPr>
                      <a:r>
                        <a:rPr lang="en-IN" sz="1200" b="1" kern="0" dirty="0">
                          <a:effectLst/>
                        </a:rPr>
                        <a:t>2023</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9.22</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10097.0643</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9.07</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8690.62381</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9.37</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11731.11509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3963">
                <a:tc>
                  <a:txBody>
                    <a:bodyPr/>
                    <a:lstStyle/>
                    <a:p>
                      <a:pPr algn="ctr">
                        <a:lnSpc>
                          <a:spcPct val="115000"/>
                        </a:lnSpc>
                        <a:spcAft>
                          <a:spcPts val="1000"/>
                        </a:spcAft>
                      </a:pPr>
                      <a:r>
                        <a:rPr lang="en-IN" sz="1200" b="1" kern="0">
                          <a:effectLst/>
                        </a:rPr>
                        <a:t>2024</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8.94</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7631.19706</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8.69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5943.18224</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9.2</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9897.129059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3963">
                <a:tc>
                  <a:txBody>
                    <a:bodyPr/>
                    <a:lstStyle/>
                    <a:p>
                      <a:pPr algn="ctr">
                        <a:lnSpc>
                          <a:spcPct val="115000"/>
                        </a:lnSpc>
                        <a:spcAft>
                          <a:spcPts val="1000"/>
                        </a:spcAft>
                      </a:pPr>
                      <a:r>
                        <a:rPr lang="en-IN" sz="1200" b="1" kern="0">
                          <a:effectLst/>
                        </a:rPr>
                        <a:t>2025</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8.67</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5825.49935</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8.3</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4023.87239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9.04</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8433.777056</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3963">
                <a:tc>
                  <a:txBody>
                    <a:bodyPr/>
                    <a:lstStyle/>
                    <a:p>
                      <a:pPr algn="ctr">
                        <a:lnSpc>
                          <a:spcPct val="115000"/>
                        </a:lnSpc>
                        <a:spcAft>
                          <a:spcPts val="1000"/>
                        </a:spcAft>
                      </a:pPr>
                      <a:r>
                        <a:rPr lang="en-IN" sz="1200" b="1" kern="0">
                          <a:effectLst/>
                        </a:rPr>
                        <a:t>2026</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8.39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4402.81769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7.89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2670.44392</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8.89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7259.019183</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3963">
                <a:tc>
                  <a:txBody>
                    <a:bodyPr/>
                    <a:lstStyle/>
                    <a:p>
                      <a:pPr algn="ctr">
                        <a:lnSpc>
                          <a:spcPct val="115000"/>
                        </a:lnSpc>
                        <a:spcAft>
                          <a:spcPts val="1000"/>
                        </a:spcAft>
                      </a:pPr>
                      <a:r>
                        <a:rPr lang="en-US" sz="1200" b="1" kern="0">
                          <a:effectLst/>
                        </a:rPr>
                        <a:t>2027</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8.11</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3327.57803</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7.46</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1737.14806</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8.76</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6374.111578</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93963">
                <a:tc>
                  <a:txBody>
                    <a:bodyPr/>
                    <a:lstStyle/>
                    <a:p>
                      <a:pPr algn="ctr">
                        <a:lnSpc>
                          <a:spcPct val="115000"/>
                        </a:lnSpc>
                        <a:spcAft>
                          <a:spcPts val="1000"/>
                        </a:spcAft>
                      </a:pPr>
                      <a:r>
                        <a:rPr lang="en-US" sz="1200" b="1" kern="0">
                          <a:effectLst/>
                        </a:rPr>
                        <a:t>2028</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7.83</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2514.92937</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7.03</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1130.03061</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8.64</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5653.329824</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3963">
                <a:tc>
                  <a:txBody>
                    <a:bodyPr/>
                    <a:lstStyle/>
                    <a:p>
                      <a:pPr algn="ctr">
                        <a:lnSpc>
                          <a:spcPct val="115000"/>
                        </a:lnSpc>
                        <a:spcAft>
                          <a:spcPts val="1000"/>
                        </a:spcAft>
                      </a:pPr>
                      <a:r>
                        <a:rPr lang="en-IN" sz="1200" b="1" kern="0">
                          <a:effectLst/>
                        </a:rPr>
                        <a:t>2029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7.56</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1919.84551</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6.59</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727.78087</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8.52</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5014.053757</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93963">
                <a:tc>
                  <a:txBody>
                    <a:bodyPr/>
                    <a:lstStyle/>
                    <a:p>
                      <a:pPr algn="ctr">
                        <a:lnSpc>
                          <a:spcPct val="115000"/>
                        </a:lnSpc>
                        <a:spcAft>
                          <a:spcPts val="1000"/>
                        </a:spcAft>
                      </a:pPr>
                      <a:r>
                        <a:rPr lang="en-IN" sz="1200" b="1" kern="0">
                          <a:effectLst/>
                        </a:rPr>
                        <a:t>2030</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7.28</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1450.98803</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6.13</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459.436161</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a:effectLst/>
                        </a:rPr>
                        <a:t>8.42</a:t>
                      </a:r>
                      <a:endParaRPr lang="en-IN" sz="1200" b="1" kern="10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200" b="1" kern="0" dirty="0">
                          <a:effectLst/>
                        </a:rPr>
                        <a:t>4536.903455</a:t>
                      </a:r>
                      <a:endParaRPr lang="en-IN" sz="1200" b="1" kern="100" dirty="0">
                        <a:effectLst/>
                        <a:latin typeface="Calibri" panose="020F0502020204030204" pitchFamily="34" charset="0"/>
                        <a:ea typeface="Calibri" panose="020F0502020204030204" pitchFamily="34" charset="0"/>
                        <a:cs typeface="Shruti" panose="020B0502040204020203" pitchFamily="34" charset="0"/>
                      </a:endParaRPr>
                    </a:p>
                  </a:txBody>
                  <a:tcPr marL="51836" marR="51836"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Rectangle: Rounded Corners 2">
            <a:extLst>
              <a:ext uri="{FF2B5EF4-FFF2-40B4-BE49-F238E27FC236}">
                <a16:creationId xmlns:a16="http://schemas.microsoft.com/office/drawing/2014/main" id="{BABAC0FD-CC6D-617C-13E5-F0B25AFCFBA3}"/>
              </a:ext>
            </a:extLst>
          </p:cNvPr>
          <p:cNvSpPr/>
          <p:nvPr/>
        </p:nvSpPr>
        <p:spPr>
          <a:xfrm>
            <a:off x="92791" y="6356065"/>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3DC57063-EBE6-CAAD-85BA-3F3D10883C7F}"/>
              </a:ext>
            </a:extLst>
          </p:cNvPr>
          <p:cNvSpPr txBox="1"/>
          <p:nvPr/>
        </p:nvSpPr>
        <p:spPr>
          <a:xfrm>
            <a:off x="161616" y="6343044"/>
            <a:ext cx="511278" cy="461665"/>
          </a:xfrm>
          <a:prstGeom prst="rect">
            <a:avLst/>
          </a:prstGeom>
          <a:noFill/>
        </p:spPr>
        <p:txBody>
          <a:bodyPr wrap="square" rtlCol="0">
            <a:spAutoFit/>
          </a:bodyPr>
          <a:lstStyle/>
          <a:p>
            <a:r>
              <a:rPr lang="en-IN" sz="2400" b="1" dirty="0"/>
              <a:t>64</a:t>
            </a:r>
          </a:p>
        </p:txBody>
      </p:sp>
    </p:spTree>
    <p:extLst>
      <p:ext uri="{BB962C8B-B14F-4D97-AF65-F5344CB8AC3E}">
        <p14:creationId xmlns:p14="http://schemas.microsoft.com/office/powerpoint/2010/main" val="7952706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BC63FD0-3785-55F6-2F91-6375139B592E}"/>
              </a:ext>
            </a:extLst>
          </p:cNvPr>
          <p:cNvSpPr/>
          <p:nvPr/>
        </p:nvSpPr>
        <p:spPr>
          <a:xfrm>
            <a:off x="640080" y="594360"/>
            <a:ext cx="10844784" cy="56418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3">
            <a:extLst>
              <a:ext uri="{FF2B5EF4-FFF2-40B4-BE49-F238E27FC236}">
                <a16:creationId xmlns:a16="http://schemas.microsoft.com/office/drawing/2014/main" id="{98DA11BA-3EAC-0B40-DAF3-E3E9F2F351B8}"/>
              </a:ext>
            </a:extLst>
          </p:cNvPr>
          <p:cNvPicPr>
            <a:picLocks noChangeAspect="1"/>
          </p:cNvPicPr>
          <p:nvPr/>
        </p:nvPicPr>
        <p:blipFill>
          <a:blip r:embed="rId3"/>
          <a:stretch>
            <a:fillRect/>
          </a:stretch>
        </p:blipFill>
        <p:spPr>
          <a:xfrm>
            <a:off x="3000376" y="904875"/>
            <a:ext cx="5438774" cy="3543300"/>
          </a:xfrm>
          <a:prstGeom prst="rect">
            <a:avLst/>
          </a:prstGeom>
        </p:spPr>
      </p:pic>
      <p:sp>
        <p:nvSpPr>
          <p:cNvPr id="6" name="Text Box 3">
            <a:extLst>
              <a:ext uri="{FF2B5EF4-FFF2-40B4-BE49-F238E27FC236}">
                <a16:creationId xmlns:a16="http://schemas.microsoft.com/office/drawing/2014/main" id="{CFAB58E7-B904-0851-A485-E1C67758DD2F}"/>
              </a:ext>
            </a:extLst>
          </p:cNvPr>
          <p:cNvSpPr txBox="1"/>
          <p:nvPr/>
        </p:nvSpPr>
        <p:spPr>
          <a:xfrm>
            <a:off x="1360805" y="4654550"/>
            <a:ext cx="304800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Conclusion:</a:t>
            </a:r>
          </a:p>
        </p:txBody>
      </p:sp>
      <p:sp>
        <p:nvSpPr>
          <p:cNvPr id="8" name="Text Box 2">
            <a:extLst>
              <a:ext uri="{FF2B5EF4-FFF2-40B4-BE49-F238E27FC236}">
                <a16:creationId xmlns:a16="http://schemas.microsoft.com/office/drawing/2014/main" id="{B07E2260-5E81-9D65-B4EE-EE61DB83F6F3}"/>
              </a:ext>
            </a:extLst>
          </p:cNvPr>
          <p:cNvSpPr txBox="1"/>
          <p:nvPr/>
        </p:nvSpPr>
        <p:spPr>
          <a:xfrm>
            <a:off x="1360805" y="5022850"/>
            <a:ext cx="9812020" cy="646331"/>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Calibri" panose="020F0502020204030204" pitchFamily="34" charset="0"/>
              </a:rPr>
              <a:t>           From the plot it can be observed that actual and fitted trend line are close to each other which indicates that the fitted model is significant.</a:t>
            </a:r>
          </a:p>
        </p:txBody>
      </p:sp>
      <p:sp>
        <p:nvSpPr>
          <p:cNvPr id="3" name="Rectangle: Rounded Corners 2">
            <a:extLst>
              <a:ext uri="{FF2B5EF4-FFF2-40B4-BE49-F238E27FC236}">
                <a16:creationId xmlns:a16="http://schemas.microsoft.com/office/drawing/2014/main" id="{C83A7595-D980-35F7-8439-A9686889C7D6}"/>
              </a:ext>
            </a:extLst>
          </p:cNvPr>
          <p:cNvSpPr/>
          <p:nvPr/>
        </p:nvSpPr>
        <p:spPr>
          <a:xfrm>
            <a:off x="88489" y="6308680"/>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82E9A7FB-1328-DE20-88AE-0E188CC0BD8B}"/>
              </a:ext>
            </a:extLst>
          </p:cNvPr>
          <p:cNvSpPr txBox="1"/>
          <p:nvPr/>
        </p:nvSpPr>
        <p:spPr>
          <a:xfrm>
            <a:off x="157314" y="6295659"/>
            <a:ext cx="511278" cy="461665"/>
          </a:xfrm>
          <a:prstGeom prst="rect">
            <a:avLst/>
          </a:prstGeom>
          <a:noFill/>
        </p:spPr>
        <p:txBody>
          <a:bodyPr wrap="square" rtlCol="0">
            <a:spAutoFit/>
          </a:bodyPr>
          <a:lstStyle/>
          <a:p>
            <a:r>
              <a:rPr lang="en-IN" sz="2400" b="1" dirty="0"/>
              <a:t>65</a:t>
            </a:r>
          </a:p>
        </p:txBody>
      </p:sp>
    </p:spTree>
    <p:extLst>
      <p:ext uri="{BB962C8B-B14F-4D97-AF65-F5344CB8AC3E}">
        <p14:creationId xmlns:p14="http://schemas.microsoft.com/office/powerpoint/2010/main" val="13950622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3238508" y="321627"/>
            <a:ext cx="5688632" cy="945288"/>
          </a:xfrm>
          <a:prstGeom prst="round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p:cNvSpPr>
            <a:spLocks noGrp="1"/>
          </p:cNvSpPr>
          <p:nvPr/>
        </p:nvSpPr>
        <p:spPr>
          <a:xfrm>
            <a:off x="3137323" y="433453"/>
            <a:ext cx="6611620" cy="71564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1pPr>
            <a:lvl2pPr marR="0" lvl="1"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2pPr>
            <a:lvl3pPr marR="0" lvl="2"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3pPr>
            <a:lvl4pPr marR="0" lvl="3"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4pPr>
            <a:lvl5pPr marR="0" lvl="4"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5pPr>
            <a:lvl6pPr marR="0" lvl="5"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6pPr>
            <a:lvl7pPr marR="0" lvl="6"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7pPr>
            <a:lvl8pPr marR="0" lvl="7"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8pPr>
            <a:lvl9pPr marR="0" lvl="8"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9pPr>
          </a:lstStyle>
          <a:p>
            <a:pPr algn="l"/>
            <a:r>
              <a:rPr lang="en-US" sz="4000" dirty="0">
                <a:solidFill>
                  <a:schemeClr val="tx1"/>
                </a:solidFill>
                <a:effectLst>
                  <a:outerShdw blurRad="38100" dist="19050" dir="2700000" algn="tl" rotWithShape="0">
                    <a:schemeClr val="dk1">
                      <a:alpha val="40000"/>
                    </a:schemeClr>
                  </a:outerShdw>
                </a:effectLst>
              </a:rPr>
              <a:t>               Findings</a:t>
            </a:r>
          </a:p>
        </p:txBody>
      </p:sp>
      <p:sp>
        <p:nvSpPr>
          <p:cNvPr id="6" name="Rounded Rectangle 5"/>
          <p:cNvSpPr/>
          <p:nvPr/>
        </p:nvSpPr>
        <p:spPr>
          <a:xfrm>
            <a:off x="1921809" y="5686227"/>
            <a:ext cx="8329709" cy="7920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5.There is significance difference between passenger trains and freight </a:t>
            </a:r>
          </a:p>
          <a:p>
            <a:r>
              <a:rPr lang="en-US" dirty="0"/>
              <a:t>   trains .</a:t>
            </a:r>
          </a:p>
        </p:txBody>
      </p:sp>
      <p:sp>
        <p:nvSpPr>
          <p:cNvPr id="7" name="Rectangle 6"/>
          <p:cNvSpPr/>
          <p:nvPr/>
        </p:nvSpPr>
        <p:spPr>
          <a:xfrm>
            <a:off x="2018331" y="5728328"/>
            <a:ext cx="8155338" cy="707886"/>
          </a:xfrm>
          <a:prstGeom prst="rect">
            <a:avLst/>
          </a:prstGeom>
        </p:spPr>
        <p:txBody>
          <a:bodyPr wrap="square">
            <a:spAutoFit/>
          </a:bodyPr>
          <a:lstStyle/>
          <a:p>
            <a:r>
              <a:rPr lang="en-US" sz="2000" dirty="0">
                <a:latin typeface="Times New Roman" pitchFamily="18" charset="0"/>
                <a:cs typeface="Times New Roman" pitchFamily="18" charset="0"/>
              </a:rPr>
              <a:t>5.There is significance difference between passenger trains and freight </a:t>
            </a:r>
          </a:p>
          <a:p>
            <a:r>
              <a:rPr lang="en-US" sz="2000" dirty="0">
                <a:latin typeface="Times New Roman" pitchFamily="18" charset="0"/>
                <a:cs typeface="Times New Roman" pitchFamily="18" charset="0"/>
              </a:rPr>
              <a:t>   trains .</a:t>
            </a:r>
          </a:p>
        </p:txBody>
      </p:sp>
      <p:sp>
        <p:nvSpPr>
          <p:cNvPr id="16" name="Rounded Rectangle 15"/>
          <p:cNvSpPr/>
          <p:nvPr/>
        </p:nvSpPr>
        <p:spPr>
          <a:xfrm>
            <a:off x="1946755" y="3933056"/>
            <a:ext cx="8329709" cy="6480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itchFamily="18" charset="0"/>
                <a:cs typeface="Times New Roman" pitchFamily="18" charset="0"/>
              </a:rPr>
              <a:t>3.Average speed of electric locomotives is higher than diesel locomotives.</a:t>
            </a:r>
          </a:p>
        </p:txBody>
      </p:sp>
      <p:sp>
        <p:nvSpPr>
          <p:cNvPr id="20" name="Rounded Rectangle 19"/>
          <p:cNvSpPr/>
          <p:nvPr/>
        </p:nvSpPr>
        <p:spPr>
          <a:xfrm>
            <a:off x="1946756" y="1559139"/>
            <a:ext cx="8272137" cy="13557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Rounded Rectangle 20"/>
          <p:cNvSpPr/>
          <p:nvPr/>
        </p:nvSpPr>
        <p:spPr>
          <a:xfrm>
            <a:off x="1946756" y="3017572"/>
            <a:ext cx="8272136" cy="8228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itchFamily="18" charset="0"/>
                <a:cs typeface="Times New Roman" pitchFamily="18" charset="0"/>
              </a:rPr>
              <a:t>2.Co2 emission by transport sector is 13%  from overall Co2 emission in </a:t>
            </a:r>
          </a:p>
          <a:p>
            <a:r>
              <a:rPr lang="en-US" sz="2000" dirty="0">
                <a:solidFill>
                  <a:schemeClr val="tx1"/>
                </a:solidFill>
                <a:latin typeface="Times New Roman" pitchFamily="18" charset="0"/>
                <a:cs typeface="Times New Roman" pitchFamily="18" charset="0"/>
              </a:rPr>
              <a:t>    India.</a:t>
            </a:r>
          </a:p>
        </p:txBody>
      </p:sp>
      <p:sp>
        <p:nvSpPr>
          <p:cNvPr id="8" name="Rectangle 7"/>
          <p:cNvSpPr/>
          <p:nvPr/>
        </p:nvSpPr>
        <p:spPr>
          <a:xfrm>
            <a:off x="1950738" y="1591457"/>
            <a:ext cx="8091620" cy="954107"/>
          </a:xfrm>
          <a:prstGeom prst="rect">
            <a:avLst/>
          </a:prstGeom>
        </p:spPr>
        <p:txBody>
          <a:bodyPr wrap="square">
            <a:spAutoFit/>
          </a:bodyPr>
          <a:lstStyle/>
          <a:p>
            <a:r>
              <a:rPr lang="en-US" sz="2000" dirty="0">
                <a:latin typeface="Times New Roman" pitchFamily="18" charset="0"/>
                <a:cs typeface="Times New Roman" pitchFamily="18" charset="0"/>
              </a:rPr>
              <a:t>1.</a:t>
            </a:r>
            <a:r>
              <a:rPr lang="en-US" sz="1800" dirty="0">
                <a:effectLst/>
                <a:latin typeface="Times New Roman" panose="02020603050405020304" pitchFamily="18" charset="0"/>
                <a:ea typeface="Times New Roman" panose="02020603050405020304" pitchFamily="18" charset="0"/>
              </a:rPr>
              <a:t> Freight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movement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road</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constantly</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increased</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2001</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2021,</a:t>
            </a:r>
            <a:r>
              <a:rPr lang="en-US" sz="1800" spc="-3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whereas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freight</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movement</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railway</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remained</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relatively</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constant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during</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same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period.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Freight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transport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air</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significantly</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compared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road</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rail.</a:t>
            </a:r>
            <a:endParaRPr lang="en-US" sz="2000" dirty="0">
              <a:latin typeface="Times New Roman" pitchFamily="18" charset="0"/>
              <a:cs typeface="Times New Roman" pitchFamily="18" charset="0"/>
            </a:endParaRPr>
          </a:p>
        </p:txBody>
      </p:sp>
      <p:sp>
        <p:nvSpPr>
          <p:cNvPr id="22" name="Rounded Rectangle 21"/>
          <p:cNvSpPr/>
          <p:nvPr/>
        </p:nvSpPr>
        <p:spPr>
          <a:xfrm>
            <a:off x="1931146" y="4725144"/>
            <a:ext cx="8329709" cy="7920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itchFamily="18" charset="0"/>
                <a:cs typeface="Times New Roman" pitchFamily="18" charset="0"/>
              </a:rPr>
              <a:t>4.There is significant difference between different zones such as METRO</a:t>
            </a:r>
          </a:p>
          <a:p>
            <a:r>
              <a:rPr lang="en-US" sz="2000" dirty="0">
                <a:solidFill>
                  <a:schemeClr val="tx1"/>
                </a:solidFill>
                <a:latin typeface="Times New Roman" pitchFamily="18" charset="0"/>
                <a:cs typeface="Times New Roman" pitchFamily="18" charset="0"/>
              </a:rPr>
              <a:t>   zone is more electrified than NER zone, NWR zone and NR zone.</a:t>
            </a:r>
          </a:p>
        </p:txBody>
      </p:sp>
      <p:sp>
        <p:nvSpPr>
          <p:cNvPr id="3" name="Rectangle: Rounded Corners 2">
            <a:extLst>
              <a:ext uri="{FF2B5EF4-FFF2-40B4-BE49-F238E27FC236}">
                <a16:creationId xmlns:a16="http://schemas.microsoft.com/office/drawing/2014/main" id="{0F1784C6-F411-E1D0-1BDB-F92E75C38B20}"/>
              </a:ext>
            </a:extLst>
          </p:cNvPr>
          <p:cNvSpPr/>
          <p:nvPr/>
        </p:nvSpPr>
        <p:spPr>
          <a:xfrm>
            <a:off x="49160" y="6370796"/>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DBFA7BC3-27DA-00CE-8A45-A1BD071F20E8}"/>
              </a:ext>
            </a:extLst>
          </p:cNvPr>
          <p:cNvSpPr txBox="1"/>
          <p:nvPr/>
        </p:nvSpPr>
        <p:spPr>
          <a:xfrm>
            <a:off x="117985" y="6344756"/>
            <a:ext cx="511278" cy="461665"/>
          </a:xfrm>
          <a:prstGeom prst="rect">
            <a:avLst/>
          </a:prstGeom>
          <a:noFill/>
        </p:spPr>
        <p:txBody>
          <a:bodyPr wrap="square" rtlCol="0">
            <a:spAutoFit/>
          </a:bodyPr>
          <a:lstStyle/>
          <a:p>
            <a:r>
              <a:rPr lang="en-IN" sz="2400" b="1" dirty="0"/>
              <a:t>66</a:t>
            </a:r>
          </a:p>
        </p:txBody>
      </p:sp>
    </p:spTree>
    <p:extLst>
      <p:ext uri="{BB962C8B-B14F-4D97-AF65-F5344CB8AC3E}">
        <p14:creationId xmlns:p14="http://schemas.microsoft.com/office/powerpoint/2010/main" val="29502512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4AFAAF-7DB1-4E65-B130-315375854776}"/>
              </a:ext>
            </a:extLst>
          </p:cNvPr>
          <p:cNvGrpSpPr/>
          <p:nvPr/>
        </p:nvGrpSpPr>
        <p:grpSpPr>
          <a:xfrm>
            <a:off x="1937734" y="3415397"/>
            <a:ext cx="8316531" cy="2986178"/>
            <a:chOff x="1946755" y="608494"/>
            <a:chExt cx="8316531" cy="2986178"/>
          </a:xfrm>
        </p:grpSpPr>
        <p:sp>
          <p:nvSpPr>
            <p:cNvPr id="5" name="Rounded Rectangle 4"/>
            <p:cNvSpPr/>
            <p:nvPr/>
          </p:nvSpPr>
          <p:spPr>
            <a:xfrm>
              <a:off x="1992084" y="608494"/>
              <a:ext cx="8268153" cy="8640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20"/>
            <p:cNvSpPr/>
            <p:nvPr/>
          </p:nvSpPr>
          <p:spPr>
            <a:xfrm>
              <a:off x="1946755" y="2771817"/>
              <a:ext cx="8316531" cy="8228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Times New Roman" pitchFamily="18" charset="0"/>
                <a:cs typeface="Times New Roman" pitchFamily="18" charset="0"/>
              </a:endParaRPr>
            </a:p>
          </p:txBody>
        </p:sp>
        <p:sp>
          <p:nvSpPr>
            <p:cNvPr id="20" name="Rounded Rectangle 19"/>
            <p:cNvSpPr/>
            <p:nvPr/>
          </p:nvSpPr>
          <p:spPr>
            <a:xfrm>
              <a:off x="1966746" y="1661221"/>
              <a:ext cx="8272134" cy="861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Times New Roman" panose="02020603050405020304" pitchFamily="18" charset="0"/>
                  <a:ea typeface="Wingdings" panose="05000000000000000000" pitchFamily="2" charset="2"/>
                  <a:cs typeface="Wingdings" panose="05000000000000000000" pitchFamily="2" charset="2"/>
                </a:rPr>
                <a:t>10</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In</a:t>
              </a:r>
              <a:r>
                <a:rPr lang="en-US" sz="1800" spc="4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the</a:t>
              </a:r>
              <a:r>
                <a:rPr lang="en-US" sz="1800" spc="2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year</a:t>
              </a:r>
              <a:r>
                <a:rPr lang="en-US" sz="1800" spc="3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2000,</a:t>
              </a:r>
              <a:r>
                <a:rPr lang="en-US" sz="1800" spc="4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non-electrified</a:t>
              </a:r>
              <a:r>
                <a:rPr lang="en-US" sz="1800" spc="4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route</a:t>
              </a:r>
              <a:r>
                <a:rPr lang="en-US" sz="1800" spc="4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kilometers</a:t>
              </a:r>
              <a:r>
                <a:rPr lang="en-US" sz="1800" spc="3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were</a:t>
              </a:r>
              <a:r>
                <a:rPr lang="en-US" sz="1800" spc="1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48,172</a:t>
              </a:r>
              <a:r>
                <a:rPr lang="en-US" sz="1800" spc="1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km</a:t>
              </a:r>
              <a:r>
                <a:rPr lang="en-US" sz="1800" spc="-31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(76.42%),</a:t>
              </a:r>
              <a:r>
                <a:rPr lang="en-US" sz="1800" spc="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which</a:t>
              </a:r>
              <a:r>
                <a:rPr lang="en-US" sz="1800" spc="1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will</a:t>
              </a:r>
              <a:r>
                <a:rPr lang="en-US" sz="1800" spc="1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decrease</a:t>
              </a:r>
              <a:r>
                <a:rPr lang="en-US" sz="1800" spc="1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to</a:t>
              </a:r>
              <a:r>
                <a:rPr lang="en-US" sz="1800" spc="3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1,450.99</a:t>
              </a:r>
              <a:r>
                <a:rPr lang="en-US" sz="1800" spc="1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km</a:t>
              </a:r>
              <a:r>
                <a:rPr lang="en-US" sz="1800" spc="2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(2%)</a:t>
              </a:r>
              <a:r>
                <a:rPr lang="en-US" sz="1800" spc="1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by</a:t>
              </a:r>
              <a:r>
                <a:rPr lang="en-US" sz="1800" spc="35"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rPr>
                <a:t>2030.</a:t>
              </a:r>
              <a:endParaRPr lang="en-IN" sz="1800" dirty="0">
                <a:solidFill>
                  <a:schemeClr val="tx1"/>
                </a:solidFill>
                <a:effectLst/>
                <a:latin typeface="Times New Roman" panose="02020603050405020304" pitchFamily="18" charset="0"/>
                <a:ea typeface="Wingdings" panose="05000000000000000000" pitchFamily="2" charset="2"/>
                <a:cs typeface="Wingdings" panose="05000000000000000000" pitchFamily="2" charset="2"/>
              </a:endParaRPr>
            </a:p>
          </p:txBody>
        </p:sp>
        <p:sp>
          <p:nvSpPr>
            <p:cNvPr id="9" name="Rectangle 8"/>
            <p:cNvSpPr/>
            <p:nvPr/>
          </p:nvSpPr>
          <p:spPr>
            <a:xfrm>
              <a:off x="1981148" y="637067"/>
              <a:ext cx="8155337" cy="677108"/>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sym typeface="+mn-ea"/>
                </a:rPr>
                <a:t>9.</a:t>
              </a:r>
              <a:r>
                <a:rPr lang="en-US" sz="1800" dirty="0">
                  <a:effectLst/>
                  <a:latin typeface="Times New Roman" panose="02020603050405020304" pitchFamily="18" charset="0"/>
                  <a:ea typeface="Wingdings" panose="05000000000000000000" pitchFamily="2" charset="2"/>
                  <a:cs typeface="Wingdings" panose="05000000000000000000" pitchFamily="2" charset="2"/>
                </a:rPr>
                <a:t> In</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the</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year</a:t>
              </a:r>
              <a:r>
                <a:rPr lang="en-US" sz="18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2000,</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the</a:t>
              </a:r>
              <a:r>
                <a:rPr lang="en-US" sz="18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total</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route</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kilometers</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were</a:t>
              </a:r>
              <a:r>
                <a:rPr lang="en-US" sz="1800" spc="1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63,028</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km,</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which</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will</a:t>
              </a:r>
              <a:r>
                <a:rPr lang="en-US" sz="1800" spc="-3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increase</a:t>
              </a:r>
              <a:r>
                <a:rPr lang="en-US" sz="18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to</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71,245.01</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kilo</a:t>
              </a:r>
              <a:r>
                <a:rPr lang="en-US" sz="18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meters</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by</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2030.</a:t>
              </a:r>
              <a:endParaRPr lang="en-IN" sz="1800" dirty="0">
                <a:effectLst/>
                <a:latin typeface="Times New Roman" panose="02020603050405020304" pitchFamily="18" charset="0"/>
                <a:ea typeface="Wingdings" panose="05000000000000000000" pitchFamily="2" charset="2"/>
                <a:cs typeface="Wingdings" panose="05000000000000000000" pitchFamily="2" charset="2"/>
              </a:endParaRPr>
            </a:p>
          </p:txBody>
        </p:sp>
        <p:sp>
          <p:nvSpPr>
            <p:cNvPr id="12" name="Rectangle 11"/>
            <p:cNvSpPr/>
            <p:nvPr/>
          </p:nvSpPr>
          <p:spPr>
            <a:xfrm>
              <a:off x="2007369" y="2770355"/>
              <a:ext cx="8168515"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sym typeface="+mn-ea"/>
                </a:rPr>
                <a:t>11.</a:t>
              </a:r>
              <a:r>
                <a:rPr lang="en-US" sz="1800" dirty="0">
                  <a:effectLst/>
                  <a:latin typeface="Times New Roman" panose="02020603050405020304" pitchFamily="18" charset="0"/>
                  <a:ea typeface="Wingdings" panose="05000000000000000000" pitchFamily="2" charset="2"/>
                  <a:cs typeface="Wingdings" panose="05000000000000000000" pitchFamily="2" charset="2"/>
                </a:rPr>
                <a:t> In</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the</a:t>
              </a:r>
              <a:r>
                <a:rPr lang="en-US" sz="18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year</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2000,</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electrified</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route</a:t>
              </a:r>
              <a:r>
                <a:rPr lang="en-US" sz="1800" spc="1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kilometers</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were</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14,856</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km</a:t>
              </a:r>
              <a:r>
                <a:rPr lang="en-US" sz="1800" spc="4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(23.57%),</a:t>
              </a:r>
              <a:r>
                <a:rPr lang="en-US" sz="1800" spc="-3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which</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will</a:t>
              </a:r>
              <a:r>
                <a:rPr lang="en-US" sz="18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increase to</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69,794.02</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km</a:t>
              </a:r>
              <a:r>
                <a:rPr lang="en-US" sz="1800" spc="-1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(98%)</a:t>
              </a:r>
              <a:r>
                <a:rPr lang="en-US" sz="18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by</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2030.</a:t>
              </a:r>
              <a:endParaRPr lang="en-IN" sz="1800" dirty="0">
                <a:effectLst/>
                <a:latin typeface="Times New Roman" panose="02020603050405020304" pitchFamily="18" charset="0"/>
                <a:ea typeface="Wingdings" panose="05000000000000000000" pitchFamily="2" charset="2"/>
                <a:cs typeface="Wingdings" panose="05000000000000000000" pitchFamily="2" charset="2"/>
              </a:endParaRPr>
            </a:p>
          </p:txBody>
        </p:sp>
      </p:grpSp>
      <p:grpSp>
        <p:nvGrpSpPr>
          <p:cNvPr id="8" name="Group 7">
            <a:extLst>
              <a:ext uri="{FF2B5EF4-FFF2-40B4-BE49-F238E27FC236}">
                <a16:creationId xmlns:a16="http://schemas.microsoft.com/office/drawing/2014/main" id="{1053F479-96BB-D837-C000-86F60B564FBC}"/>
              </a:ext>
            </a:extLst>
          </p:cNvPr>
          <p:cNvGrpSpPr/>
          <p:nvPr/>
        </p:nvGrpSpPr>
        <p:grpSpPr>
          <a:xfrm>
            <a:off x="1928937" y="409230"/>
            <a:ext cx="8438963" cy="2770180"/>
            <a:chOff x="1918099" y="3793448"/>
            <a:chExt cx="8438963" cy="2770180"/>
          </a:xfrm>
        </p:grpSpPr>
        <p:sp>
          <p:nvSpPr>
            <p:cNvPr id="6" name="Rounded Rectangle 5"/>
            <p:cNvSpPr/>
            <p:nvPr/>
          </p:nvSpPr>
          <p:spPr>
            <a:xfrm>
              <a:off x="1955952" y="5771540"/>
              <a:ext cx="8329709" cy="7920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5.There is significance difference between passenger trains and freight </a:t>
              </a:r>
            </a:p>
            <a:p>
              <a:r>
                <a:rPr lang="en-US" dirty="0"/>
                <a:t>   trains .</a:t>
              </a:r>
            </a:p>
          </p:txBody>
        </p:sp>
        <p:sp>
          <p:nvSpPr>
            <p:cNvPr id="16" name="Rounded Rectangle 15"/>
            <p:cNvSpPr/>
            <p:nvPr/>
          </p:nvSpPr>
          <p:spPr>
            <a:xfrm>
              <a:off x="1926896" y="3793448"/>
              <a:ext cx="8414407" cy="7499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Times New Roman" panose="02020603050405020304" pitchFamily="18" charset="0"/>
                <a:cs typeface="Times New Roman" panose="02020603050405020304" pitchFamily="18" charset="0"/>
                <a:sym typeface="+mn-ea"/>
              </a:endParaRPr>
            </a:p>
            <a:p>
              <a:endParaRPr lang="en-US" sz="2000" dirty="0">
                <a:solidFill>
                  <a:schemeClr val="tx1"/>
                </a:solidFill>
                <a:latin typeface="Times New Roman" pitchFamily="18" charset="0"/>
                <a:cs typeface="Times New Roman" pitchFamily="18" charset="0"/>
              </a:endParaRPr>
            </a:p>
          </p:txBody>
        </p:sp>
        <p:sp>
          <p:nvSpPr>
            <p:cNvPr id="22" name="Rounded Rectangle 21"/>
            <p:cNvSpPr/>
            <p:nvPr/>
          </p:nvSpPr>
          <p:spPr>
            <a:xfrm>
              <a:off x="1918099" y="4732067"/>
              <a:ext cx="8329709" cy="7920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Times New Roman" pitchFamily="18" charset="0"/>
                <a:cs typeface="Times New Roman" pitchFamily="18" charset="0"/>
              </a:endParaRPr>
            </a:p>
          </p:txBody>
        </p:sp>
        <p:sp>
          <p:nvSpPr>
            <p:cNvPr id="13" name="Rectangle 12"/>
            <p:cNvSpPr/>
            <p:nvPr/>
          </p:nvSpPr>
          <p:spPr>
            <a:xfrm>
              <a:off x="1959932" y="3814499"/>
              <a:ext cx="8397130"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sym typeface="+mn-ea"/>
                </a:rPr>
                <a:t>6.</a:t>
              </a:r>
              <a:r>
                <a:rPr lang="en-US" sz="1800" dirty="0">
                  <a:effectLst/>
                  <a:latin typeface="Times New Roman" panose="02020603050405020304" pitchFamily="18" charset="0"/>
                  <a:ea typeface="Times New Roman" panose="02020603050405020304" pitchFamily="18" charset="0"/>
                </a:rPr>
                <a:t> In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year</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2000,</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312,371</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million</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tonnes</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km</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freight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were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transferred</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3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railway,</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which</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increase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1,924,160</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million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tonnes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km</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2030</a:t>
              </a:r>
              <a:r>
                <a:rPr lang="en-US" sz="2000" dirty="0">
                  <a:latin typeface="Times New Roman" panose="02020603050405020304" pitchFamily="18" charset="0"/>
                  <a:cs typeface="Times New Roman" panose="02020603050405020304" pitchFamily="18" charset="0"/>
                  <a:sym typeface="+mn-ea"/>
                </a:rPr>
                <a:t>.</a:t>
              </a:r>
            </a:p>
          </p:txBody>
        </p:sp>
        <p:sp>
          <p:nvSpPr>
            <p:cNvPr id="14" name="Rectangle 13"/>
            <p:cNvSpPr/>
            <p:nvPr/>
          </p:nvSpPr>
          <p:spPr>
            <a:xfrm>
              <a:off x="1959934" y="4718291"/>
              <a:ext cx="8325727" cy="677108"/>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sym typeface="+mn-ea"/>
                </a:rPr>
                <a:t>7.</a:t>
              </a:r>
              <a:r>
                <a:rPr lang="en-US" sz="1800" dirty="0">
                  <a:effectLst/>
                  <a:latin typeface="Times New Roman" panose="02020603050405020304" pitchFamily="18" charset="0"/>
                  <a:ea typeface="Times New Roman" panose="02020603050405020304" pitchFamily="18" charset="0"/>
                </a:rPr>
                <a:t> In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year</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2000,</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494,000</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million</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tonnes</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km</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freight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were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transferred</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3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road,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which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increase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7,202,941.2</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million</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tonnes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km</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2030</a:t>
              </a:r>
              <a:endParaRPr lang="en-US" sz="2000" dirty="0">
                <a:latin typeface="Times New Roman" panose="02020603050405020304" pitchFamily="18" charset="0"/>
                <a:cs typeface="Times New Roman" panose="02020603050405020304" pitchFamily="18" charset="0"/>
                <a:sym typeface="+mn-ea"/>
              </a:endParaRPr>
            </a:p>
          </p:txBody>
        </p:sp>
        <p:sp>
          <p:nvSpPr>
            <p:cNvPr id="15" name="Rectangle 14"/>
            <p:cNvSpPr/>
            <p:nvPr/>
          </p:nvSpPr>
          <p:spPr>
            <a:xfrm>
              <a:off x="1942654" y="5793212"/>
              <a:ext cx="8333809" cy="677108"/>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sym typeface="+mn-ea"/>
                </a:rPr>
                <a:t>8.</a:t>
              </a:r>
              <a:r>
                <a:rPr lang="en-US" sz="1800" dirty="0">
                  <a:effectLst/>
                  <a:latin typeface="Times New Roman" panose="02020603050405020304" pitchFamily="18" charset="0"/>
                  <a:ea typeface="Wingdings" panose="05000000000000000000" pitchFamily="2" charset="2"/>
                  <a:cs typeface="Wingdings" panose="05000000000000000000" pitchFamily="2" charset="2"/>
                </a:rPr>
                <a:t> In</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the year</a:t>
              </a:r>
              <a:r>
                <a:rPr lang="en-US" sz="18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2000,</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547.65</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million</a:t>
              </a:r>
              <a:r>
                <a:rPr lang="en-US" sz="1800" spc="5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tonnes</a:t>
              </a:r>
              <a:r>
                <a:rPr lang="en-US" sz="1800" spc="1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km</a:t>
              </a:r>
              <a:r>
                <a:rPr lang="en-US" sz="18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of</a:t>
              </a:r>
              <a:r>
                <a:rPr lang="en-US" sz="18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freight</a:t>
              </a:r>
              <a:r>
                <a:rPr lang="en-US" sz="18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were</a:t>
              </a:r>
              <a:r>
                <a:rPr lang="en-US" sz="1800" spc="1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transferred</a:t>
              </a:r>
              <a:r>
                <a:rPr lang="en-US" sz="18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by</a:t>
              </a:r>
              <a:r>
                <a:rPr lang="en-US" sz="1800" spc="-3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air, which</a:t>
              </a:r>
              <a:r>
                <a:rPr lang="en-US" sz="18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will</a:t>
              </a:r>
              <a:r>
                <a:rPr lang="en-US" sz="18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increase</a:t>
              </a:r>
              <a:r>
                <a:rPr lang="en-US" sz="1800" spc="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to</a:t>
              </a:r>
              <a:r>
                <a:rPr lang="en-US" sz="18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891.24</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million</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tonnes</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km by</a:t>
              </a:r>
              <a:r>
                <a:rPr lang="en-US" sz="18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2030.</a:t>
              </a:r>
              <a:endParaRPr lang="en-IN" sz="1800" dirty="0">
                <a:effectLst/>
                <a:latin typeface="Times New Roman" panose="02020603050405020304" pitchFamily="18" charset="0"/>
                <a:ea typeface="Wingdings" panose="05000000000000000000" pitchFamily="2" charset="2"/>
                <a:cs typeface="Wingdings" panose="05000000000000000000" pitchFamily="2" charset="2"/>
              </a:endParaRPr>
            </a:p>
          </p:txBody>
        </p:sp>
      </p:grpSp>
      <p:sp>
        <p:nvSpPr>
          <p:cNvPr id="3" name="Rectangle: Rounded Corners 2">
            <a:extLst>
              <a:ext uri="{FF2B5EF4-FFF2-40B4-BE49-F238E27FC236}">
                <a16:creationId xmlns:a16="http://schemas.microsoft.com/office/drawing/2014/main" id="{EF87E59A-B2C2-9955-412A-FF0DE0BC636F}"/>
              </a:ext>
            </a:extLst>
          </p:cNvPr>
          <p:cNvSpPr/>
          <p:nvPr/>
        </p:nvSpPr>
        <p:spPr>
          <a:xfrm>
            <a:off x="88488" y="6365412"/>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59F607F8-21AD-B1B8-0BB6-EFE14AA1EEA6}"/>
              </a:ext>
            </a:extLst>
          </p:cNvPr>
          <p:cNvSpPr txBox="1"/>
          <p:nvPr/>
        </p:nvSpPr>
        <p:spPr>
          <a:xfrm>
            <a:off x="157314" y="6367389"/>
            <a:ext cx="511278" cy="461665"/>
          </a:xfrm>
          <a:prstGeom prst="rect">
            <a:avLst/>
          </a:prstGeom>
          <a:noFill/>
        </p:spPr>
        <p:txBody>
          <a:bodyPr wrap="square" rtlCol="0">
            <a:spAutoFit/>
          </a:bodyPr>
          <a:lstStyle/>
          <a:p>
            <a:r>
              <a:rPr lang="en-IN" sz="2400" b="1" dirty="0"/>
              <a:t>67</a:t>
            </a:r>
          </a:p>
        </p:txBody>
      </p:sp>
    </p:spTree>
    <p:extLst>
      <p:ext uri="{BB962C8B-B14F-4D97-AF65-F5344CB8AC3E}">
        <p14:creationId xmlns:p14="http://schemas.microsoft.com/office/powerpoint/2010/main" val="8194217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496529" y="467281"/>
            <a:ext cx="11198942" cy="6048672"/>
          </a:xfrm>
          <a:prstGeom prst="roundRect">
            <a:avLst/>
          </a:prstGeom>
          <a:solidFill>
            <a:schemeClr val="lt1">
              <a:alpha val="94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Table 6"/>
          <p:cNvGraphicFramePr>
            <a:graphicFrameLocks noGrp="1"/>
          </p:cNvGraphicFramePr>
          <p:nvPr>
            <p:extLst>
              <p:ext uri="{D42A27DB-BD31-4B8C-83A1-F6EECF244321}">
                <p14:modId xmlns:p14="http://schemas.microsoft.com/office/powerpoint/2010/main" val="1113979735"/>
              </p:ext>
            </p:extLst>
          </p:nvPr>
        </p:nvGraphicFramePr>
        <p:xfrm>
          <a:off x="1015180" y="1242028"/>
          <a:ext cx="3957484" cy="1750033"/>
        </p:xfrm>
        <a:graphic>
          <a:graphicData uri="http://schemas.openxmlformats.org/drawingml/2006/table">
            <a:tbl>
              <a:tblPr/>
              <a:tblGrid>
                <a:gridCol w="752354">
                  <a:extLst>
                    <a:ext uri="{9D8B030D-6E8A-4147-A177-3AD203B41FA5}">
                      <a16:colId xmlns:a16="http://schemas.microsoft.com/office/drawing/2014/main" val="20000"/>
                    </a:ext>
                  </a:extLst>
                </a:gridCol>
                <a:gridCol w="1077555">
                  <a:extLst>
                    <a:ext uri="{9D8B030D-6E8A-4147-A177-3AD203B41FA5}">
                      <a16:colId xmlns:a16="http://schemas.microsoft.com/office/drawing/2014/main" val="20001"/>
                    </a:ext>
                  </a:extLst>
                </a:gridCol>
                <a:gridCol w="1217458">
                  <a:extLst>
                    <a:ext uri="{9D8B030D-6E8A-4147-A177-3AD203B41FA5}">
                      <a16:colId xmlns:a16="http://schemas.microsoft.com/office/drawing/2014/main" val="20002"/>
                    </a:ext>
                  </a:extLst>
                </a:gridCol>
                <a:gridCol w="910117">
                  <a:extLst>
                    <a:ext uri="{9D8B030D-6E8A-4147-A177-3AD203B41FA5}">
                      <a16:colId xmlns:a16="http://schemas.microsoft.com/office/drawing/2014/main" val="20003"/>
                    </a:ext>
                  </a:extLst>
                </a:gridCol>
              </a:tblGrid>
              <a:tr h="350462">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b="1">
                          <a:solidFill>
                            <a:srgbClr val="000000"/>
                          </a:solidFill>
                          <a:latin typeface="Times New Roman" panose="02020603050405020304" pitchFamily="18" charset="0"/>
                          <a:cs typeface="Times New Roman" panose="02020603050405020304" pitchFamily="18" charset="0"/>
                        </a:rPr>
                        <a:t>Year</a:t>
                      </a:r>
                      <a:endParaRPr 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b="1">
                          <a:solidFill>
                            <a:srgbClr val="000000"/>
                          </a:solidFill>
                          <a:latin typeface="Times New Roman" panose="02020603050405020304" pitchFamily="18" charset="0"/>
                          <a:cs typeface="Times New Roman" panose="02020603050405020304" pitchFamily="18" charset="0"/>
                        </a:rPr>
                        <a:t>Road</a:t>
                      </a:r>
                      <a:endParaRPr 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b="1" dirty="0">
                          <a:solidFill>
                            <a:srgbClr val="000000"/>
                          </a:solidFill>
                          <a:latin typeface="Times New Roman" panose="02020603050405020304" pitchFamily="18" charset="0"/>
                          <a:cs typeface="Times New Roman" panose="02020603050405020304" pitchFamily="18" charset="0"/>
                        </a:rPr>
                        <a:t>Railway</a:t>
                      </a:r>
                      <a:endPar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b="1" dirty="0">
                          <a:solidFill>
                            <a:srgbClr val="000000"/>
                          </a:solidFill>
                          <a:latin typeface="Times New Roman" panose="02020603050405020304" pitchFamily="18" charset="0"/>
                          <a:cs typeface="Times New Roman" panose="02020603050405020304" pitchFamily="18" charset="0"/>
                        </a:rPr>
                        <a:t>Air</a:t>
                      </a:r>
                      <a:endPar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1"/>
                  </a:ext>
                </a:extLst>
              </a:tr>
              <a:tr h="349703">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b="1">
                          <a:solidFill>
                            <a:srgbClr val="000000"/>
                          </a:solidFill>
                          <a:latin typeface="Times New Roman" panose="02020603050405020304" pitchFamily="18" charset="0"/>
                          <a:cs typeface="Times New Roman" panose="02020603050405020304" pitchFamily="18" charset="0"/>
                        </a:rPr>
                        <a:t>2000</a:t>
                      </a:r>
                      <a:endParaRPr 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anose="02020603050405020304" pitchFamily="18" charset="0"/>
                          <a:cs typeface="Times New Roman" panose="02020603050405020304" pitchFamily="18" charset="0"/>
                        </a:rPr>
                        <a:t>61.22%</a:t>
                      </a:r>
                      <a:endPar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anose="02020603050405020304" pitchFamily="18" charset="0"/>
                          <a:cs typeface="Times New Roman" panose="02020603050405020304" pitchFamily="18" charset="0"/>
                        </a:rPr>
                        <a:t>38.71%</a:t>
                      </a:r>
                      <a:endPar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anose="02020603050405020304" pitchFamily="18" charset="0"/>
                          <a:cs typeface="Times New Roman" panose="02020603050405020304" pitchFamily="18" charset="0"/>
                        </a:rPr>
                        <a:t>0.07%</a:t>
                      </a:r>
                      <a:endPar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2"/>
                  </a:ext>
                </a:extLst>
              </a:tr>
              <a:tr h="349703">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b="1">
                          <a:solidFill>
                            <a:srgbClr val="000000"/>
                          </a:solidFill>
                          <a:latin typeface="Times New Roman" panose="02020603050405020304" pitchFamily="18" charset="0"/>
                          <a:cs typeface="Times New Roman" panose="02020603050405020304" pitchFamily="18" charset="0"/>
                        </a:rPr>
                        <a:t>2010</a:t>
                      </a:r>
                      <a:endParaRPr 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anose="02020603050405020304" pitchFamily="18" charset="0"/>
                          <a:cs typeface="Times New Roman" panose="02020603050405020304" pitchFamily="18" charset="0"/>
                        </a:rPr>
                        <a:t>67.23%</a:t>
                      </a:r>
                      <a:endPar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anose="02020603050405020304" pitchFamily="18" charset="0"/>
                          <a:cs typeface="Times New Roman" panose="02020603050405020304" pitchFamily="18" charset="0"/>
                        </a:rPr>
                        <a:t>32.68%</a:t>
                      </a:r>
                      <a:endPar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anose="02020603050405020304" pitchFamily="18" charset="0"/>
                          <a:cs typeface="Times New Roman" panose="02020603050405020304" pitchFamily="18" charset="0"/>
                        </a:rPr>
                        <a:t>0.09%</a:t>
                      </a: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3"/>
                  </a:ext>
                </a:extLst>
              </a:tr>
              <a:tr h="350462">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b="1">
                          <a:solidFill>
                            <a:srgbClr val="000000"/>
                          </a:solidFill>
                          <a:latin typeface="Times New Roman" panose="02020603050405020304" pitchFamily="18" charset="0"/>
                          <a:cs typeface="Times New Roman" panose="02020603050405020304" pitchFamily="18" charset="0"/>
                        </a:rPr>
                        <a:t>2020</a:t>
                      </a:r>
                      <a:endParaRPr 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anose="02020603050405020304" pitchFamily="18" charset="0"/>
                          <a:cs typeface="Times New Roman" panose="02020603050405020304" pitchFamily="18" charset="0"/>
                        </a:rPr>
                        <a:t>80.49%</a:t>
                      </a:r>
                      <a:endPar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anose="02020603050405020304" pitchFamily="18" charset="0"/>
                          <a:cs typeface="Times New Roman" panose="02020603050405020304" pitchFamily="18" charset="0"/>
                        </a:rPr>
                        <a:t>19.46%</a:t>
                      </a:r>
                      <a:endPar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a:solidFill>
                            <a:srgbClr val="000000"/>
                          </a:solidFill>
                          <a:latin typeface="Times New Roman" panose="02020603050405020304" pitchFamily="18" charset="0"/>
                          <a:cs typeface="Times New Roman" panose="02020603050405020304" pitchFamily="18" charset="0"/>
                        </a:rPr>
                        <a:t>0.05%</a:t>
                      </a:r>
                      <a:endPar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4"/>
                  </a:ext>
                </a:extLst>
              </a:tr>
              <a:tr h="349703">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b="1" dirty="0">
                          <a:solidFill>
                            <a:srgbClr val="000000"/>
                          </a:solidFill>
                          <a:latin typeface="Times New Roman" panose="02020603050405020304" pitchFamily="18" charset="0"/>
                          <a:cs typeface="Times New Roman" panose="02020603050405020304" pitchFamily="18" charset="0"/>
                        </a:rPr>
                        <a:t>2030</a:t>
                      </a:r>
                      <a:endPar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anose="02020603050405020304" pitchFamily="18" charset="0"/>
                          <a:cs typeface="Times New Roman" panose="02020603050405020304" pitchFamily="18" charset="0"/>
                        </a:rPr>
                        <a:t>78.91%</a:t>
                      </a: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anose="02020603050405020304" pitchFamily="18" charset="0"/>
                          <a:cs typeface="Times New Roman" panose="02020603050405020304" pitchFamily="18" charset="0"/>
                        </a:rPr>
                        <a:t>21.08%</a:t>
                      </a: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defPPr marR="0" lvl="0" algn="l" rtl="0">
                        <a:lnSpc>
                          <a:spcPct val="100000"/>
                        </a:lnSpc>
                        <a:spcBef>
                          <a:spcPts val="0"/>
                        </a:spcBef>
                        <a:spcAft>
                          <a:spcPts val="0"/>
                        </a:spcAft>
                        <a:defRPr>
                          <a:solidFill>
                            <a:schemeClr val="tx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Arial" panose="020B0604020202020204"/>
                          <a:cs typeface="Arial" panose="020B0604020202020204"/>
                          <a:sym typeface="Arial" panose="020B0604020202020204"/>
                        </a:defRPr>
                      </a:lvl9pPr>
                    </a:lstStyle>
                    <a:p>
                      <a:pPr marL="0" indent="0" algn="ctr">
                        <a:buNone/>
                      </a:pPr>
                      <a:r>
                        <a:rPr lang="en-US" sz="1800" dirty="0">
                          <a:solidFill>
                            <a:srgbClr val="000000"/>
                          </a:solidFill>
                          <a:latin typeface="Times New Roman" panose="02020603050405020304" pitchFamily="18" charset="0"/>
                          <a:cs typeface="Times New Roman" panose="02020603050405020304" pitchFamily="18" charset="0"/>
                        </a:rPr>
                        <a:t>0.01%</a:t>
                      </a: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headEnd type="none" w="med" len="med"/>
                      <a:tailEnd type="none" w="med" len="med"/>
                    </a:lnTlToBr>
                    <a:lnBlToTr>
                      <a:noFill/>
                      <a:headEnd type="none" w="med" len="med"/>
                      <a:tailEnd type="none" w="med" len="med"/>
                    </a:lnBlToTr>
                    <a:noFill/>
                  </a:tcPr>
                </a:tc>
                <a:extLst>
                  <a:ext uri="{0D108BD9-81ED-4DB2-BD59-A6C34878D82A}">
                    <a16:rowId xmlns:a16="http://schemas.microsoft.com/office/drawing/2014/main" val="10005"/>
                  </a:ext>
                </a:extLst>
              </a:tr>
            </a:tbl>
          </a:graphicData>
        </a:graphic>
      </p:graphicFrame>
      <p:graphicFrame>
        <p:nvGraphicFramePr>
          <p:cNvPr id="8" name="Chart 7"/>
          <p:cNvGraphicFramePr/>
          <p:nvPr>
            <p:extLst>
              <p:ext uri="{D42A27DB-BD31-4B8C-83A1-F6EECF244321}">
                <p14:modId xmlns:p14="http://schemas.microsoft.com/office/powerpoint/2010/main" val="1196362827"/>
              </p:ext>
            </p:extLst>
          </p:nvPr>
        </p:nvGraphicFramePr>
        <p:xfrm>
          <a:off x="948811" y="3429000"/>
          <a:ext cx="4090219" cy="228902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Box 102"/>
          <p:cNvSpPr txBox="1"/>
          <p:nvPr/>
        </p:nvSpPr>
        <p:spPr>
          <a:xfrm>
            <a:off x="1815677" y="592514"/>
            <a:ext cx="2356485" cy="461665"/>
          </a:xfrm>
          <a:prstGeom prst="rect">
            <a:avLst/>
          </a:prstGeom>
          <a:noFill/>
          <a:ln w="9525">
            <a:noFill/>
          </a:ln>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2400" b="1" i="0" u="sng" strike="noStrike" kern="1200" cap="none" spc="0" normalizeH="0" baseline="0" noProof="0" dirty="0">
                <a:ln>
                  <a:noFill/>
                </a:ln>
                <a:solidFill>
                  <a:srgbClr val="000000"/>
                </a:solidFill>
                <a:effectLst/>
                <a:uLnTx/>
                <a:uFillTx/>
                <a:latin typeface="Times New Roman" panose="02020603050405020304" pitchFamily="18" charset="0"/>
                <a:cs typeface="Arial" panose="020B0604020202020204"/>
                <a:sym typeface="Arial" panose="020B0604020202020204"/>
              </a:rPr>
              <a:t>Freight Share</a:t>
            </a:r>
          </a:p>
        </p:txBody>
      </p:sp>
      <p:sp>
        <p:nvSpPr>
          <p:cNvPr id="3" name="Rectangle: Rounded Corners 2">
            <a:extLst>
              <a:ext uri="{FF2B5EF4-FFF2-40B4-BE49-F238E27FC236}">
                <a16:creationId xmlns:a16="http://schemas.microsoft.com/office/drawing/2014/main" id="{CEEDE49C-96F5-D1EA-E930-6509ABF46A07}"/>
              </a:ext>
            </a:extLst>
          </p:cNvPr>
          <p:cNvSpPr/>
          <p:nvPr/>
        </p:nvSpPr>
        <p:spPr>
          <a:xfrm>
            <a:off x="41786" y="637552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427AB119-B2AE-D0C1-1733-1E1805FE13FB}"/>
              </a:ext>
            </a:extLst>
          </p:cNvPr>
          <p:cNvSpPr txBox="1"/>
          <p:nvPr/>
        </p:nvSpPr>
        <p:spPr>
          <a:xfrm>
            <a:off x="110611" y="6362508"/>
            <a:ext cx="5112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solidFill>
                  <a:prstClr val="black"/>
                </a:solidFill>
                <a:latin typeface="Calibri"/>
              </a:rPr>
              <a:t>6</a:t>
            </a:r>
            <a:r>
              <a:rPr kumimoji="0" lang="en-IN" sz="2400" b="1" i="0" u="none" strike="noStrike" kern="1200" cap="none" spc="0" normalizeH="0" baseline="0" noProof="0" dirty="0">
                <a:ln>
                  <a:noFill/>
                </a:ln>
                <a:solidFill>
                  <a:prstClr val="black"/>
                </a:solidFill>
                <a:effectLst/>
                <a:uLnTx/>
                <a:uFillTx/>
                <a:latin typeface="Calibri"/>
                <a:ea typeface="+mn-ea"/>
                <a:cs typeface="+mn-cs"/>
              </a:rPr>
              <a:t>8</a:t>
            </a:r>
          </a:p>
        </p:txBody>
      </p:sp>
      <p:cxnSp>
        <p:nvCxnSpPr>
          <p:cNvPr id="10" name="Straight Connector 9">
            <a:extLst>
              <a:ext uri="{FF2B5EF4-FFF2-40B4-BE49-F238E27FC236}">
                <a16:creationId xmlns:a16="http://schemas.microsoft.com/office/drawing/2014/main" id="{898FEB1D-9454-0C03-FD1E-7C1164E3C5BD}"/>
              </a:ext>
            </a:extLst>
          </p:cNvPr>
          <p:cNvCxnSpPr>
            <a:cxnSpLocks/>
          </p:cNvCxnSpPr>
          <p:nvPr/>
        </p:nvCxnSpPr>
        <p:spPr>
          <a:xfrm>
            <a:off x="5192730" y="801957"/>
            <a:ext cx="0" cy="5379321"/>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1" name="Table 4">
            <a:extLst>
              <a:ext uri="{FF2B5EF4-FFF2-40B4-BE49-F238E27FC236}">
                <a16:creationId xmlns:a16="http://schemas.microsoft.com/office/drawing/2014/main" id="{1B4E813F-D072-D41B-AAE5-4A4E11EC7DAC}"/>
              </a:ext>
            </a:extLst>
          </p:cNvPr>
          <p:cNvGraphicFramePr>
            <a:graphicFrameLocks noGrp="1"/>
          </p:cNvGraphicFramePr>
          <p:nvPr>
            <p:extLst>
              <p:ext uri="{D42A27DB-BD31-4B8C-83A1-F6EECF244321}">
                <p14:modId xmlns:p14="http://schemas.microsoft.com/office/powerpoint/2010/main" val="3044535568"/>
              </p:ext>
            </p:extLst>
          </p:nvPr>
        </p:nvGraphicFramePr>
        <p:xfrm>
          <a:off x="5309222" y="1441668"/>
          <a:ext cx="6237668" cy="3672470"/>
        </p:xfrm>
        <a:graphic>
          <a:graphicData uri="http://schemas.openxmlformats.org/drawingml/2006/table">
            <a:tbl>
              <a:tblPr firstRow="1" firstCol="1" bandRow="1">
                <a:tableStyleId>{2D5ABB26-0587-4C30-8999-92F81FD0307C}</a:tableStyleId>
              </a:tblPr>
              <a:tblGrid>
                <a:gridCol w="520156">
                  <a:extLst>
                    <a:ext uri="{9D8B030D-6E8A-4147-A177-3AD203B41FA5}">
                      <a16:colId xmlns:a16="http://schemas.microsoft.com/office/drawing/2014/main" val="20000"/>
                    </a:ext>
                  </a:extLst>
                </a:gridCol>
                <a:gridCol w="1073361">
                  <a:extLst>
                    <a:ext uri="{9D8B030D-6E8A-4147-A177-3AD203B41FA5}">
                      <a16:colId xmlns:a16="http://schemas.microsoft.com/office/drawing/2014/main" val="20001"/>
                    </a:ext>
                  </a:extLst>
                </a:gridCol>
                <a:gridCol w="1185706">
                  <a:extLst>
                    <a:ext uri="{9D8B030D-6E8A-4147-A177-3AD203B41FA5}">
                      <a16:colId xmlns:a16="http://schemas.microsoft.com/office/drawing/2014/main" val="20002"/>
                    </a:ext>
                  </a:extLst>
                </a:gridCol>
                <a:gridCol w="1185705">
                  <a:extLst>
                    <a:ext uri="{9D8B030D-6E8A-4147-A177-3AD203B41FA5}">
                      <a16:colId xmlns:a16="http://schemas.microsoft.com/office/drawing/2014/main" val="20003"/>
                    </a:ext>
                  </a:extLst>
                </a:gridCol>
                <a:gridCol w="1175658">
                  <a:extLst>
                    <a:ext uri="{9D8B030D-6E8A-4147-A177-3AD203B41FA5}">
                      <a16:colId xmlns:a16="http://schemas.microsoft.com/office/drawing/2014/main" val="20004"/>
                    </a:ext>
                  </a:extLst>
                </a:gridCol>
                <a:gridCol w="1097082">
                  <a:extLst>
                    <a:ext uri="{9D8B030D-6E8A-4147-A177-3AD203B41FA5}">
                      <a16:colId xmlns:a16="http://schemas.microsoft.com/office/drawing/2014/main" val="20005"/>
                    </a:ext>
                  </a:extLst>
                </a:gridCol>
              </a:tblGrid>
              <a:tr h="810704">
                <a:tc>
                  <a:txBody>
                    <a:bodyPr/>
                    <a:lstStyle/>
                    <a:p>
                      <a:pPr algn="ctr">
                        <a:lnSpc>
                          <a:spcPct val="115000"/>
                        </a:lnSpc>
                        <a:spcAft>
                          <a:spcPts val="1000"/>
                        </a:spcAft>
                      </a:pPr>
                      <a:r>
                        <a:rPr lang="en-IN" sz="1400" kern="0" dirty="0">
                          <a:effectLst/>
                        </a:rPr>
                        <a:t>Year</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Total Route Km.</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dirty="0">
                          <a:effectLst/>
                        </a:rPr>
                        <a:t>Non-Electrified Route Km.</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Electrified Route Km.</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Percentage of            Non-Electrification</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Percentage of Electrification</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7974">
                <a:tc>
                  <a:txBody>
                    <a:bodyPr/>
                    <a:lstStyle/>
                    <a:p>
                      <a:pPr algn="ctr">
                        <a:lnSpc>
                          <a:spcPct val="115000"/>
                        </a:lnSpc>
                        <a:spcAft>
                          <a:spcPts val="1000"/>
                        </a:spcAft>
                      </a:pPr>
                      <a:r>
                        <a:rPr lang="en-IN" sz="1400" kern="0">
                          <a:effectLst/>
                        </a:rPr>
                        <a:t>2022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68661.23129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dirty="0">
                          <a:effectLst/>
                        </a:rPr>
                        <a:t>13359.7268</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55301.50449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19%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81%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7974">
                <a:tc>
                  <a:txBody>
                    <a:bodyPr/>
                    <a:lstStyle/>
                    <a:p>
                      <a:pPr algn="ctr">
                        <a:lnSpc>
                          <a:spcPct val="115000"/>
                        </a:lnSpc>
                        <a:spcAft>
                          <a:spcPts val="1000"/>
                        </a:spcAft>
                      </a:pPr>
                      <a:r>
                        <a:rPr lang="en-IN" sz="1400" kern="0">
                          <a:effectLst/>
                        </a:rPr>
                        <a:t>2023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68979.18007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10097.0643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58882.11577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15%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dirty="0">
                          <a:effectLst/>
                        </a:rPr>
                        <a:t>85%</a:t>
                      </a:r>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7974">
                <a:tc>
                  <a:txBody>
                    <a:bodyPr/>
                    <a:lstStyle/>
                    <a:p>
                      <a:pPr algn="ctr">
                        <a:lnSpc>
                          <a:spcPct val="115000"/>
                        </a:lnSpc>
                        <a:spcAft>
                          <a:spcPts val="1000"/>
                        </a:spcAft>
                      </a:pPr>
                      <a:r>
                        <a:rPr lang="en-IN" sz="1400" kern="0">
                          <a:effectLst/>
                        </a:rPr>
                        <a:t>2024</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69297.9082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7631.19706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61666.71114</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11%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89%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7974">
                <a:tc>
                  <a:txBody>
                    <a:bodyPr/>
                    <a:lstStyle/>
                    <a:p>
                      <a:pPr algn="ctr">
                        <a:lnSpc>
                          <a:spcPct val="115000"/>
                        </a:lnSpc>
                        <a:spcAft>
                          <a:spcPts val="1000"/>
                        </a:spcAft>
                      </a:pPr>
                      <a:r>
                        <a:rPr lang="en-IN" sz="1400" kern="0">
                          <a:effectLst/>
                        </a:rPr>
                        <a:t>2025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69618.80524</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5825.49935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63793.30589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92%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7974">
                <a:tc>
                  <a:txBody>
                    <a:bodyPr/>
                    <a:lstStyle/>
                    <a:p>
                      <a:pPr algn="ctr">
                        <a:lnSpc>
                          <a:spcPct val="115000"/>
                        </a:lnSpc>
                        <a:spcAft>
                          <a:spcPts val="1000"/>
                        </a:spcAft>
                      </a:pPr>
                      <a:r>
                        <a:rPr lang="en-IN" sz="1400" kern="0">
                          <a:effectLst/>
                        </a:rPr>
                        <a:t>2026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69941.18825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4402.81769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65538.37056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94%</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7974">
                <a:tc>
                  <a:txBody>
                    <a:bodyPr/>
                    <a:lstStyle/>
                    <a:p>
                      <a:pPr algn="ctr">
                        <a:lnSpc>
                          <a:spcPct val="115000"/>
                        </a:lnSpc>
                        <a:spcAft>
                          <a:spcPts val="1000"/>
                        </a:spcAft>
                      </a:pPr>
                      <a:r>
                        <a:rPr lang="en-IN" sz="1400" kern="0">
                          <a:effectLst/>
                        </a:rPr>
                        <a:t>2027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70265.06411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3327.57803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66937.48608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95%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17974">
                <a:tc>
                  <a:txBody>
                    <a:bodyPr/>
                    <a:lstStyle/>
                    <a:p>
                      <a:pPr algn="ctr">
                        <a:lnSpc>
                          <a:spcPct val="115000"/>
                        </a:lnSpc>
                        <a:spcAft>
                          <a:spcPts val="1000"/>
                        </a:spcAft>
                      </a:pPr>
                      <a:r>
                        <a:rPr lang="en-IN" sz="1400" kern="0">
                          <a:effectLst/>
                        </a:rPr>
                        <a:t>2028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70589.73385</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2514.92937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68074.80448</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4%</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96%</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17974">
                <a:tc>
                  <a:txBody>
                    <a:bodyPr/>
                    <a:lstStyle/>
                    <a:p>
                      <a:pPr algn="ctr">
                        <a:lnSpc>
                          <a:spcPct val="115000"/>
                        </a:lnSpc>
                        <a:spcAft>
                          <a:spcPts val="1000"/>
                        </a:spcAft>
                      </a:pPr>
                      <a:r>
                        <a:rPr lang="en-IN" sz="1400" kern="0">
                          <a:effectLst/>
                        </a:rPr>
                        <a:t>2029</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70916.61293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1919.84551</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68996.76742</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3%</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IN" sz="1400" kern="0">
                          <a:effectLst/>
                        </a:rPr>
                        <a:t>97%</a:t>
                      </a:r>
                      <a:endParaRPr lang="en-IN"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17974">
                <a:tc>
                  <a:txBody>
                    <a:bodyPr/>
                    <a:lstStyle/>
                    <a:p>
                      <a:pPr algn="ctr">
                        <a:lnSpc>
                          <a:spcPct val="115000"/>
                        </a:lnSpc>
                        <a:spcAft>
                          <a:spcPts val="1000"/>
                        </a:spcAft>
                      </a:pPr>
                      <a:r>
                        <a:rPr lang="en-IN" sz="1400" b="1" kern="0" dirty="0">
                          <a:solidFill>
                            <a:schemeClr val="bg1"/>
                          </a:solidFill>
                          <a:effectLst/>
                        </a:rPr>
                        <a:t>2030</a:t>
                      </a:r>
                      <a:endParaRPr lang="en-IN"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en-IN" sz="1400" b="1" kern="0" dirty="0">
                          <a:solidFill>
                            <a:schemeClr val="bg1"/>
                          </a:solidFill>
                          <a:effectLst/>
                        </a:rPr>
                        <a:t>71245.00568</a:t>
                      </a:r>
                      <a:endParaRPr lang="en-IN"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en-IN" sz="1400" b="1" kern="0" dirty="0">
                          <a:solidFill>
                            <a:schemeClr val="bg1"/>
                          </a:solidFill>
                          <a:effectLst/>
                        </a:rPr>
                        <a:t>1450.98803</a:t>
                      </a:r>
                      <a:endParaRPr lang="en-IN"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en-IN" sz="1400" b="1" kern="0" dirty="0">
                          <a:solidFill>
                            <a:schemeClr val="bg1"/>
                          </a:solidFill>
                          <a:effectLst/>
                        </a:rPr>
                        <a:t>69794.01765</a:t>
                      </a:r>
                      <a:endParaRPr lang="en-IN"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en-IN" sz="1400" b="1" kern="0" dirty="0">
                          <a:solidFill>
                            <a:schemeClr val="bg1"/>
                          </a:solidFill>
                          <a:effectLst/>
                        </a:rPr>
                        <a:t>2%</a:t>
                      </a:r>
                      <a:endParaRPr lang="en-IN"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en-IN" sz="1400" b="1" kern="0" dirty="0">
                          <a:solidFill>
                            <a:schemeClr val="bg1"/>
                          </a:solidFill>
                          <a:effectLst/>
                        </a:rPr>
                        <a:t>98%</a:t>
                      </a:r>
                      <a:endParaRPr lang="en-IN"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340" marR="273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9"/>
                  </a:ext>
                </a:extLst>
              </a:tr>
            </a:tbl>
          </a:graphicData>
        </a:graphic>
      </p:graphicFrame>
      <p:sp>
        <p:nvSpPr>
          <p:cNvPr id="12" name="TextBox 11">
            <a:extLst>
              <a:ext uri="{FF2B5EF4-FFF2-40B4-BE49-F238E27FC236}">
                <a16:creationId xmlns:a16="http://schemas.microsoft.com/office/drawing/2014/main" id="{C834B061-66DF-287E-3AD1-109D207DAE43}"/>
              </a:ext>
            </a:extLst>
          </p:cNvPr>
          <p:cNvSpPr txBox="1"/>
          <p:nvPr/>
        </p:nvSpPr>
        <p:spPr>
          <a:xfrm>
            <a:off x="5156107" y="572743"/>
            <a:ext cx="6539364" cy="490199"/>
          </a:xfrm>
          <a:prstGeom prst="rect">
            <a:avLst/>
          </a:prstGeom>
          <a:noFill/>
        </p:spPr>
        <p:txBody>
          <a:bodyPr wrap="square" rtlCol="0">
            <a:spAutoFit/>
          </a:bodyPr>
          <a:lstStyle/>
          <a:p>
            <a:pPr algn="ctr">
              <a:lnSpc>
                <a:spcPct val="115000"/>
              </a:lnSpc>
              <a:spcAft>
                <a:spcPts val="1000"/>
              </a:spcAft>
            </a:pPr>
            <a:r>
              <a:rPr lang="en-IN" sz="2400" b="1" u="sng" kern="100" dirty="0">
                <a:solidFill>
                  <a:srgbClr val="000000"/>
                </a:solidFill>
                <a:effectLst/>
                <a:latin typeface="Times New Roman" panose="02020603050405020304" pitchFamily="18" charset="0"/>
                <a:ea typeface="Calibri" panose="020F0502020204030204" pitchFamily="34" charset="0"/>
                <a:cs typeface="Shruti" panose="020B0502040204020203" pitchFamily="34" charset="0"/>
              </a:rPr>
              <a:t>Percentage Of Electrification of Railway</a:t>
            </a:r>
            <a:endParaRPr lang="en-IN" sz="2400" u="sng"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4377167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9000" b="-9000"/>
          </a:stretch>
        </a:blipFill>
        <a:effectLst/>
      </p:bgPr>
    </p:bg>
    <p:spTree>
      <p:nvGrpSpPr>
        <p:cNvPr id="1" name=""/>
        <p:cNvGrpSpPr/>
        <p:nvPr/>
      </p:nvGrpSpPr>
      <p:grpSpPr>
        <a:xfrm>
          <a:off x="0" y="0"/>
          <a:ext cx="0" cy="0"/>
          <a:chOff x="0" y="0"/>
          <a:chExt cx="0" cy="0"/>
        </a:xfrm>
      </p:grpSpPr>
      <p:sp>
        <p:nvSpPr>
          <p:cNvPr id="15" name="Rounded Rectangle 14"/>
          <p:cNvSpPr/>
          <p:nvPr/>
        </p:nvSpPr>
        <p:spPr>
          <a:xfrm>
            <a:off x="934064" y="512676"/>
            <a:ext cx="10422193" cy="5832648"/>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a:p>
        </p:txBody>
      </p:sp>
      <p:sp>
        <p:nvSpPr>
          <p:cNvPr id="17" name="Google Shape;914;p45"/>
          <p:cNvSpPr txBox="1">
            <a:spLocks noGrp="1"/>
          </p:cNvSpPr>
          <p:nvPr/>
        </p:nvSpPr>
        <p:spPr>
          <a:xfrm>
            <a:off x="3359697" y="816966"/>
            <a:ext cx="5020945" cy="859155"/>
          </a:xfrm>
          <a:prstGeom prst="rect">
            <a:avLst/>
          </a:prstGeom>
          <a:noFill/>
          <a:ln>
            <a:noFill/>
          </a:ln>
        </p:spPr>
        <p:txBody>
          <a:bodyPr wrap="square" lIns="91425" tIns="91425" rIns="91425" bIns="91425" anchor="b" anchorCtr="0">
            <a:noAutofit/>
            <a:scene3d>
              <a:camera prst="orthographicFront"/>
              <a:lightRig rig="threePt" dir="t"/>
            </a:scene3d>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1pPr>
            <a:lvl2pPr marR="0" lvl="1"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2pPr>
            <a:lvl3pPr marR="0" lvl="2"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3pPr>
            <a:lvl4pPr marR="0" lvl="3"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4pPr>
            <a:lvl5pPr marR="0" lvl="4"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5pPr>
            <a:lvl6pPr marR="0" lvl="5"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6pPr>
            <a:lvl7pPr marR="0" lvl="6"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7pPr>
            <a:lvl8pPr marR="0" lvl="7"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8pPr>
            <a:lvl9pPr marR="0" lvl="8" algn="ctr" rtl="0">
              <a:lnSpc>
                <a:spcPct val="100000"/>
              </a:lnSpc>
              <a:spcBef>
                <a:spcPts val="0"/>
              </a:spcBef>
              <a:spcAft>
                <a:spcPts val="0"/>
              </a:spcAft>
              <a:buClr>
                <a:schemeClr val="accent1"/>
              </a:buClr>
              <a:buSzPts val="2000"/>
              <a:buFont typeface="Oswald" panose="00000500000000000000"/>
              <a:buNone/>
              <a:defRPr sz="2000" b="1" i="0" u="none" strike="noStrike" cap="none">
                <a:solidFill>
                  <a:schemeClr val="accent1"/>
                </a:solidFill>
                <a:latin typeface="Oswald" panose="00000500000000000000"/>
                <a:ea typeface="Oswald" panose="00000500000000000000"/>
                <a:cs typeface="Oswald" panose="00000500000000000000"/>
                <a:sym typeface="Oswald" panose="00000500000000000000"/>
              </a:defRPr>
            </a:lvl9pPr>
          </a:lstStyle>
          <a:p>
            <a:r>
              <a:rPr lang="en-US" altLang="en-GB" sz="40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Limitations</a:t>
            </a:r>
          </a:p>
        </p:txBody>
      </p:sp>
      <p:sp>
        <p:nvSpPr>
          <p:cNvPr id="18" name="Text Box 1"/>
          <p:cNvSpPr txBox="1"/>
          <p:nvPr/>
        </p:nvSpPr>
        <p:spPr>
          <a:xfrm>
            <a:off x="2466426" y="1700808"/>
            <a:ext cx="7518006" cy="3356384"/>
          </a:xfrm>
          <a:prstGeom prst="rect">
            <a:avLst/>
          </a:prstGeom>
          <a:noFill/>
        </p:spPr>
        <p:txBody>
          <a:bodyPr wrap="square"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marR="561340" lvl="0" indent="-342900">
              <a:spcBef>
                <a:spcPts val="520"/>
              </a:spcBef>
              <a:spcAft>
                <a:spcPts val="0"/>
              </a:spcAft>
              <a:buSzPts val="1300"/>
              <a:buFont typeface="Symbol" panose="05050102010706020507" pitchFamily="18" charset="2"/>
              <a:buChar char=""/>
              <a:tabLst>
                <a:tab pos="982980" algn="l"/>
                <a:tab pos="98361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If</a:t>
            </a:r>
            <a:r>
              <a:rPr lang="en-US" sz="1800" spc="12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same</a:t>
            </a:r>
            <a:r>
              <a:rPr lang="en-US" sz="1800" spc="13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situation</a:t>
            </a:r>
            <a:r>
              <a:rPr lang="en-US" sz="1800" spc="14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prevails</a:t>
            </a:r>
            <a:r>
              <a:rPr lang="en-US" sz="1800" spc="14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then</a:t>
            </a:r>
            <a:r>
              <a:rPr lang="en-US" sz="1800" spc="12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our</a:t>
            </a:r>
            <a:r>
              <a:rPr lang="en-US" sz="1800" spc="13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prediction</a:t>
            </a:r>
            <a:r>
              <a:rPr lang="en-US" sz="1800" spc="14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will</a:t>
            </a:r>
            <a:r>
              <a:rPr lang="en-US" sz="1800" spc="14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be</a:t>
            </a:r>
            <a:r>
              <a:rPr lang="en-US" sz="1800" spc="12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same</a:t>
            </a:r>
            <a:r>
              <a:rPr lang="en-US" sz="1800" spc="13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as</a:t>
            </a:r>
            <a:r>
              <a:rPr lang="en-US" sz="1800" spc="1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mentioned</a:t>
            </a:r>
            <a:r>
              <a:rPr lang="en-US" sz="1800" spc="-3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above.</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a:spcBef>
                <a:spcPts val="5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marR="561340" lvl="0" indent="-342900">
              <a:lnSpc>
                <a:spcPct val="100000"/>
              </a:lnSpc>
              <a:buSzPts val="1300"/>
              <a:buFont typeface="Symbol" panose="05050102010706020507" pitchFamily="18" charset="2"/>
              <a:buChar char=""/>
              <a:tabLst>
                <a:tab pos="982980" algn="l"/>
                <a:tab pos="98361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we</a:t>
            </a:r>
            <a:r>
              <a:rPr lang="en-US" sz="1800" spc="17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have</a:t>
            </a:r>
            <a:r>
              <a:rPr lang="en-US" sz="1800" spc="18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very</a:t>
            </a:r>
            <a:r>
              <a:rPr lang="en-US" sz="1800" spc="17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limited</a:t>
            </a:r>
            <a:r>
              <a:rPr lang="en-US" sz="1800" spc="16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data</a:t>
            </a:r>
            <a:r>
              <a:rPr lang="en-US" sz="1800" spc="17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for</a:t>
            </a:r>
            <a:r>
              <a:rPr lang="en-US" sz="1800" spc="18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use</a:t>
            </a:r>
            <a:r>
              <a:rPr lang="en-US" sz="1800" spc="17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because</a:t>
            </a:r>
            <a:r>
              <a:rPr lang="en-US" sz="1800" spc="16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we</a:t>
            </a:r>
            <a:r>
              <a:rPr lang="en-US" sz="1800" spc="17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could</a:t>
            </a:r>
            <a:r>
              <a:rPr lang="en-US" sz="1800" spc="17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not</a:t>
            </a:r>
            <a:r>
              <a:rPr lang="en-US" sz="1800" spc="18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find</a:t>
            </a:r>
            <a:r>
              <a:rPr lang="en-US" sz="1800" spc="16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more</a:t>
            </a:r>
            <a:r>
              <a:rPr lang="en-US" sz="1800" spc="16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data</a:t>
            </a:r>
            <a:r>
              <a:rPr lang="en-US" sz="1800" spc="-3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because of</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time</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limitation.</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a:spcBef>
                <a:spcPts val="2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marR="560070" lvl="0" indent="-342900">
              <a:lnSpc>
                <a:spcPct val="100000"/>
              </a:lnSpc>
              <a:buSzPts val="1300"/>
              <a:buFont typeface="Symbol" panose="05050102010706020507" pitchFamily="18" charset="2"/>
              <a:buChar char=""/>
              <a:tabLst>
                <a:tab pos="982980" algn="l"/>
                <a:tab pos="983615"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We have no data for other modes of transport such as waterways, pipelines</a:t>
            </a:r>
            <a:r>
              <a:rPr lang="en-US" sz="1800" spc="-3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so we</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can’t</a:t>
            </a:r>
            <a:r>
              <a:rPr lang="en-US" sz="1800" spc="2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say</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that</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the</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prediction</a:t>
            </a:r>
            <a:r>
              <a:rPr lang="en-US" sz="1800" spc="2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is</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totally</a:t>
            </a:r>
            <a:r>
              <a:rPr lang="en-US" sz="1800" spc="2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accurate.</a:t>
            </a:r>
          </a:p>
          <a:p>
            <a:pPr marL="342900" marR="560070" lvl="0" indent="-342900">
              <a:lnSpc>
                <a:spcPct val="100000"/>
              </a:lnSpc>
              <a:buSzPts val="1300"/>
              <a:buFont typeface="Symbol" panose="05050102010706020507" pitchFamily="18" charset="2"/>
              <a:buChar char=""/>
              <a:tabLst>
                <a:tab pos="982980" algn="l"/>
                <a:tab pos="983615" algn="l"/>
              </a:tabLst>
            </a:pP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could not collect data regarding Other railway project, such as the dedicated freight corridor.</a:t>
            </a:r>
          </a:p>
        </p:txBody>
      </p:sp>
      <p:sp>
        <p:nvSpPr>
          <p:cNvPr id="3" name="Rectangle: Rounded Corners 2">
            <a:extLst>
              <a:ext uri="{FF2B5EF4-FFF2-40B4-BE49-F238E27FC236}">
                <a16:creationId xmlns:a16="http://schemas.microsoft.com/office/drawing/2014/main" id="{0F448FC8-319E-1A01-8984-E537D41B0A64}"/>
              </a:ext>
            </a:extLst>
          </p:cNvPr>
          <p:cNvSpPr/>
          <p:nvPr/>
        </p:nvSpPr>
        <p:spPr>
          <a:xfrm>
            <a:off x="103237" y="6332279"/>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F574DCCA-3559-B7F4-B5A1-DE9E5F42FD93}"/>
              </a:ext>
            </a:extLst>
          </p:cNvPr>
          <p:cNvSpPr txBox="1"/>
          <p:nvPr/>
        </p:nvSpPr>
        <p:spPr>
          <a:xfrm>
            <a:off x="172062" y="6319258"/>
            <a:ext cx="511278" cy="461665"/>
          </a:xfrm>
          <a:prstGeom prst="rect">
            <a:avLst/>
          </a:prstGeom>
          <a:noFill/>
        </p:spPr>
        <p:txBody>
          <a:bodyPr wrap="square" rtlCol="0">
            <a:spAutoFit/>
          </a:bodyPr>
          <a:lstStyle/>
          <a:p>
            <a:r>
              <a:rPr lang="en-IN" sz="2400" b="1" dirty="0"/>
              <a:t>69</a:t>
            </a:r>
          </a:p>
        </p:txBody>
      </p:sp>
    </p:spTree>
    <p:extLst>
      <p:ext uri="{BB962C8B-B14F-4D97-AF65-F5344CB8AC3E}">
        <p14:creationId xmlns:p14="http://schemas.microsoft.com/office/powerpoint/2010/main" val="33924904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B7FE84D-122D-FF2A-215B-4CD83D6F8F90}"/>
              </a:ext>
            </a:extLst>
          </p:cNvPr>
          <p:cNvSpPr/>
          <p:nvPr/>
        </p:nvSpPr>
        <p:spPr>
          <a:xfrm>
            <a:off x="506361" y="538316"/>
            <a:ext cx="11179277" cy="5781368"/>
          </a:xfrm>
          <a:prstGeom prst="roundRect">
            <a:avLst/>
          </a:prstGeom>
          <a:solidFill>
            <a:schemeClr val="lt1">
              <a:alpha val="94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7" name="Text Placeholder 2">
            <a:extLst>
              <a:ext uri="{FF2B5EF4-FFF2-40B4-BE49-F238E27FC236}">
                <a16:creationId xmlns:a16="http://schemas.microsoft.com/office/drawing/2014/main" id="{E93D27F8-32C0-A223-CA71-C496CF3B8A5C}"/>
              </a:ext>
            </a:extLst>
          </p:cNvPr>
          <p:cNvSpPr txBox="1">
            <a:spLocks/>
          </p:cNvSpPr>
          <p:nvPr/>
        </p:nvSpPr>
        <p:spPr>
          <a:xfrm>
            <a:off x="1075850" y="852818"/>
            <a:ext cx="10300362" cy="4848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400" dirty="0"/>
          </a:p>
          <a:p>
            <a:pPr>
              <a:buFont typeface="Wingdings" panose="05000000000000000000" pitchFamily="2" charset="2"/>
              <a:buChar char="§"/>
            </a:pPr>
            <a:r>
              <a:rPr lang="en-US" sz="2400" dirty="0"/>
              <a:t>9.a: Facilitate sustainable infrastructure development for developing countries</a:t>
            </a:r>
            <a:endParaRPr lang="zh-CN" altLang="en-US" sz="2400" dirty="0"/>
          </a:p>
          <a:p>
            <a:pPr>
              <a:buFont typeface="Wingdings" panose="05000000000000000000" pitchFamily="2" charset="2"/>
              <a:buChar char="§"/>
            </a:pPr>
            <a:r>
              <a:rPr lang="en-US" sz="2400" dirty="0"/>
              <a:t>9.b: Support domestic technology development and industrial diversification</a:t>
            </a:r>
          </a:p>
          <a:p>
            <a:pPr>
              <a:buFont typeface="Wingdings" panose="05000000000000000000" pitchFamily="2" charset="2"/>
              <a:buChar char="§"/>
            </a:pPr>
            <a:r>
              <a:rPr lang="en-US" sz="2400" dirty="0"/>
              <a:t>9.c: Universal access to information and communications technology</a:t>
            </a:r>
          </a:p>
          <a:p>
            <a:endParaRPr lang="en-IN" dirty="0"/>
          </a:p>
        </p:txBody>
      </p:sp>
      <p:sp>
        <p:nvSpPr>
          <p:cNvPr id="3" name="Rectangle: Rounded Corners 2">
            <a:extLst>
              <a:ext uri="{FF2B5EF4-FFF2-40B4-BE49-F238E27FC236}">
                <a16:creationId xmlns:a16="http://schemas.microsoft.com/office/drawing/2014/main" id="{D3A7A872-E977-6B69-A712-D68FBD8DB6D5}"/>
              </a:ext>
            </a:extLst>
          </p:cNvPr>
          <p:cNvSpPr/>
          <p:nvPr/>
        </p:nvSpPr>
        <p:spPr>
          <a:xfrm>
            <a:off x="68825" y="6319684"/>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5929BA3B-5799-878A-A0C3-B0CEA5B4DB51}"/>
              </a:ext>
            </a:extLst>
          </p:cNvPr>
          <p:cNvSpPr txBox="1"/>
          <p:nvPr/>
        </p:nvSpPr>
        <p:spPr>
          <a:xfrm>
            <a:off x="206476" y="6319684"/>
            <a:ext cx="511278" cy="461665"/>
          </a:xfrm>
          <a:prstGeom prst="rect">
            <a:avLst/>
          </a:prstGeom>
          <a:noFill/>
        </p:spPr>
        <p:txBody>
          <a:bodyPr wrap="square" rtlCol="0">
            <a:spAutoFit/>
          </a:bodyPr>
          <a:lstStyle/>
          <a:p>
            <a:r>
              <a:rPr lang="en-IN" sz="2400" b="1" dirty="0"/>
              <a:t>7</a:t>
            </a:r>
          </a:p>
        </p:txBody>
      </p:sp>
    </p:spTree>
    <p:extLst>
      <p:ext uri="{BB962C8B-B14F-4D97-AF65-F5344CB8AC3E}">
        <p14:creationId xmlns:p14="http://schemas.microsoft.com/office/powerpoint/2010/main" val="39375597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9000" b="-9000"/>
          </a:stretch>
        </a:blipFill>
        <a:effectLst/>
      </p:bgPr>
    </p:bg>
    <p:spTree>
      <p:nvGrpSpPr>
        <p:cNvPr id="1" name=""/>
        <p:cNvGrpSpPr/>
        <p:nvPr/>
      </p:nvGrpSpPr>
      <p:grpSpPr>
        <a:xfrm>
          <a:off x="0" y="0"/>
          <a:ext cx="0" cy="0"/>
          <a:chOff x="0" y="0"/>
          <a:chExt cx="0" cy="0"/>
        </a:xfrm>
      </p:grpSpPr>
      <p:sp>
        <p:nvSpPr>
          <p:cNvPr id="8" name="Rounded Rectangle 7"/>
          <p:cNvSpPr/>
          <p:nvPr/>
        </p:nvSpPr>
        <p:spPr>
          <a:xfrm>
            <a:off x="639097" y="476672"/>
            <a:ext cx="11110451" cy="5904656"/>
          </a:xfrm>
          <a:prstGeom prst="round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p:cNvSpPr/>
          <p:nvPr/>
        </p:nvSpPr>
        <p:spPr>
          <a:xfrm>
            <a:off x="2855640" y="864852"/>
            <a:ext cx="6480720" cy="678327"/>
          </a:xfrm>
          <a:prstGeom prst="rect">
            <a:avLst/>
          </a:prstGeom>
        </p:spPr>
        <p:txBody>
          <a:bodyPr wrap="square">
            <a:spAutoFit/>
          </a:bodyPr>
          <a:lstStyle/>
          <a:p>
            <a:pPr algn="ctr">
              <a:lnSpc>
                <a:spcPct val="115000"/>
              </a:lnSpc>
              <a:spcAft>
                <a:spcPts val="1000"/>
              </a:spcAft>
            </a:pPr>
            <a:r>
              <a:rPr lang="en-IN" sz="3600" b="1" dirty="0">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rPr>
              <a:t>Bibliography  &amp;  Webliography</a:t>
            </a:r>
          </a:p>
        </p:txBody>
      </p:sp>
      <p:sp>
        <p:nvSpPr>
          <p:cNvPr id="11" name="Text Box 1"/>
          <p:cNvSpPr txBox="1"/>
          <p:nvPr/>
        </p:nvSpPr>
        <p:spPr>
          <a:xfrm>
            <a:off x="1116382" y="1800072"/>
            <a:ext cx="2852420" cy="475650"/>
          </a:xfrm>
          <a:prstGeom prst="rect">
            <a:avLst/>
          </a:prstGeom>
          <a:noFill/>
        </p:spPr>
        <p:txBody>
          <a:bodyPr wrap="square"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altLang="x-none" sz="2400" b="1" dirty="0">
                <a:latin typeface="Times New Roman" panose="02020603050405020304" pitchFamily="18" charset="0"/>
                <a:cs typeface="Times New Roman" panose="02020603050405020304" pitchFamily="18" charset="0"/>
                <a:sym typeface="+mn-ea"/>
              </a:rPr>
              <a:t>Reference Book :</a:t>
            </a:r>
            <a:endParaRPr lang="en-IN" altLang="x-none" sz="2400" dirty="0">
              <a:latin typeface="Times New Roman" panose="02020603050405020304" pitchFamily="18" charset="0"/>
              <a:cs typeface="Times New Roman" panose="02020603050405020304" pitchFamily="18" charset="0"/>
            </a:endParaRPr>
          </a:p>
          <a:p>
            <a:endParaRPr lang="en-IN" altLang="x-none" sz="2400" dirty="0">
              <a:latin typeface="Times New Roman" panose="02020603050405020304" pitchFamily="18" charset="0"/>
              <a:cs typeface="Times New Roman" panose="02020603050405020304" pitchFamily="18" charset="0"/>
            </a:endParaRPr>
          </a:p>
        </p:txBody>
      </p:sp>
      <p:sp>
        <p:nvSpPr>
          <p:cNvPr id="12" name="Text Box 5"/>
          <p:cNvSpPr txBox="1"/>
          <p:nvPr/>
        </p:nvSpPr>
        <p:spPr>
          <a:xfrm>
            <a:off x="1116382" y="2532615"/>
            <a:ext cx="6203315" cy="2042587"/>
          </a:xfrm>
          <a:prstGeom prst="rect">
            <a:avLst/>
          </a:prstGeom>
          <a:noFill/>
        </p:spPr>
        <p:txBody>
          <a:bodyPr wrap="square"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indent="-342900">
              <a:buSzPts val="1100"/>
              <a:buFont typeface="Wingdings" panose="05000000000000000000" pitchFamily="2" charset="2"/>
              <a:buChar char="§"/>
            </a:pPr>
            <a:r>
              <a:rPr lang="en-US" sz="2000" dirty="0">
                <a:solidFill>
                  <a:schemeClr val="tx1"/>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rPr>
              <a:t>Fundamentals of Statistics – S.C. Gupta</a:t>
            </a:r>
          </a:p>
          <a:p>
            <a:pPr marL="342900" indent="-342900">
              <a:buSzPts val="1100"/>
              <a:buFont typeface="Wingdings" panose="05000000000000000000" pitchFamily="2" charset="2"/>
              <a:buChar char="§"/>
            </a:pPr>
            <a:r>
              <a:rPr lang="en-US" sz="2000" dirty="0">
                <a:solidFill>
                  <a:schemeClr val="tx1"/>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rPr>
              <a:t>Applied Nonparametric Statistics (Second Edition) – Wayne W Denial</a:t>
            </a:r>
            <a:endParaRPr sz="2000" dirty="0">
              <a:solidFill>
                <a:schemeClr val="tx1"/>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endParaRPr>
          </a:p>
          <a:p>
            <a:pPr marL="342900" indent="-342900">
              <a:buSzPts val="1100"/>
              <a:buFont typeface="Wingdings" panose="05000000000000000000" pitchFamily="2" charset="2"/>
              <a:buChar char="§"/>
            </a:pPr>
            <a:r>
              <a:rPr lang="en-US" sz="2000" dirty="0">
                <a:solidFill>
                  <a:schemeClr val="tx1"/>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rPr>
              <a:t>Basic Econometrics – Damodar N. Gujarati and Dawan C. Porter</a:t>
            </a:r>
            <a:endParaRPr sz="2000" dirty="0">
              <a:solidFill>
                <a:schemeClr val="tx1"/>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endParaRPr>
          </a:p>
          <a:p>
            <a:pPr marL="342900" indent="-342900">
              <a:buSzPts val="1100"/>
              <a:buFont typeface="Wingdings" panose="05000000000000000000" pitchFamily="2" charset="2"/>
              <a:buChar char="§"/>
            </a:pPr>
            <a:r>
              <a:rPr lang="en-US" sz="2000" dirty="0">
                <a:solidFill>
                  <a:schemeClr val="tx1"/>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rPr>
              <a:t>Applied Time Series Analysis and Forecasting – T.M.J.A Cooray  </a:t>
            </a:r>
            <a:endParaRPr sz="2000" dirty="0">
              <a:solidFill>
                <a:schemeClr val="tx1"/>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endParaRPr>
          </a:p>
          <a:p>
            <a:pPr marL="285750" indent="-285750">
              <a:buFont typeface="Wingdings" panose="05000000000000000000" charset="0"/>
              <a:buChar char="Ø"/>
            </a:pPr>
            <a:endParaRPr lang="en-US" sz="2000" dirty="0">
              <a:solidFill>
                <a:schemeClr val="tx1"/>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endParaRPr>
          </a:p>
        </p:txBody>
      </p:sp>
      <p:sp>
        <p:nvSpPr>
          <p:cNvPr id="7" name="Rectangle: Rounded Corners 6">
            <a:extLst>
              <a:ext uri="{FF2B5EF4-FFF2-40B4-BE49-F238E27FC236}">
                <a16:creationId xmlns:a16="http://schemas.microsoft.com/office/drawing/2014/main" id="{C942E8FB-4D57-B889-0B20-AA7EE23112F8}"/>
              </a:ext>
            </a:extLst>
          </p:cNvPr>
          <p:cNvSpPr/>
          <p:nvPr/>
        </p:nvSpPr>
        <p:spPr>
          <a:xfrm>
            <a:off x="58994" y="6389666"/>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D2D719C3-5FE1-3ADB-46F6-EFDD0680FDB7}"/>
              </a:ext>
            </a:extLst>
          </p:cNvPr>
          <p:cNvSpPr txBox="1"/>
          <p:nvPr/>
        </p:nvSpPr>
        <p:spPr>
          <a:xfrm>
            <a:off x="127819" y="6396335"/>
            <a:ext cx="511278" cy="461665"/>
          </a:xfrm>
          <a:prstGeom prst="rect">
            <a:avLst/>
          </a:prstGeom>
          <a:noFill/>
        </p:spPr>
        <p:txBody>
          <a:bodyPr wrap="square" rtlCol="0">
            <a:spAutoFit/>
          </a:bodyPr>
          <a:lstStyle/>
          <a:p>
            <a:r>
              <a:rPr lang="en-IN" sz="2400" b="1" dirty="0"/>
              <a:t>70</a:t>
            </a:r>
          </a:p>
        </p:txBody>
      </p:sp>
    </p:spTree>
    <p:extLst>
      <p:ext uri="{BB962C8B-B14F-4D97-AF65-F5344CB8AC3E}">
        <p14:creationId xmlns:p14="http://schemas.microsoft.com/office/powerpoint/2010/main" val="39326531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l="-6000" r="-6000"/>
          </a:stretch>
        </a:blipFill>
        <a:effectLst/>
      </p:bgPr>
    </p:bg>
    <p:spTree>
      <p:nvGrpSpPr>
        <p:cNvPr id="1" name=""/>
        <p:cNvGrpSpPr/>
        <p:nvPr/>
      </p:nvGrpSpPr>
      <p:grpSpPr>
        <a:xfrm>
          <a:off x="0" y="0"/>
          <a:ext cx="0" cy="0"/>
          <a:chOff x="0" y="0"/>
          <a:chExt cx="0" cy="0"/>
        </a:xfrm>
      </p:grpSpPr>
      <p:sp>
        <p:nvSpPr>
          <p:cNvPr id="7" name="Rounded Rectangle 6"/>
          <p:cNvSpPr/>
          <p:nvPr/>
        </p:nvSpPr>
        <p:spPr>
          <a:xfrm>
            <a:off x="2171564" y="548680"/>
            <a:ext cx="8100900" cy="2664296"/>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ounded Rectangle 7"/>
          <p:cNvSpPr/>
          <p:nvPr/>
        </p:nvSpPr>
        <p:spPr>
          <a:xfrm>
            <a:off x="2171564" y="3645024"/>
            <a:ext cx="8100900" cy="2664296"/>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 Box 102"/>
          <p:cNvSpPr txBox="1"/>
          <p:nvPr/>
        </p:nvSpPr>
        <p:spPr>
          <a:xfrm>
            <a:off x="3863752" y="692696"/>
            <a:ext cx="5040560" cy="2520280"/>
          </a:xfrm>
          <a:prstGeom prst="rect">
            <a:avLst/>
          </a:prstGeom>
          <a:noFill/>
          <a:ln w="9525">
            <a:no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latin typeface="Times New Roman" panose="02020603050405020304" pitchFamily="18" charset="0"/>
                <a:cs typeface="Calibri" panose="020F0502020204030204" pitchFamily="34" charset="0"/>
              </a:rPr>
              <a:t>Webliography :</a:t>
            </a:r>
          </a:p>
          <a:p>
            <a:endParaRPr lang="en-US" sz="1200" dirty="0">
              <a:latin typeface="Symbol" panose="05050102010706020507" charset="0"/>
              <a:cs typeface="Calibri" panose="020F0502020204030204" pitchFamily="34" charset="0"/>
            </a:endParaRPr>
          </a:p>
          <a:p>
            <a:pPr marL="342900" indent="-342900">
              <a:buFont typeface="Wingdings" pitchFamily="2" charset="2"/>
              <a:buChar char="Ø"/>
            </a:pPr>
            <a:r>
              <a:rPr lang="en-US" sz="2000" b="1" u="sng" dirty="0">
                <a:latin typeface="Times New Roman" panose="02020603050405020304" pitchFamily="18" charset="0"/>
                <a:cs typeface="Calibri" panose="020F0502020204030204" pitchFamily="34" charset="0"/>
                <a:hlinkClick r:id="rId3"/>
              </a:rPr>
              <a:t>https://indianrailways.gov.in/</a:t>
            </a:r>
            <a:endParaRPr lang="en-US" sz="1200" dirty="0">
              <a:latin typeface="Symbol" panose="05050102010706020507" charset="0"/>
              <a:cs typeface="Calibri" panose="020F0502020204030204" pitchFamily="34" charset="0"/>
            </a:endParaRPr>
          </a:p>
          <a:p>
            <a:pPr marL="342900" indent="-342900">
              <a:buFont typeface="Wingdings" pitchFamily="2" charset="2"/>
              <a:buChar char="Ø"/>
            </a:pPr>
            <a:r>
              <a:rPr lang="en-US" sz="2000" b="1" u="sng" dirty="0">
                <a:latin typeface="Times New Roman" panose="02020603050405020304" pitchFamily="18" charset="0"/>
                <a:cs typeface="Calibri" panose="020F0502020204030204" pitchFamily="34" charset="0"/>
                <a:hlinkClick r:id="rId4"/>
              </a:rPr>
              <a:t>https://www.worldbank.org/en/home</a:t>
            </a:r>
            <a:endParaRPr lang="en-US" sz="1200" dirty="0">
              <a:latin typeface="Symbol" panose="05050102010706020507" charset="0"/>
              <a:cs typeface="Calibri" panose="020F0502020204030204" pitchFamily="34" charset="0"/>
            </a:endParaRPr>
          </a:p>
          <a:p>
            <a:pPr marL="342900" indent="-342900">
              <a:buFont typeface="Wingdings" pitchFamily="2" charset="2"/>
              <a:buChar char="Ø"/>
            </a:pPr>
            <a:r>
              <a:rPr lang="en-US" sz="2000" b="1" u="sng" dirty="0">
                <a:latin typeface="Times New Roman" panose="02020603050405020304" pitchFamily="18" charset="0"/>
                <a:cs typeface="Calibri" panose="020F0502020204030204" pitchFamily="34" charset="0"/>
                <a:hlinkClick r:id="rId5"/>
              </a:rPr>
              <a:t>https://www.indiastat.com/</a:t>
            </a:r>
            <a:endParaRPr lang="en-US" sz="2000" b="1" u="sng" dirty="0">
              <a:latin typeface="Times New Roman" panose="02020603050405020304" pitchFamily="18" charset="0"/>
              <a:cs typeface="Calibri" panose="020F0502020204030204" pitchFamily="34" charset="0"/>
            </a:endParaRPr>
          </a:p>
          <a:p>
            <a:pPr marL="342900" indent="-342900">
              <a:buFont typeface="Wingdings" pitchFamily="2" charset="2"/>
              <a:buChar char="Ø"/>
            </a:pPr>
            <a:r>
              <a:rPr lang="en-US" sz="2000" b="1" u="sng" dirty="0">
                <a:latin typeface="Times New Roman" panose="02020603050405020304" pitchFamily="18" charset="0"/>
                <a:cs typeface="Calibri" panose="020F0502020204030204" pitchFamily="34" charset="0"/>
                <a:hlinkClick r:id="rId6"/>
              </a:rPr>
              <a:t>https://www.iea.org/</a:t>
            </a:r>
          </a:p>
        </p:txBody>
      </p:sp>
      <p:sp>
        <p:nvSpPr>
          <p:cNvPr id="10" name="Text Box 2"/>
          <p:cNvSpPr txBox="1"/>
          <p:nvPr/>
        </p:nvSpPr>
        <p:spPr>
          <a:xfrm>
            <a:off x="3575720" y="3833403"/>
            <a:ext cx="4572000" cy="2000548"/>
          </a:xfrm>
          <a:prstGeom prst="rect">
            <a:avLst/>
          </a:prstGeom>
          <a:noFill/>
        </p:spPr>
        <p:txBody>
          <a:bodyPr wrap="square"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eaLnBrk="1" hangingPunct="1">
              <a:buNone/>
            </a:pPr>
            <a:r>
              <a:rPr lang="en-IN" altLang="x-none" sz="2400" b="1" dirty="0">
                <a:latin typeface="Times New Roman" panose="02020603050405020304" pitchFamily="18" charset="0"/>
                <a:cs typeface="Times New Roman" panose="02020603050405020304" pitchFamily="18" charset="0"/>
                <a:sym typeface="+mn-ea"/>
              </a:rPr>
              <a:t>      Statistical Software :</a:t>
            </a:r>
            <a:endParaRPr lang="en-IN" altLang="x-none" sz="2400" b="1"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IN" altLang="x-none" sz="2000" dirty="0">
                <a:latin typeface="Times New Roman" panose="02020603050405020304" pitchFamily="18" charset="0"/>
                <a:cs typeface="Times New Roman" panose="02020603050405020304" pitchFamily="18" charset="0"/>
                <a:sym typeface="+mn-ea"/>
              </a:rPr>
              <a:t>Microsoft Excel-2021</a:t>
            </a:r>
            <a:endParaRPr lang="en-IN" altLang="x-none" sz="20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IN" altLang="x-none" sz="2000" dirty="0">
                <a:latin typeface="Times New Roman" panose="02020603050405020304" pitchFamily="18" charset="0"/>
                <a:cs typeface="Times New Roman" panose="02020603050405020304" pitchFamily="18" charset="0"/>
                <a:sym typeface="+mn-ea"/>
              </a:rPr>
              <a:t>Power BI</a:t>
            </a:r>
            <a:endParaRPr lang="en-IN" altLang="x-none" sz="20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IN" altLang="x-none" sz="2000" dirty="0">
                <a:latin typeface="Times New Roman" panose="02020603050405020304" pitchFamily="18" charset="0"/>
                <a:cs typeface="Times New Roman" panose="02020603050405020304" pitchFamily="18" charset="0"/>
                <a:sym typeface="+mn-ea"/>
              </a:rPr>
              <a:t>SPSS</a:t>
            </a:r>
            <a:endParaRPr lang="en-IN" altLang="x-none" sz="20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en-IN" altLang="x-none" sz="2000" dirty="0">
                <a:latin typeface="Times New Roman" panose="02020603050405020304" pitchFamily="18" charset="0"/>
                <a:cs typeface="Times New Roman" panose="02020603050405020304" pitchFamily="18" charset="0"/>
                <a:sym typeface="+mn-ea"/>
              </a:rPr>
              <a:t>R-Studio</a:t>
            </a:r>
          </a:p>
          <a:p>
            <a:pPr lvl="1"/>
            <a:endParaRPr lang="en-US" altLang="en-IN" sz="2000" dirty="0">
              <a:latin typeface="Times New Roman" panose="02020603050405020304" pitchFamily="18" charset="0"/>
              <a:cs typeface="Times New Roman" panose="02020603050405020304" pitchFamily="18" charset="0"/>
              <a:sym typeface="+mn-ea"/>
            </a:endParaRPr>
          </a:p>
        </p:txBody>
      </p:sp>
      <p:sp>
        <p:nvSpPr>
          <p:cNvPr id="3" name="Rectangle: Rounded Corners 2">
            <a:extLst>
              <a:ext uri="{FF2B5EF4-FFF2-40B4-BE49-F238E27FC236}">
                <a16:creationId xmlns:a16="http://schemas.microsoft.com/office/drawing/2014/main" id="{A89F0C31-F8A6-6486-3BD8-760D8954B7DE}"/>
              </a:ext>
            </a:extLst>
          </p:cNvPr>
          <p:cNvSpPr/>
          <p:nvPr/>
        </p:nvSpPr>
        <p:spPr>
          <a:xfrm>
            <a:off x="88489" y="6335360"/>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BAB41ABA-D435-C72C-02D2-5962E1BE0C3A}"/>
              </a:ext>
            </a:extLst>
          </p:cNvPr>
          <p:cNvSpPr txBox="1"/>
          <p:nvPr/>
        </p:nvSpPr>
        <p:spPr>
          <a:xfrm>
            <a:off x="157315" y="6309320"/>
            <a:ext cx="511278" cy="461665"/>
          </a:xfrm>
          <a:prstGeom prst="rect">
            <a:avLst/>
          </a:prstGeom>
          <a:noFill/>
        </p:spPr>
        <p:txBody>
          <a:bodyPr wrap="square" rtlCol="0">
            <a:spAutoFit/>
          </a:bodyPr>
          <a:lstStyle/>
          <a:p>
            <a:r>
              <a:rPr lang="en-IN" sz="2400" b="1" dirty="0"/>
              <a:t>71</a:t>
            </a:r>
          </a:p>
        </p:txBody>
      </p:sp>
    </p:spTree>
    <p:extLst>
      <p:ext uri="{BB962C8B-B14F-4D97-AF65-F5344CB8AC3E}">
        <p14:creationId xmlns:p14="http://schemas.microsoft.com/office/powerpoint/2010/main" val="20009684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7870E7F-275E-5D75-5B72-0D1CC40EAFE1}"/>
              </a:ext>
            </a:extLst>
          </p:cNvPr>
          <p:cNvSpPr/>
          <p:nvPr/>
        </p:nvSpPr>
        <p:spPr>
          <a:xfrm>
            <a:off x="2944761" y="2421193"/>
            <a:ext cx="6302478" cy="2015613"/>
          </a:xfrm>
          <a:prstGeom prst="round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0" dirty="0">
                <a:ln w="0"/>
                <a:solidFill>
                  <a:schemeClr val="tx1"/>
                </a:solidFill>
                <a:effectLst>
                  <a:outerShdw blurRad="38100" dist="19050" dir="2700000" algn="tl" rotWithShape="0">
                    <a:schemeClr val="dk1">
                      <a:alpha val="40000"/>
                    </a:schemeClr>
                  </a:outerShdw>
                </a:effectLst>
              </a:rPr>
              <a:t>Thank you</a:t>
            </a:r>
          </a:p>
        </p:txBody>
      </p:sp>
      <p:sp>
        <p:nvSpPr>
          <p:cNvPr id="10" name="Rectangle: Rounded Corners 9">
            <a:extLst>
              <a:ext uri="{FF2B5EF4-FFF2-40B4-BE49-F238E27FC236}">
                <a16:creationId xmlns:a16="http://schemas.microsoft.com/office/drawing/2014/main" id="{AEEF21AE-2C02-D0AD-02FA-3A7056AA4528}"/>
              </a:ext>
            </a:extLst>
          </p:cNvPr>
          <p:cNvSpPr/>
          <p:nvPr/>
        </p:nvSpPr>
        <p:spPr>
          <a:xfrm>
            <a:off x="88488" y="6375370"/>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F59624C4-0E14-E6F0-0FC8-7CD1EDD0CEE3}"/>
              </a:ext>
            </a:extLst>
          </p:cNvPr>
          <p:cNvSpPr txBox="1"/>
          <p:nvPr/>
        </p:nvSpPr>
        <p:spPr>
          <a:xfrm>
            <a:off x="157314" y="6396335"/>
            <a:ext cx="511278" cy="461665"/>
          </a:xfrm>
          <a:prstGeom prst="rect">
            <a:avLst/>
          </a:prstGeom>
          <a:noFill/>
        </p:spPr>
        <p:txBody>
          <a:bodyPr wrap="square" rtlCol="0">
            <a:spAutoFit/>
          </a:bodyPr>
          <a:lstStyle/>
          <a:p>
            <a:r>
              <a:rPr lang="en-IN" sz="2400" b="1" dirty="0"/>
              <a:t>72</a:t>
            </a:r>
          </a:p>
        </p:txBody>
      </p:sp>
    </p:spTree>
    <p:extLst>
      <p:ext uri="{BB962C8B-B14F-4D97-AF65-F5344CB8AC3E}">
        <p14:creationId xmlns:p14="http://schemas.microsoft.com/office/powerpoint/2010/main" val="20879237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7870E7F-275E-5D75-5B72-0D1CC40EAFE1}"/>
              </a:ext>
            </a:extLst>
          </p:cNvPr>
          <p:cNvSpPr/>
          <p:nvPr/>
        </p:nvSpPr>
        <p:spPr>
          <a:xfrm>
            <a:off x="1816509" y="2421193"/>
            <a:ext cx="8558981" cy="2015613"/>
          </a:xfrm>
          <a:prstGeom prst="round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0" dirty="0">
                <a:ln w="0"/>
                <a:solidFill>
                  <a:prstClr val="black"/>
                </a:solidFill>
                <a:effectLst>
                  <a:outerShdw blurRad="38100" dist="19050" dir="2700000" algn="tl" rotWithShape="0">
                    <a:prstClr val="black">
                      <a:alpha val="40000"/>
                    </a:prstClr>
                  </a:outerShdw>
                </a:effectLst>
                <a:latin typeface="Calibri" panose="020F0502020204030204"/>
              </a:rPr>
              <a:t>Any Question ?</a:t>
            </a:r>
            <a:endParaRPr kumimoji="0" lang="en-IN" sz="10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307CD2D9-271B-FCFE-3473-358A05C08C71}"/>
              </a:ext>
            </a:extLst>
          </p:cNvPr>
          <p:cNvSpPr/>
          <p:nvPr/>
        </p:nvSpPr>
        <p:spPr>
          <a:xfrm>
            <a:off x="88489" y="6346716"/>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6F235C76-AEDE-E547-9BD0-C95A239A9D1B}"/>
              </a:ext>
            </a:extLst>
          </p:cNvPr>
          <p:cNvSpPr txBox="1"/>
          <p:nvPr/>
        </p:nvSpPr>
        <p:spPr>
          <a:xfrm>
            <a:off x="157314" y="6352083"/>
            <a:ext cx="511278" cy="461665"/>
          </a:xfrm>
          <a:prstGeom prst="rect">
            <a:avLst/>
          </a:prstGeom>
          <a:noFill/>
        </p:spPr>
        <p:txBody>
          <a:bodyPr wrap="square" rtlCol="0">
            <a:spAutoFit/>
          </a:bodyPr>
          <a:lstStyle/>
          <a:p>
            <a:r>
              <a:rPr lang="en-IN" sz="2400" b="1" dirty="0"/>
              <a:t>73</a:t>
            </a:r>
          </a:p>
        </p:txBody>
      </p:sp>
    </p:spTree>
    <p:extLst>
      <p:ext uri="{BB962C8B-B14F-4D97-AF65-F5344CB8AC3E}">
        <p14:creationId xmlns:p14="http://schemas.microsoft.com/office/powerpoint/2010/main" val="2459500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FEA0299-F216-B260-3025-DB8BB7ECFF2F}"/>
              </a:ext>
            </a:extLst>
          </p:cNvPr>
          <p:cNvSpPr/>
          <p:nvPr/>
        </p:nvSpPr>
        <p:spPr>
          <a:xfrm>
            <a:off x="678422" y="395608"/>
            <a:ext cx="10962967" cy="6017342"/>
          </a:xfrm>
          <a:prstGeom prst="roundRect">
            <a:avLst/>
          </a:prstGeom>
          <a:solidFill>
            <a:schemeClr val="bg1">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blipFill>
                <a:blip r:embed="rId3"/>
                <a:tile tx="0" ty="0" sx="100000" sy="100000" flip="none" algn="tl"/>
              </a:blip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513BA82-A587-C626-3EA4-CD784A7FB620}"/>
              </a:ext>
            </a:extLst>
          </p:cNvPr>
          <p:cNvSpPr txBox="1"/>
          <p:nvPr/>
        </p:nvSpPr>
        <p:spPr>
          <a:xfrm>
            <a:off x="2222090" y="420329"/>
            <a:ext cx="77478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Mode of Transport</a:t>
            </a:r>
          </a:p>
        </p:txBody>
      </p:sp>
      <p:cxnSp>
        <p:nvCxnSpPr>
          <p:cNvPr id="10" name="Straight Connector 9">
            <a:extLst>
              <a:ext uri="{FF2B5EF4-FFF2-40B4-BE49-F238E27FC236}">
                <a16:creationId xmlns:a16="http://schemas.microsoft.com/office/drawing/2014/main" id="{5B47E9C0-F43E-4F8C-8AB6-42D383A6E05A}"/>
              </a:ext>
            </a:extLst>
          </p:cNvPr>
          <p:cNvCxnSpPr/>
          <p:nvPr/>
        </p:nvCxnSpPr>
        <p:spPr>
          <a:xfrm>
            <a:off x="6095999" y="1179871"/>
            <a:ext cx="0" cy="4866968"/>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799A58B-B606-CBAC-02CA-E3BF19F9F8F2}"/>
              </a:ext>
            </a:extLst>
          </p:cNvPr>
          <p:cNvCxnSpPr/>
          <p:nvPr/>
        </p:nvCxnSpPr>
        <p:spPr>
          <a:xfrm>
            <a:off x="781663" y="3518972"/>
            <a:ext cx="10520516"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7901C2D-A58E-9883-BF03-498A440AD27B}"/>
              </a:ext>
            </a:extLst>
          </p:cNvPr>
          <p:cNvSpPr txBox="1"/>
          <p:nvPr/>
        </p:nvSpPr>
        <p:spPr>
          <a:xfrm>
            <a:off x="916857" y="1066660"/>
            <a:ext cx="5211096" cy="193899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Road Transport: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Accounts for highest share, contribution Around 85% of passenger traffic and 60% of freight movement.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Extensive network of National Highways, state Highways, and rural roads</a:t>
            </a:r>
          </a:p>
        </p:txBody>
      </p:sp>
      <p:sp>
        <p:nvSpPr>
          <p:cNvPr id="15" name="TextBox 14">
            <a:extLst>
              <a:ext uri="{FF2B5EF4-FFF2-40B4-BE49-F238E27FC236}">
                <a16:creationId xmlns:a16="http://schemas.microsoft.com/office/drawing/2014/main" id="{D8E636B3-FED3-98CF-C053-1FEE283E13B8}"/>
              </a:ext>
            </a:extLst>
          </p:cNvPr>
          <p:cNvSpPr txBox="1"/>
          <p:nvPr/>
        </p:nvSpPr>
        <p:spPr>
          <a:xfrm>
            <a:off x="6159906" y="1179870"/>
            <a:ext cx="5211096" cy="23391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Railway: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Fourth largest railway network globally and second busiest, transporting over 8 billion passenger and 1.2 billion tonnes of freight annually.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Indian Railway is one of the largest employers in country.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Play a vital rote in long-distance travel and freight movement</a:t>
            </a:r>
          </a:p>
        </p:txBody>
      </p:sp>
      <p:sp>
        <p:nvSpPr>
          <p:cNvPr id="16" name="TextBox 15">
            <a:extLst>
              <a:ext uri="{FF2B5EF4-FFF2-40B4-BE49-F238E27FC236}">
                <a16:creationId xmlns:a16="http://schemas.microsoft.com/office/drawing/2014/main" id="{E8B078DE-7D5D-EDC7-9401-45A50DC2AE13}"/>
              </a:ext>
            </a:extLst>
          </p:cNvPr>
          <p:cNvSpPr txBox="1"/>
          <p:nvPr/>
        </p:nvSpPr>
        <p:spPr>
          <a:xfrm>
            <a:off x="781663" y="3613355"/>
            <a:ext cx="5211096"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Waterways: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Inland waterways provide an alternative mode of transport for bulk goods, particularly in certain regions.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Government is focusing on developing waterways to decongest roads and railways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D18B886-9054-80D7-C81D-26F5D0683762}"/>
              </a:ext>
            </a:extLst>
          </p:cNvPr>
          <p:cNvSpPr txBox="1"/>
          <p:nvPr/>
        </p:nvSpPr>
        <p:spPr>
          <a:xfrm>
            <a:off x="6159906" y="3613355"/>
            <a:ext cx="5211096"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Air Transport: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Fastest-growing aviation market globally, driven by increasing demand for air travel.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Major metros have well-developed airport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55EA5B87-95C6-DFB9-79FB-2E3D730E696F}"/>
              </a:ext>
            </a:extLst>
          </p:cNvPr>
          <p:cNvSpPr/>
          <p:nvPr/>
        </p:nvSpPr>
        <p:spPr>
          <a:xfrm>
            <a:off x="78654" y="6346686"/>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AC028FB4-9476-C54C-D4F9-7AB25957ED20}"/>
              </a:ext>
            </a:extLst>
          </p:cNvPr>
          <p:cNvSpPr txBox="1"/>
          <p:nvPr/>
        </p:nvSpPr>
        <p:spPr>
          <a:xfrm>
            <a:off x="221228" y="6333665"/>
            <a:ext cx="511278" cy="461665"/>
          </a:xfrm>
          <a:prstGeom prst="rect">
            <a:avLst/>
          </a:prstGeom>
          <a:noFill/>
        </p:spPr>
        <p:txBody>
          <a:bodyPr wrap="square" rtlCol="0">
            <a:spAutoFit/>
          </a:bodyPr>
          <a:lstStyle/>
          <a:p>
            <a:r>
              <a:rPr lang="en-IN" sz="2400" b="1" dirty="0"/>
              <a:t>8</a:t>
            </a:r>
          </a:p>
        </p:txBody>
      </p:sp>
    </p:spTree>
    <p:extLst>
      <p:ext uri="{BB962C8B-B14F-4D97-AF65-F5344CB8AC3E}">
        <p14:creationId xmlns:p14="http://schemas.microsoft.com/office/powerpoint/2010/main" val="9778804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8EEF47-048E-D3C8-9851-5D08AC89D88F}"/>
              </a:ext>
            </a:extLst>
          </p:cNvPr>
          <p:cNvSpPr/>
          <p:nvPr/>
        </p:nvSpPr>
        <p:spPr>
          <a:xfrm>
            <a:off x="528917" y="524435"/>
            <a:ext cx="11134165" cy="5809130"/>
          </a:xfrm>
          <a:prstGeom prst="roundRect">
            <a:avLst/>
          </a:prstGeom>
          <a:solidFill>
            <a:schemeClr val="lt1">
              <a:alpha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8" name="Text Placeholder 4">
            <a:extLst>
              <a:ext uri="{FF2B5EF4-FFF2-40B4-BE49-F238E27FC236}">
                <a16:creationId xmlns:a16="http://schemas.microsoft.com/office/drawing/2014/main" id="{96385F2F-49AB-8CB5-0AC9-4FD9DA9505F0}"/>
              </a:ext>
            </a:extLst>
          </p:cNvPr>
          <p:cNvSpPr txBox="1">
            <a:spLocks/>
          </p:cNvSpPr>
          <p:nvPr/>
        </p:nvSpPr>
        <p:spPr>
          <a:xfrm>
            <a:off x="1656078" y="1544955"/>
            <a:ext cx="9080747" cy="376809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Indian railway network, a vital component of the country's transportation infrastructure, is undergoing significant transformations to align with Sustainable Development Goal 9 (SDG 9). </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One of the key initiatives is the </a:t>
            </a:r>
            <a:r>
              <a:rPr lang="en-US" b="1" u="sng" dirty="0">
                <a:latin typeface="Times New Roman" panose="02020603050405020304" pitchFamily="18" charset="0"/>
                <a:cs typeface="Times New Roman" panose="02020603050405020304" pitchFamily="18" charset="0"/>
              </a:rPr>
              <a:t>electrification of railway routes</a:t>
            </a:r>
            <a:r>
              <a:rPr lang="en-US" dirty="0">
                <a:latin typeface="Times New Roman" panose="02020603050405020304" pitchFamily="18" charset="0"/>
                <a:cs typeface="Times New Roman" panose="02020603050405020304" pitchFamily="18" charset="0"/>
              </a:rPr>
              <a:t>, which not only reduces greenhouse gas emissions but also enhances operational efficiency and reduces dependence on fossil fuels. </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project explores the electrification progress of railway routes, the development of passenger and freight networks, and the distribution of route kilometers across different zones, aiming to assess the sustainability and contribution of Indian railways to SDG 9.</a:t>
            </a:r>
          </a:p>
        </p:txBody>
      </p:sp>
      <p:sp>
        <p:nvSpPr>
          <p:cNvPr id="3" name="Rectangle: Rounded Corners 2">
            <a:extLst>
              <a:ext uri="{FF2B5EF4-FFF2-40B4-BE49-F238E27FC236}">
                <a16:creationId xmlns:a16="http://schemas.microsoft.com/office/drawing/2014/main" id="{35BB24E2-D47B-92F9-CA92-3FFE7FE0F3AC}"/>
              </a:ext>
            </a:extLst>
          </p:cNvPr>
          <p:cNvSpPr/>
          <p:nvPr/>
        </p:nvSpPr>
        <p:spPr>
          <a:xfrm>
            <a:off x="88489" y="6333565"/>
            <a:ext cx="648929" cy="435625"/>
          </a:xfrm>
          <a:prstGeom prst="round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5E505585-5FE4-41CF-19BA-F6A0A6170465}"/>
              </a:ext>
            </a:extLst>
          </p:cNvPr>
          <p:cNvSpPr txBox="1"/>
          <p:nvPr/>
        </p:nvSpPr>
        <p:spPr>
          <a:xfrm>
            <a:off x="226140" y="6333565"/>
            <a:ext cx="511278" cy="461665"/>
          </a:xfrm>
          <a:prstGeom prst="rect">
            <a:avLst/>
          </a:prstGeom>
          <a:noFill/>
        </p:spPr>
        <p:txBody>
          <a:bodyPr wrap="square" rtlCol="0">
            <a:spAutoFit/>
          </a:bodyPr>
          <a:lstStyle/>
          <a:p>
            <a:r>
              <a:rPr lang="en-IN" sz="2400" b="1" dirty="0"/>
              <a:t>9</a:t>
            </a:r>
          </a:p>
        </p:txBody>
      </p:sp>
    </p:spTree>
    <p:extLst>
      <p:ext uri="{BB962C8B-B14F-4D97-AF65-F5344CB8AC3E}">
        <p14:creationId xmlns:p14="http://schemas.microsoft.com/office/powerpoint/2010/main" val="42268972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1970</TotalTime>
  <Words>4733</Words>
  <Application>Microsoft Office PowerPoint</Application>
  <PresentationFormat>Widescreen</PresentationFormat>
  <Paragraphs>1514</Paragraphs>
  <Slides>73</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73</vt:i4>
      </vt:variant>
    </vt:vector>
  </HeadingPairs>
  <TitlesOfParts>
    <vt:vector size="86" baseType="lpstr">
      <vt:lpstr>Arial</vt:lpstr>
      <vt:lpstr>Bahnschrift</vt:lpstr>
      <vt:lpstr>Calibri</vt:lpstr>
      <vt:lpstr>Calibri Light</vt:lpstr>
      <vt:lpstr>Cambria Math</vt:lpstr>
      <vt:lpstr>Courier New</vt:lpstr>
      <vt:lpstr>IBM Plex Sans</vt:lpstr>
      <vt:lpstr>Lucida Console</vt:lpstr>
      <vt:lpstr>Symbol</vt:lpstr>
      <vt:lpstr>Times New Roman</vt:lpstr>
      <vt:lpstr>Wingdings</vt:lpstr>
      <vt:lpstr>Office Theme</vt:lpstr>
      <vt:lpstr>1_Office Theme</vt:lpstr>
      <vt:lpstr>PowerPoint Presentation</vt:lpstr>
      <vt:lpstr>PowerPoint Presentation</vt:lpstr>
      <vt:lpstr>PowerPoint Presentation</vt:lpstr>
      <vt:lpstr>What are the Sustainable Development Goals? </vt:lpstr>
      <vt:lpstr>PowerPoint Presentation</vt:lpstr>
      <vt:lpstr>SDG 9 : INDICATORS</vt:lpstr>
      <vt:lpstr>PowerPoint Presentation</vt:lpstr>
      <vt:lpstr>PowerPoint Presentation</vt:lpstr>
      <vt:lpstr>PowerPoint Presentation</vt:lpstr>
      <vt:lpstr>PowerPoint Presentation</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Parekh</dc:creator>
  <cp:lastModifiedBy>Prashant Parekh</cp:lastModifiedBy>
  <cp:revision>64</cp:revision>
  <dcterms:created xsi:type="dcterms:W3CDTF">2024-04-15T08:14:16Z</dcterms:created>
  <dcterms:modified xsi:type="dcterms:W3CDTF">2024-04-17T13:24:33Z</dcterms:modified>
</cp:coreProperties>
</file>